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453" r:id="rId3"/>
    <p:sldId id="445" r:id="rId4"/>
    <p:sldId id="405" r:id="rId5"/>
    <p:sldId id="257" r:id="rId6"/>
    <p:sldId id="454" r:id="rId7"/>
    <p:sldId id="455" r:id="rId8"/>
    <p:sldId id="446" r:id="rId9"/>
    <p:sldId id="265" r:id="rId10"/>
    <p:sldId id="258" r:id="rId11"/>
    <p:sldId id="367" r:id="rId12"/>
    <p:sldId id="259" r:id="rId13"/>
    <p:sldId id="260" r:id="rId14"/>
    <p:sldId id="261" r:id="rId15"/>
    <p:sldId id="262" r:id="rId16"/>
    <p:sldId id="263" r:id="rId17"/>
    <p:sldId id="42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512" y="1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CE179-E189-4BA4-93AB-4A4FC258799E}" type="datetimeFigureOut">
              <a:rPr lang="en-IN" smtClean="0"/>
              <a:t>09-01-2024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C354-A8F2-4BC2-87DB-6792B240374B}" type="slidenum">
              <a:rPr lang="en-IN" smtClean="0"/>
              <a:t>‹#›</a:t>
            </a:fld>
            <a:endParaRPr lang="en-IN"/>
          </a:p>
        </p:txBody>
      </p:sp>
    </p:spTree>
    <p:extLst>
      <p:ext uri="{BB962C8B-B14F-4D97-AF65-F5344CB8AC3E}">
        <p14:creationId xmlns:p14="http://schemas.microsoft.com/office/powerpoint/2010/main" val="222713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6EE1610-07E8-4217-A8FA-2818EE969D8C}" type="slidenum">
              <a:rPr lang="en-IN" smtClean="0"/>
              <a:t>1</a:t>
            </a:fld>
            <a:endParaRPr lang="en-IN"/>
          </a:p>
        </p:txBody>
      </p:sp>
    </p:spTree>
    <p:extLst>
      <p:ext uri="{BB962C8B-B14F-4D97-AF65-F5344CB8AC3E}">
        <p14:creationId xmlns:p14="http://schemas.microsoft.com/office/powerpoint/2010/main" val="391365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A6EE1610-07E8-4217-A8FA-2818EE969D8C}" type="slidenum">
              <a:rPr lang="en-IN" smtClean="0"/>
              <a:t>2</a:t>
            </a:fld>
            <a:endParaRPr lang="en-IN"/>
          </a:p>
        </p:txBody>
      </p:sp>
    </p:spTree>
    <p:extLst>
      <p:ext uri="{BB962C8B-B14F-4D97-AF65-F5344CB8AC3E}">
        <p14:creationId xmlns:p14="http://schemas.microsoft.com/office/powerpoint/2010/main" val="391365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t>www.swamyspfa.blogspot.in</a:t>
            </a:r>
            <a:endParaRPr lang="en-IN"/>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9A6122E-74AA-4E47-AD52-F2654051660B}" type="slidenum">
              <a:rPr lang="en-IN" smtClean="0"/>
              <a:pPr fontAlgn="base">
                <a:spcBef>
                  <a:spcPct val="0"/>
                </a:spcBef>
                <a:spcAft>
                  <a:spcPct val="0"/>
                </a:spcAft>
                <a:defRPr/>
              </a:pPr>
              <a:t>3</a:t>
            </a:fld>
            <a:endParaRPr lang="en-IN"/>
          </a:p>
        </p:txBody>
      </p:sp>
    </p:spTree>
    <p:extLst>
      <p:ext uri="{BB962C8B-B14F-4D97-AF65-F5344CB8AC3E}">
        <p14:creationId xmlns:p14="http://schemas.microsoft.com/office/powerpoint/2010/main" val="764927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80B631F-C6E6-4CD9-ACBE-9FAA1C58D8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F144DCBC-B062-4368-B345-BCF16248E4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www.swamyspfa.blogspot.in</a:t>
            </a:r>
            <a:endParaRPr lang="en-IN" altLang="en-US"/>
          </a:p>
        </p:txBody>
      </p:sp>
      <p:sp>
        <p:nvSpPr>
          <p:cNvPr id="30724" name="Slide Number Placeholder 3">
            <a:extLst>
              <a:ext uri="{FF2B5EF4-FFF2-40B4-BE49-F238E27FC236}">
                <a16:creationId xmlns:a16="http://schemas.microsoft.com/office/drawing/2014/main" id="{C98732A9-AAC6-49DA-9083-B0AD8846EC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3953C0A-EF30-45AA-8628-E773A2DFABC1}" type="slidenum">
              <a:rPr kumimoji="0" lang="en-IN"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IN"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484577A-B342-419E-A3B9-97F0EFDECD2B}" type="slidenum">
              <a:rPr lang="en-US" altLang="en-US"/>
              <a:t>‹#›</a:t>
            </a:fld>
            <a:endParaRPr lang="en-US" altLang="en-US"/>
          </a:p>
        </p:txBody>
      </p:sp>
    </p:spTree>
    <p:extLst>
      <p:ext uri="{BB962C8B-B14F-4D97-AF65-F5344CB8AC3E}">
        <p14:creationId xmlns:p14="http://schemas.microsoft.com/office/powerpoint/2010/main" val="679103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ACFF37A-2B19-4308-A92D-578C65EF64CC}" type="slidenum">
              <a:rPr lang="en-US" altLang="en-US"/>
              <a:t>‹#›</a:t>
            </a:fld>
            <a:endParaRPr lang="en-US" altLang="en-US"/>
          </a:p>
        </p:txBody>
      </p:sp>
    </p:spTree>
    <p:extLst>
      <p:ext uri="{BB962C8B-B14F-4D97-AF65-F5344CB8AC3E}">
        <p14:creationId xmlns:p14="http://schemas.microsoft.com/office/powerpoint/2010/main" val="2043666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5CFEB6C-2C1F-4729-8D54-523E6B22856E}" type="slidenum">
              <a:rPr lang="en-US" altLang="en-US"/>
              <a:t>‹#›</a:t>
            </a:fld>
            <a:endParaRPr lang="en-US" altLang="en-US"/>
          </a:p>
        </p:txBody>
      </p:sp>
    </p:spTree>
    <p:extLst>
      <p:ext uri="{BB962C8B-B14F-4D97-AF65-F5344CB8AC3E}">
        <p14:creationId xmlns:p14="http://schemas.microsoft.com/office/powerpoint/2010/main" val="3616175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79AEE78-D91E-46F1-842E-E7DFC87C68A3}" type="slidenum">
              <a:rPr lang="en-US" altLang="en-US"/>
              <a:t>‹#›</a:t>
            </a:fld>
            <a:endParaRPr lang="en-US" altLang="en-US"/>
          </a:p>
        </p:txBody>
      </p:sp>
    </p:spTree>
    <p:extLst>
      <p:ext uri="{BB962C8B-B14F-4D97-AF65-F5344CB8AC3E}">
        <p14:creationId xmlns:p14="http://schemas.microsoft.com/office/powerpoint/2010/main" val="235348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BC46E32-7923-4425-9095-FF36F971F48C}" type="slidenum">
              <a:rPr lang="en-US" altLang="en-US"/>
              <a:t>‹#›</a:t>
            </a:fld>
            <a:endParaRPr lang="en-US" altLang="en-US"/>
          </a:p>
        </p:txBody>
      </p:sp>
    </p:spTree>
    <p:extLst>
      <p:ext uri="{BB962C8B-B14F-4D97-AF65-F5344CB8AC3E}">
        <p14:creationId xmlns:p14="http://schemas.microsoft.com/office/powerpoint/2010/main" val="1422805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5E9B6017-DFB6-443F-9364-B41BA9A0683F}" type="slidenum">
              <a:rPr lang="en-US" altLang="en-US"/>
              <a:t>‹#›</a:t>
            </a:fld>
            <a:endParaRPr lang="en-US" altLang="en-US"/>
          </a:p>
        </p:txBody>
      </p:sp>
    </p:spTree>
    <p:extLst>
      <p:ext uri="{BB962C8B-B14F-4D97-AF65-F5344CB8AC3E}">
        <p14:creationId xmlns:p14="http://schemas.microsoft.com/office/powerpoint/2010/main" val="3597094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42C59675-E3FA-460D-8362-B74B18B008D2}" type="slidenum">
              <a:rPr lang="en-US" altLang="en-US"/>
              <a:t>‹#›</a:t>
            </a:fld>
            <a:endParaRPr lang="en-US" altLang="en-US"/>
          </a:p>
        </p:txBody>
      </p:sp>
    </p:spTree>
    <p:extLst>
      <p:ext uri="{BB962C8B-B14F-4D97-AF65-F5344CB8AC3E}">
        <p14:creationId xmlns:p14="http://schemas.microsoft.com/office/powerpoint/2010/main" val="3543536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684F543B-1D9B-4AA7-803C-A12EA96C8624}" type="slidenum">
              <a:rPr lang="en-US" altLang="en-US"/>
              <a:t>‹#›</a:t>
            </a:fld>
            <a:endParaRPr lang="en-US" altLang="en-US"/>
          </a:p>
        </p:txBody>
      </p:sp>
    </p:spTree>
    <p:extLst>
      <p:ext uri="{BB962C8B-B14F-4D97-AF65-F5344CB8AC3E}">
        <p14:creationId xmlns:p14="http://schemas.microsoft.com/office/powerpoint/2010/main" val="328662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92C0576-7498-4E91-BF3B-02136B4D8AE3}" type="slidenum">
              <a:rPr lang="en-US" altLang="en-US"/>
              <a:t>‹#›</a:t>
            </a:fld>
            <a:endParaRPr lang="en-US" altLang="en-US"/>
          </a:p>
        </p:txBody>
      </p:sp>
    </p:spTree>
    <p:extLst>
      <p:ext uri="{BB962C8B-B14F-4D97-AF65-F5344CB8AC3E}">
        <p14:creationId xmlns:p14="http://schemas.microsoft.com/office/powerpoint/2010/main" val="1045409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CFEF95F-46CB-4450-B863-85B46B6A885B}" type="slidenum">
              <a:rPr lang="en-US" altLang="en-US"/>
              <a:t>‹#›</a:t>
            </a:fld>
            <a:endParaRPr lang="en-US" altLang="en-US"/>
          </a:p>
        </p:txBody>
      </p:sp>
    </p:spTree>
    <p:extLst>
      <p:ext uri="{BB962C8B-B14F-4D97-AF65-F5344CB8AC3E}">
        <p14:creationId xmlns:p14="http://schemas.microsoft.com/office/powerpoint/2010/main" val="1101380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1C2888EC-17DB-424F-8713-4442FA2CBD70}" type="slidenum">
              <a:rPr lang="en-US" altLang="en-US"/>
              <a:t>‹#›</a:t>
            </a:fld>
            <a:endParaRPr lang="en-US" altLang="en-US"/>
          </a:p>
        </p:txBody>
      </p:sp>
    </p:spTree>
    <p:extLst>
      <p:ext uri="{BB962C8B-B14F-4D97-AF65-F5344CB8AC3E}">
        <p14:creationId xmlns:p14="http://schemas.microsoft.com/office/powerpoint/2010/main" val="18063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F604BAEC-81E1-4C38-9F11-DAF050261AE5}" type="slidenum">
              <a:rPr lang="en-US" altLang="en-US"/>
              <a:t>‹#›</a:t>
            </a:fld>
            <a:endParaRPr lang="en-US" altLang="en-US"/>
          </a:p>
        </p:txBody>
      </p:sp>
    </p:spTree>
    <p:extLst>
      <p:ext uri="{BB962C8B-B14F-4D97-AF65-F5344CB8AC3E}">
        <p14:creationId xmlns:p14="http://schemas.microsoft.com/office/powerpoint/2010/main" val="3924787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Basic%20Model.xls"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9.jpeg"/><Relationship Id="rId5" Type="http://schemas.openxmlformats.org/officeDocument/2006/relationships/image" Target="../media/image8.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r-narayanaswamy-r-8515654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944533"/>
            <a:ext cx="10515600" cy="1232429"/>
          </a:xfrm>
        </p:spPr>
        <p:txBody>
          <a:bodyPr>
            <a:normAutofit fontScale="85000" lnSpcReduction="10000"/>
          </a:bodyPr>
          <a:lstStyle/>
          <a:p>
            <a:pPr marL="0" indent="0">
              <a:buNone/>
            </a:pPr>
            <a:endParaRPr lang="en-IN" sz="4400" dirty="0">
              <a:solidFill>
                <a:srgbClr val="00B050"/>
              </a:solidFill>
              <a:latin typeface="Jokerman" panose="04090605060D06020702" pitchFamily="82" charset="0"/>
            </a:endParaRPr>
          </a:p>
          <a:p>
            <a:pPr marL="0" indent="0">
              <a:buNone/>
            </a:pPr>
            <a:r>
              <a:rPr lang="en-IN" sz="4400" dirty="0">
                <a:solidFill>
                  <a:srgbClr val="00B050"/>
                </a:solidFill>
                <a:latin typeface="Jokerman" panose="04090605060D06020702" pitchFamily="82" charset="0"/>
              </a:rPr>
              <a:t>		</a:t>
            </a:r>
          </a:p>
        </p:txBody>
      </p:sp>
      <p:pic>
        <p:nvPicPr>
          <p:cNvPr id="3" name="Picture 1027">
            <a:extLst>
              <a:ext uri="{FF2B5EF4-FFF2-40B4-BE49-F238E27FC236}">
                <a16:creationId xmlns:a16="http://schemas.microsoft.com/office/drawing/2014/main" id="{904AE9BA-1583-4AA5-ACDB-31816DD3966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76672"/>
            <a:ext cx="10382200" cy="583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9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52600"/>
            <a:ext cx="7467600" cy="4648199"/>
          </a:xfrm>
        </p:spPr>
        <p:txBody>
          <a:bodyPr>
            <a:normAutofit/>
          </a:bodyPr>
          <a:lstStyle/>
          <a:p>
            <a:r>
              <a:rPr lang="en-US" dirty="0">
                <a:solidFill>
                  <a:srgbClr val="002060"/>
                </a:solidFill>
              </a:rPr>
              <a:t>Analyzing and processing data</a:t>
            </a:r>
          </a:p>
          <a:p>
            <a:r>
              <a:rPr lang="en-US" dirty="0">
                <a:solidFill>
                  <a:srgbClr val="002060"/>
                </a:solidFill>
              </a:rPr>
              <a:t>Modelling the future</a:t>
            </a:r>
          </a:p>
          <a:p>
            <a:r>
              <a:rPr lang="en-US" dirty="0">
                <a:solidFill>
                  <a:srgbClr val="002060"/>
                </a:solidFill>
              </a:rPr>
              <a:t>Testing assumptions in safe environment</a:t>
            </a:r>
          </a:p>
          <a:p>
            <a:r>
              <a:rPr lang="en-US" dirty="0">
                <a:solidFill>
                  <a:srgbClr val="002060"/>
                </a:solidFill>
              </a:rPr>
              <a:t>Learning more about processes and behavior of variables and their sensitivity</a:t>
            </a:r>
            <a:endParaRPr lang="en-IN" dirty="0">
              <a:solidFill>
                <a:srgbClr val="002060"/>
              </a:solidFill>
            </a:endParaRPr>
          </a:p>
        </p:txBody>
      </p:sp>
      <p:sp>
        <p:nvSpPr>
          <p:cNvPr id="5" name="Title 1"/>
          <p:cNvSpPr txBox="1">
            <a:spLocks/>
          </p:cNvSpPr>
          <p:nvPr/>
        </p:nvSpPr>
        <p:spPr>
          <a:xfrm>
            <a:off x="0" y="-4119"/>
            <a:ext cx="12217400" cy="842319"/>
          </a:xfrm>
          <a:prstGeom prst="rect">
            <a:avLst/>
          </a:prstGeom>
          <a:solidFill>
            <a:schemeClr val="accent6"/>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mn-lt"/>
              </a:rPr>
              <a:t>FINANCIAL MODELLING – What it does</a:t>
            </a:r>
            <a:endParaRPr lang="en-IN" dirty="0">
              <a:solidFill>
                <a:schemeClr val="bg1"/>
              </a:solidFill>
              <a:latin typeface="+mn-lt"/>
            </a:endParaRPr>
          </a:p>
        </p:txBody>
      </p:sp>
      <p:sp>
        <p:nvSpPr>
          <p:cNvPr id="6" name="Title 1">
            <a:extLst>
              <a:ext uri="{FF2B5EF4-FFF2-40B4-BE49-F238E27FC236}">
                <a16:creationId xmlns:a16="http://schemas.microsoft.com/office/drawing/2014/main" id="{BEF92B60-22EA-4D44-9401-9AB8BBE80B8E}"/>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graphicFrame>
        <p:nvGraphicFramePr>
          <p:cNvPr id="2" name="Object 1">
            <a:extLst>
              <a:ext uri="{FF2B5EF4-FFF2-40B4-BE49-F238E27FC236}">
                <a16:creationId xmlns:a16="http://schemas.microsoft.com/office/drawing/2014/main" id="{1F6A5BEF-F22A-F903-2247-B20383F2F4EB}"/>
              </a:ext>
            </a:extLst>
          </p:cNvPr>
          <p:cNvGraphicFramePr>
            <a:graphicFrameLocks/>
          </p:cNvGraphicFramePr>
          <p:nvPr>
            <p:extLst>
              <p:ext uri="{D42A27DB-BD31-4B8C-83A1-F6EECF244321}">
                <p14:modId xmlns:p14="http://schemas.microsoft.com/office/powerpoint/2010/main" val="2142755630"/>
              </p:ext>
            </p:extLst>
          </p:nvPr>
        </p:nvGraphicFramePr>
        <p:xfrm>
          <a:off x="8610600" y="1905000"/>
          <a:ext cx="3028950" cy="3352800"/>
        </p:xfrm>
        <a:graphic>
          <a:graphicData uri="http://schemas.openxmlformats.org/presentationml/2006/ole">
            <mc:AlternateContent xmlns:mc="http://schemas.openxmlformats.org/markup-compatibility/2006">
              <mc:Choice xmlns:v="urn:schemas-microsoft-com:vml" Requires="v">
                <p:oleObj name="Clip" r:id="rId2" imgW="5015230" imgH="5547995" progId="MS_ClipArt_Gallery.5">
                  <p:embed/>
                </p:oleObj>
              </mc:Choice>
              <mc:Fallback>
                <p:oleObj name="Clip" r:id="rId2" imgW="5015230" imgH="5547995" progId="MS_ClipArt_Gallery.5">
                  <p:embed/>
                  <p:pic>
                    <p:nvPicPr>
                      <p:cNvPr id="3"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905000"/>
                        <a:ext cx="30289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009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049962"/>
          </a:xfrm>
        </p:spPr>
        <p:txBody>
          <a:bodyPr/>
          <a:lstStyle/>
          <a:p>
            <a:r>
              <a:rPr lang="en-US" dirty="0">
                <a:solidFill>
                  <a:schemeClr val="tx2">
                    <a:lumMod val="50000"/>
                  </a:schemeClr>
                </a:solidFill>
                <a:hlinkClick r:id="rId2" action="ppaction://hlinkfile">
                  <a:extLst>
                    <a:ext uri="{A12FA001-AC4F-418D-AE19-62706E023703}">
                      <ahyp:hlinkClr xmlns:ahyp="http://schemas.microsoft.com/office/drawing/2018/hyperlinkcolor" val="tx"/>
                    </a:ext>
                  </a:extLst>
                </a:hlinkClick>
              </a:rPr>
              <a:t>See this spreadsheet and bring out the problems or mistakes</a:t>
            </a:r>
            <a:endParaRPr lang="en-IN" dirty="0">
              <a:solidFill>
                <a:schemeClr val="tx2">
                  <a:lumMod val="50000"/>
                </a:schemeClr>
              </a:solidFill>
            </a:endParaRPr>
          </a:p>
        </p:txBody>
      </p:sp>
      <p:sp>
        <p:nvSpPr>
          <p:cNvPr id="4" name="Title 1"/>
          <p:cNvSpPr txBox="1">
            <a:spLocks/>
          </p:cNvSpPr>
          <p:nvPr/>
        </p:nvSpPr>
        <p:spPr>
          <a:xfrm>
            <a:off x="0" y="-4119"/>
            <a:ext cx="12192000" cy="842319"/>
          </a:xfrm>
          <a:prstGeom prst="rect">
            <a:avLst/>
          </a:prstGeom>
          <a:solidFill>
            <a:schemeClr val="accent6"/>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mn-lt"/>
              </a:rPr>
              <a:t>FINANCIAL MODELLING</a:t>
            </a:r>
            <a:endParaRPr lang="en-IN" dirty="0">
              <a:solidFill>
                <a:schemeClr val="bg1"/>
              </a:solidFill>
              <a:latin typeface="+mn-lt"/>
            </a:endParaRPr>
          </a:p>
        </p:txBody>
      </p:sp>
      <p:sp>
        <p:nvSpPr>
          <p:cNvPr id="5" name="Title 1">
            <a:extLst>
              <a:ext uri="{FF2B5EF4-FFF2-40B4-BE49-F238E27FC236}">
                <a16:creationId xmlns:a16="http://schemas.microsoft.com/office/drawing/2014/main" id="{8505C279-D3A1-4DF0-BBC4-97C0EA77A142}"/>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36090"/>
            <a:ext cx="8229600" cy="529195"/>
          </a:xfrm>
        </p:spPr>
        <p:txBody>
          <a:bodyPr>
            <a:normAutofit fontScale="90000"/>
          </a:bodyPr>
          <a:lstStyle/>
          <a:p>
            <a:pPr algn="l"/>
            <a:r>
              <a:rPr lang="en-US" dirty="0">
                <a:solidFill>
                  <a:srgbClr val="0070C0"/>
                </a:solidFill>
              </a:rPr>
              <a:t>Main issues are</a:t>
            </a:r>
            <a:endParaRPr lang="en-IN" dirty="0">
              <a:solidFill>
                <a:srgbClr val="0070C0"/>
              </a:solidFill>
            </a:endParaRPr>
          </a:p>
        </p:txBody>
      </p:sp>
      <p:sp>
        <p:nvSpPr>
          <p:cNvPr id="3" name="Content Placeholder 2"/>
          <p:cNvSpPr>
            <a:spLocks noGrp="1"/>
          </p:cNvSpPr>
          <p:nvPr>
            <p:ph idx="1"/>
          </p:nvPr>
        </p:nvSpPr>
        <p:spPr>
          <a:xfrm>
            <a:off x="457200" y="2027237"/>
            <a:ext cx="10972800" cy="4525963"/>
          </a:xfrm>
        </p:spPr>
        <p:txBody>
          <a:bodyPr>
            <a:normAutofit/>
          </a:bodyPr>
          <a:lstStyle/>
          <a:p>
            <a:r>
              <a:rPr lang="en-US" dirty="0">
                <a:solidFill>
                  <a:srgbClr val="002060"/>
                </a:solidFill>
              </a:rPr>
              <a:t>No form of layout – Inputs, calculations and outputs are not clearly marked</a:t>
            </a:r>
          </a:p>
          <a:p>
            <a:r>
              <a:rPr lang="en-US" dirty="0">
                <a:solidFill>
                  <a:srgbClr val="002060"/>
                </a:solidFill>
              </a:rPr>
              <a:t>No inputs section – so, how to know the individual variables in this model?</a:t>
            </a:r>
          </a:p>
          <a:p>
            <a:r>
              <a:rPr lang="en-US" dirty="0">
                <a:solidFill>
                  <a:srgbClr val="002060"/>
                </a:solidFill>
              </a:rPr>
              <a:t>No specific color for inputs – so, how to identify them?</a:t>
            </a:r>
          </a:p>
          <a:p>
            <a:r>
              <a:rPr lang="en-US" dirty="0">
                <a:solidFill>
                  <a:srgbClr val="002060"/>
                </a:solidFill>
              </a:rPr>
              <a:t>No borders or shading to improve appearance of report</a:t>
            </a:r>
            <a:endParaRPr lang="en-IN" dirty="0">
              <a:solidFill>
                <a:srgbClr val="002060"/>
              </a:solidFill>
            </a:endParaRPr>
          </a:p>
        </p:txBody>
      </p:sp>
      <p:sp>
        <p:nvSpPr>
          <p:cNvPr id="5" name="Title 1"/>
          <p:cNvSpPr txBox="1">
            <a:spLocks/>
          </p:cNvSpPr>
          <p:nvPr/>
        </p:nvSpPr>
        <p:spPr>
          <a:xfrm>
            <a:off x="0" y="-4119"/>
            <a:ext cx="12192000" cy="842319"/>
          </a:xfrm>
          <a:prstGeom prst="rect">
            <a:avLst/>
          </a:prstGeom>
          <a:solidFill>
            <a:schemeClr val="accent6"/>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mn-lt"/>
              </a:rPr>
              <a:t>FINANCIAL MODELLING</a:t>
            </a:r>
            <a:endParaRPr lang="en-IN" dirty="0">
              <a:solidFill>
                <a:schemeClr val="bg1"/>
              </a:solidFill>
              <a:latin typeface="+mn-lt"/>
            </a:endParaRPr>
          </a:p>
        </p:txBody>
      </p:sp>
      <p:sp>
        <p:nvSpPr>
          <p:cNvPr id="6" name="Title 1">
            <a:extLst>
              <a:ext uri="{FF2B5EF4-FFF2-40B4-BE49-F238E27FC236}">
                <a16:creationId xmlns:a16="http://schemas.microsoft.com/office/drawing/2014/main" id="{CD8D646F-02A3-41AF-AEA3-B78B3ED5CA46}"/>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pic>
        <p:nvPicPr>
          <p:cNvPr id="4" name="Picture 3">
            <a:extLst>
              <a:ext uri="{FF2B5EF4-FFF2-40B4-BE49-F238E27FC236}">
                <a16:creationId xmlns:a16="http://schemas.microsoft.com/office/drawing/2014/main" id="{34B68BFE-BA92-5D35-38AC-1EF724AF0E0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0439400" y="3886200"/>
            <a:ext cx="1585321" cy="2298576"/>
          </a:xfrm>
          <a:prstGeom prst="rect">
            <a:avLst/>
          </a:prstGeom>
          <a:noFill/>
          <a:ln>
            <a:noFill/>
          </a:ln>
          <a:extLst>
            <a:ext uri="{909E8E84-426E-40DD-AFC4-6F175D3DCCD1}">
              <a14:hiddenFill xmlns:a14="http://schemas.microsoft.com/office/drawing/2010/main">
                <a:solidFill>
                  <a:schemeClr val="bg1">
                    <a:alpha val="94000"/>
                  </a:schemeClr>
                </a:solidFill>
              </a14:hiddenFill>
            </a:ext>
            <a:ext uri="{91240B29-F687-4F45-9708-019B960494DF}">
              <a14:hiddenLine xmlns:a14="http://schemas.microsoft.com/office/drawing/2010/main" w="12700">
                <a:solidFill>
                  <a:srgbClr val="3A5482"/>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09062"/>
            <a:ext cx="8229600" cy="529195"/>
          </a:xfrm>
        </p:spPr>
        <p:txBody>
          <a:bodyPr>
            <a:normAutofit fontScale="90000"/>
          </a:bodyPr>
          <a:lstStyle/>
          <a:p>
            <a:pPr algn="l"/>
            <a:r>
              <a:rPr lang="en-US" dirty="0">
                <a:solidFill>
                  <a:srgbClr val="0070C0"/>
                </a:solidFill>
              </a:rPr>
              <a:t>Main issues are</a:t>
            </a:r>
            <a:endParaRPr lang="en-IN" dirty="0">
              <a:solidFill>
                <a:srgbClr val="0070C0"/>
              </a:solidFill>
            </a:endParaRPr>
          </a:p>
        </p:txBody>
      </p:sp>
      <p:sp>
        <p:nvSpPr>
          <p:cNvPr id="3" name="Content Placeholder 2"/>
          <p:cNvSpPr>
            <a:spLocks noGrp="1"/>
          </p:cNvSpPr>
          <p:nvPr>
            <p:ph idx="1"/>
          </p:nvPr>
        </p:nvSpPr>
        <p:spPr>
          <a:xfrm>
            <a:off x="609600" y="1905000"/>
            <a:ext cx="10972800" cy="4525963"/>
          </a:xfrm>
        </p:spPr>
        <p:txBody>
          <a:bodyPr/>
          <a:lstStyle/>
          <a:p>
            <a:r>
              <a:rPr lang="en-US" dirty="0">
                <a:solidFill>
                  <a:srgbClr val="002060"/>
                </a:solidFill>
              </a:rPr>
              <a:t>No data validation of inputs, so as to ensure that the inputs contain the correct type or length of data</a:t>
            </a:r>
          </a:p>
          <a:p>
            <a:r>
              <a:rPr lang="en-US" dirty="0">
                <a:solidFill>
                  <a:srgbClr val="002060"/>
                </a:solidFill>
              </a:rPr>
              <a:t>Mixture of number formats </a:t>
            </a:r>
          </a:p>
          <a:p>
            <a:r>
              <a:rPr lang="en-US" dirty="0">
                <a:solidFill>
                  <a:srgbClr val="002060"/>
                </a:solidFill>
              </a:rPr>
              <a:t>Mixture of number and formulae (Row 10)</a:t>
            </a:r>
          </a:p>
          <a:p>
            <a:r>
              <a:rPr lang="en-US" dirty="0">
                <a:solidFill>
                  <a:srgbClr val="002060"/>
                </a:solidFill>
              </a:rPr>
              <a:t>Cell formula overwritten with a number (G10)</a:t>
            </a:r>
          </a:p>
          <a:p>
            <a:r>
              <a:rPr lang="en-US" dirty="0">
                <a:solidFill>
                  <a:srgbClr val="002060"/>
                </a:solidFill>
              </a:rPr>
              <a:t>Hard coded (B10 and B17)</a:t>
            </a:r>
          </a:p>
          <a:p>
            <a:r>
              <a:rPr lang="en-US" dirty="0">
                <a:solidFill>
                  <a:srgbClr val="002060"/>
                </a:solidFill>
              </a:rPr>
              <a:t>No management reporting</a:t>
            </a:r>
          </a:p>
          <a:p>
            <a:endParaRPr lang="en-US" dirty="0"/>
          </a:p>
          <a:p>
            <a:endParaRPr lang="en-IN" dirty="0"/>
          </a:p>
        </p:txBody>
      </p:sp>
      <p:sp>
        <p:nvSpPr>
          <p:cNvPr id="5" name="Title 1"/>
          <p:cNvSpPr txBox="1">
            <a:spLocks/>
          </p:cNvSpPr>
          <p:nvPr/>
        </p:nvSpPr>
        <p:spPr>
          <a:xfrm>
            <a:off x="25400" y="0"/>
            <a:ext cx="12192000" cy="842319"/>
          </a:xfrm>
          <a:prstGeom prst="rect">
            <a:avLst/>
          </a:prstGeom>
          <a:solidFill>
            <a:schemeClr val="accent6"/>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mn-lt"/>
              </a:rPr>
              <a:t>FINANCIAL MODELLING</a:t>
            </a:r>
            <a:endParaRPr lang="en-IN" dirty="0">
              <a:solidFill>
                <a:schemeClr val="bg1"/>
              </a:solidFill>
              <a:latin typeface="+mn-lt"/>
            </a:endParaRPr>
          </a:p>
        </p:txBody>
      </p:sp>
      <p:sp>
        <p:nvSpPr>
          <p:cNvPr id="6" name="Title 1">
            <a:extLst>
              <a:ext uri="{FF2B5EF4-FFF2-40B4-BE49-F238E27FC236}">
                <a16:creationId xmlns:a16="http://schemas.microsoft.com/office/drawing/2014/main" id="{CA4DF9AA-1442-4D9D-871E-19437CB5A2F9}"/>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pic>
        <p:nvPicPr>
          <p:cNvPr id="4" name="Picture 3">
            <a:extLst>
              <a:ext uri="{FF2B5EF4-FFF2-40B4-BE49-F238E27FC236}">
                <a16:creationId xmlns:a16="http://schemas.microsoft.com/office/drawing/2014/main" id="{483B86EC-BFBD-9258-9639-B832F40F47C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9751546" y="2866293"/>
            <a:ext cx="1813921" cy="2603376"/>
          </a:xfrm>
          <a:prstGeom prst="rect">
            <a:avLst/>
          </a:prstGeom>
          <a:noFill/>
          <a:ln>
            <a:noFill/>
          </a:ln>
          <a:extLst>
            <a:ext uri="{909E8E84-426E-40DD-AFC4-6F175D3DCCD1}">
              <a14:hiddenFill xmlns:a14="http://schemas.microsoft.com/office/drawing/2010/main">
                <a:solidFill>
                  <a:schemeClr val="bg1">
                    <a:alpha val="94000"/>
                  </a:schemeClr>
                </a:solidFill>
              </a14:hiddenFill>
            </a:ext>
            <a:ext uri="{91240B29-F687-4F45-9708-019B960494DF}">
              <a14:hiddenLine xmlns:a14="http://schemas.microsoft.com/office/drawing/2010/main" w="12700">
                <a:solidFill>
                  <a:srgbClr val="3A5482"/>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20850"/>
            <a:ext cx="8229600" cy="529195"/>
          </a:xfrm>
        </p:spPr>
        <p:txBody>
          <a:bodyPr>
            <a:normAutofit fontScale="90000"/>
          </a:bodyPr>
          <a:lstStyle/>
          <a:p>
            <a:pPr algn="l"/>
            <a:r>
              <a:rPr lang="en-US" dirty="0">
                <a:solidFill>
                  <a:srgbClr val="0070C0"/>
                </a:solidFill>
              </a:rPr>
              <a:t>Main issues are</a:t>
            </a:r>
            <a:endParaRPr lang="en-IN" dirty="0">
              <a:solidFill>
                <a:srgbClr val="0070C0"/>
              </a:solidFill>
            </a:endParaRPr>
          </a:p>
        </p:txBody>
      </p:sp>
      <p:sp>
        <p:nvSpPr>
          <p:cNvPr id="3" name="Content Placeholder 2"/>
          <p:cNvSpPr>
            <a:spLocks noGrp="1"/>
          </p:cNvSpPr>
          <p:nvPr>
            <p:ph idx="1"/>
          </p:nvPr>
        </p:nvSpPr>
        <p:spPr>
          <a:xfrm>
            <a:off x="609600" y="2027237"/>
            <a:ext cx="10972800" cy="4525963"/>
          </a:xfrm>
        </p:spPr>
        <p:txBody>
          <a:bodyPr/>
          <a:lstStyle/>
          <a:p>
            <a:r>
              <a:rPr lang="en-US" dirty="0">
                <a:solidFill>
                  <a:srgbClr val="002060"/>
                </a:solidFill>
              </a:rPr>
              <a:t>No Use of conditional formatting to highlight the answer</a:t>
            </a:r>
          </a:p>
          <a:p>
            <a:r>
              <a:rPr lang="en-US" dirty="0">
                <a:solidFill>
                  <a:srgbClr val="002060"/>
                </a:solidFill>
              </a:rPr>
              <a:t>No use of functions – NPV</a:t>
            </a:r>
          </a:p>
          <a:p>
            <a:r>
              <a:rPr lang="en-US" dirty="0">
                <a:solidFill>
                  <a:srgbClr val="002060"/>
                </a:solidFill>
              </a:rPr>
              <a:t>No sensitivity analysis</a:t>
            </a:r>
          </a:p>
          <a:p>
            <a:r>
              <a:rPr lang="en-US" dirty="0">
                <a:solidFill>
                  <a:srgbClr val="002060"/>
                </a:solidFill>
              </a:rPr>
              <a:t>No graphical presentation to make the understanding easier</a:t>
            </a:r>
          </a:p>
          <a:p>
            <a:r>
              <a:rPr lang="en-US" dirty="0">
                <a:solidFill>
                  <a:srgbClr val="002060"/>
                </a:solidFill>
              </a:rPr>
              <a:t>Workings are not shown separately</a:t>
            </a:r>
          </a:p>
          <a:p>
            <a:endParaRPr lang="en-US" dirty="0">
              <a:solidFill>
                <a:srgbClr val="002060"/>
              </a:solidFill>
            </a:endParaRPr>
          </a:p>
          <a:p>
            <a:endParaRPr lang="en-IN" dirty="0">
              <a:solidFill>
                <a:srgbClr val="002060"/>
              </a:solidFill>
            </a:endParaRPr>
          </a:p>
        </p:txBody>
      </p:sp>
      <p:sp>
        <p:nvSpPr>
          <p:cNvPr id="5" name="Title 1"/>
          <p:cNvSpPr txBox="1">
            <a:spLocks/>
          </p:cNvSpPr>
          <p:nvPr/>
        </p:nvSpPr>
        <p:spPr>
          <a:xfrm>
            <a:off x="0" y="-4119"/>
            <a:ext cx="12192000" cy="842319"/>
          </a:xfrm>
          <a:prstGeom prst="rect">
            <a:avLst/>
          </a:prstGeom>
          <a:solidFill>
            <a:schemeClr val="accent6"/>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solidFill>
                  <a:schemeClr val="bg1"/>
                </a:solidFill>
                <a:latin typeface="+mn-lt"/>
              </a:rPr>
              <a:t>FINANCIAL MODELLING</a:t>
            </a:r>
            <a:endParaRPr lang="en-IN" dirty="0">
              <a:solidFill>
                <a:schemeClr val="bg1"/>
              </a:solidFill>
              <a:latin typeface="+mn-lt"/>
            </a:endParaRPr>
          </a:p>
        </p:txBody>
      </p:sp>
      <p:sp>
        <p:nvSpPr>
          <p:cNvPr id="6" name="Title 1">
            <a:extLst>
              <a:ext uri="{FF2B5EF4-FFF2-40B4-BE49-F238E27FC236}">
                <a16:creationId xmlns:a16="http://schemas.microsoft.com/office/drawing/2014/main" id="{705A0ACC-54A3-4D8A-A21E-3260D1C7E4A7}"/>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pic>
        <p:nvPicPr>
          <p:cNvPr id="4" name="Picture 3">
            <a:extLst>
              <a:ext uri="{FF2B5EF4-FFF2-40B4-BE49-F238E27FC236}">
                <a16:creationId xmlns:a16="http://schemas.microsoft.com/office/drawing/2014/main" id="{941D634C-00DB-8264-3585-8AD52CB4C31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0162179" y="4252975"/>
            <a:ext cx="1737721" cy="2222376"/>
          </a:xfrm>
          <a:prstGeom prst="rect">
            <a:avLst/>
          </a:prstGeom>
          <a:noFill/>
          <a:ln>
            <a:noFill/>
          </a:ln>
          <a:extLst>
            <a:ext uri="{909E8E84-426E-40DD-AFC4-6F175D3DCCD1}">
              <a14:hiddenFill xmlns:a14="http://schemas.microsoft.com/office/drawing/2010/main">
                <a:solidFill>
                  <a:schemeClr val="bg1">
                    <a:alpha val="94000"/>
                  </a:schemeClr>
                </a:solidFill>
              </a14:hiddenFill>
            </a:ext>
            <a:ext uri="{91240B29-F687-4F45-9708-019B960494DF}">
              <a14:hiddenLine xmlns:a14="http://schemas.microsoft.com/office/drawing/2010/main" w="12700">
                <a:solidFill>
                  <a:srgbClr val="3A5482"/>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22325"/>
            <a:ext cx="8229600" cy="655638"/>
          </a:xfrm>
        </p:spPr>
        <p:txBody>
          <a:bodyPr>
            <a:normAutofit fontScale="90000"/>
          </a:bodyPr>
          <a:lstStyle/>
          <a:p>
            <a:pPr algn="l"/>
            <a:r>
              <a:rPr lang="en-US" dirty="0">
                <a:solidFill>
                  <a:srgbClr val="0070C0"/>
                </a:solidFill>
              </a:rPr>
              <a:t>Main issues are</a:t>
            </a:r>
            <a:endParaRPr lang="en-IN" dirty="0">
              <a:solidFill>
                <a:srgbClr val="0070C0"/>
              </a:solidFill>
            </a:endParaRPr>
          </a:p>
        </p:txBody>
      </p:sp>
      <p:sp>
        <p:nvSpPr>
          <p:cNvPr id="3" name="Content Placeholder 2"/>
          <p:cNvSpPr>
            <a:spLocks noGrp="1"/>
          </p:cNvSpPr>
          <p:nvPr>
            <p:ph idx="1"/>
          </p:nvPr>
        </p:nvSpPr>
        <p:spPr>
          <a:xfrm>
            <a:off x="152400" y="1600200"/>
            <a:ext cx="11430000" cy="4830763"/>
          </a:xfrm>
        </p:spPr>
        <p:txBody>
          <a:bodyPr>
            <a:normAutofit lnSpcReduction="10000"/>
          </a:bodyPr>
          <a:lstStyle/>
          <a:p>
            <a:r>
              <a:rPr lang="en-US" dirty="0">
                <a:solidFill>
                  <a:srgbClr val="002060"/>
                </a:solidFill>
              </a:rPr>
              <a:t>No self checks</a:t>
            </a:r>
          </a:p>
          <a:p>
            <a:r>
              <a:rPr lang="en-US" dirty="0">
                <a:solidFill>
                  <a:srgbClr val="002060"/>
                </a:solidFill>
              </a:rPr>
              <a:t>No comments on individual cells</a:t>
            </a:r>
          </a:p>
          <a:p>
            <a:r>
              <a:rPr lang="en-US" dirty="0">
                <a:solidFill>
                  <a:srgbClr val="002060"/>
                </a:solidFill>
              </a:rPr>
              <a:t>No documentation on how the model works</a:t>
            </a:r>
          </a:p>
          <a:p>
            <a:r>
              <a:rPr lang="en-US" dirty="0">
                <a:solidFill>
                  <a:srgbClr val="002060"/>
                </a:solidFill>
              </a:rPr>
              <a:t>No information on version number or author</a:t>
            </a:r>
          </a:p>
          <a:p>
            <a:r>
              <a:rPr lang="en-US" dirty="0">
                <a:solidFill>
                  <a:srgbClr val="002060"/>
                </a:solidFill>
              </a:rPr>
              <a:t>Model not set up for printing. No file name and date.</a:t>
            </a:r>
          </a:p>
          <a:p>
            <a:endParaRPr lang="en-US" dirty="0">
              <a:solidFill>
                <a:srgbClr val="002060"/>
              </a:solidFill>
            </a:endParaRPr>
          </a:p>
          <a:p>
            <a:pPr>
              <a:lnSpc>
                <a:spcPct val="110000"/>
              </a:lnSpc>
            </a:pPr>
            <a:r>
              <a:rPr lang="en-US" dirty="0">
                <a:solidFill>
                  <a:srgbClr val="002060"/>
                </a:solidFill>
              </a:rPr>
              <a:t>To sum up, building a good model requires structuring it logically, checking assumptions, sensitizing inputs, auditing carefully, documenting clearly, and updating as needed.</a:t>
            </a:r>
          </a:p>
          <a:p>
            <a:endParaRPr lang="en-IN" dirty="0"/>
          </a:p>
        </p:txBody>
      </p:sp>
      <p:sp>
        <p:nvSpPr>
          <p:cNvPr id="5" name="Title 1"/>
          <p:cNvSpPr txBox="1">
            <a:spLocks/>
          </p:cNvSpPr>
          <p:nvPr/>
        </p:nvSpPr>
        <p:spPr>
          <a:xfrm>
            <a:off x="0" y="25400"/>
            <a:ext cx="12192000" cy="842319"/>
          </a:xfrm>
          <a:prstGeom prst="rect">
            <a:avLst/>
          </a:prstGeom>
          <a:solidFill>
            <a:schemeClr val="accent6"/>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solidFill>
                  <a:schemeClr val="bg1"/>
                </a:solidFill>
                <a:latin typeface="+mn-lt"/>
              </a:rPr>
              <a:t>FINANCIAL MODELLING</a:t>
            </a:r>
            <a:endParaRPr lang="en-IN" dirty="0">
              <a:solidFill>
                <a:schemeClr val="bg1"/>
              </a:solidFill>
              <a:latin typeface="+mn-lt"/>
            </a:endParaRPr>
          </a:p>
        </p:txBody>
      </p:sp>
      <p:sp>
        <p:nvSpPr>
          <p:cNvPr id="6" name="Title 1">
            <a:extLst>
              <a:ext uri="{FF2B5EF4-FFF2-40B4-BE49-F238E27FC236}">
                <a16:creationId xmlns:a16="http://schemas.microsoft.com/office/drawing/2014/main" id="{343CB786-C6E9-4A5F-80BA-34A04F32136A}"/>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pic>
        <p:nvPicPr>
          <p:cNvPr id="4" name="Picture 3">
            <a:extLst>
              <a:ext uri="{FF2B5EF4-FFF2-40B4-BE49-F238E27FC236}">
                <a16:creationId xmlns:a16="http://schemas.microsoft.com/office/drawing/2014/main" id="{915923FD-8C86-8C26-F304-039CDA3043E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9539879" y="1295400"/>
            <a:ext cx="2042521" cy="2374776"/>
          </a:xfrm>
          <a:prstGeom prst="rect">
            <a:avLst/>
          </a:prstGeom>
          <a:noFill/>
          <a:ln>
            <a:noFill/>
          </a:ln>
          <a:extLst>
            <a:ext uri="{909E8E84-426E-40DD-AFC4-6F175D3DCCD1}">
              <a14:hiddenFill xmlns:a14="http://schemas.microsoft.com/office/drawing/2010/main">
                <a:solidFill>
                  <a:schemeClr val="bg1">
                    <a:alpha val="94000"/>
                  </a:schemeClr>
                </a:solidFill>
              </a14:hiddenFill>
            </a:ext>
            <a:ext uri="{91240B29-F687-4F45-9708-019B960494DF}">
              <a14:hiddenLine xmlns:a14="http://schemas.microsoft.com/office/drawing/2010/main" w="12700">
                <a:solidFill>
                  <a:srgbClr val="3A5482"/>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6">
            <a:extLst>
              <a:ext uri="{FF2B5EF4-FFF2-40B4-BE49-F238E27FC236}">
                <a16:creationId xmlns:a16="http://schemas.microsoft.com/office/drawing/2014/main" id="{7B744A8E-41FE-465A-9E05-E6570D9B904E}"/>
              </a:ext>
            </a:extLst>
          </p:cNvPr>
          <p:cNvSpPr>
            <a:spLocks noGrp="1" noChangeArrowheads="1"/>
          </p:cNvSpPr>
          <p:nvPr>
            <p:ph idx="1"/>
          </p:nvPr>
        </p:nvSpPr>
        <p:spPr>
          <a:xfrm>
            <a:off x="1562100" y="340952"/>
            <a:ext cx="9067800" cy="1528664"/>
          </a:xfrm>
        </p:spPr>
        <p:txBody>
          <a:bodyPr/>
          <a:lstStyle/>
          <a:p>
            <a:pPr marL="0" indent="0" eaLnBrk="1" hangingPunct="1">
              <a:buFont typeface="Arial" panose="020B0604020202020204" pitchFamily="34" charset="0"/>
              <a:buNone/>
            </a:pPr>
            <a:endParaRPr lang="en-IN" altLang="en-US" dirty="0">
              <a:solidFill>
                <a:srgbClr val="002060"/>
              </a:solidFill>
            </a:endParaRPr>
          </a:p>
          <a:p>
            <a:pPr marL="0" indent="0" algn="ctr" eaLnBrk="1" hangingPunct="1">
              <a:buFont typeface="Arial" panose="020B0604020202020204" pitchFamily="34" charset="0"/>
              <a:buNone/>
            </a:pPr>
            <a:r>
              <a:rPr lang="en-IN" altLang="en-US" sz="5400" dirty="0">
                <a:solidFill>
                  <a:srgbClr val="0070C0"/>
                </a:solidFill>
                <a:latin typeface="Gill Sans MT" panose="020B0502020104020203" pitchFamily="34" charset="0"/>
              </a:rPr>
              <a:t>Happy Learning</a:t>
            </a:r>
            <a:endParaRPr lang="en-IN" altLang="en-US" sz="4400" dirty="0">
              <a:solidFill>
                <a:srgbClr val="0070C0"/>
              </a:solidFill>
              <a:latin typeface="Gill Sans MT" panose="020B0502020104020203" pitchFamily="34" charset="0"/>
            </a:endParaRPr>
          </a:p>
          <a:p>
            <a:pPr marL="0" indent="0" algn="ctr" eaLnBrk="1" hangingPunct="1">
              <a:buFont typeface="Arial" panose="020B0604020202020204" pitchFamily="34" charset="0"/>
              <a:buNone/>
            </a:pPr>
            <a:r>
              <a:rPr lang="en-IN" altLang="en-US" sz="4000" dirty="0">
                <a:solidFill>
                  <a:srgbClr val="00B050"/>
                </a:solidFill>
                <a:latin typeface="Gill Sans MT" panose="020B0502020104020203" pitchFamily="34" charset="0"/>
              </a:rPr>
              <a:t>            		</a:t>
            </a:r>
            <a:endParaRPr lang="en-IN" altLang="en-US" sz="6000" dirty="0">
              <a:solidFill>
                <a:srgbClr val="00B050"/>
              </a:solidFill>
              <a:latin typeface="Gill Sans MT" panose="020B0502020104020203" pitchFamily="34" charset="0"/>
            </a:endParaRPr>
          </a:p>
        </p:txBody>
      </p:sp>
      <p:sp>
        <p:nvSpPr>
          <p:cNvPr id="5" name="TextBox 4">
            <a:extLst>
              <a:ext uri="{FF2B5EF4-FFF2-40B4-BE49-F238E27FC236}">
                <a16:creationId xmlns:a16="http://schemas.microsoft.com/office/drawing/2014/main" id="{67D2D232-2BDF-4409-8258-F085664D82AF}"/>
              </a:ext>
            </a:extLst>
          </p:cNvPr>
          <p:cNvSpPr txBox="1">
            <a:spLocks noChangeArrowheads="1"/>
          </p:cNvSpPr>
          <p:nvPr/>
        </p:nvSpPr>
        <p:spPr bwMode="auto">
          <a:xfrm>
            <a:off x="2209800" y="4485701"/>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en-US" sz="4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Best wishes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alt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graphicFrame>
        <p:nvGraphicFramePr>
          <p:cNvPr id="29700" name="Object 8">
            <a:extLst>
              <a:ext uri="{FF2B5EF4-FFF2-40B4-BE49-F238E27FC236}">
                <a16:creationId xmlns:a16="http://schemas.microsoft.com/office/drawing/2014/main" id="{39762697-8121-406C-A136-4D052E0FF9F4}"/>
              </a:ext>
            </a:extLst>
          </p:cNvPr>
          <p:cNvGraphicFramePr>
            <a:graphicFrameLocks/>
          </p:cNvGraphicFramePr>
          <p:nvPr/>
        </p:nvGraphicFramePr>
        <p:xfrm>
          <a:off x="4629150" y="1952997"/>
          <a:ext cx="2933700" cy="2124075"/>
        </p:xfrm>
        <a:graphic>
          <a:graphicData uri="http://schemas.openxmlformats.org/presentationml/2006/ole">
            <mc:AlternateContent xmlns:mc="http://schemas.openxmlformats.org/markup-compatibility/2006">
              <mc:Choice xmlns:v="urn:schemas-microsoft-com:vml" Requires="v">
                <p:oleObj name="Clip" r:id="rId4" imgW="8322945" imgH="6010910" progId="MS_ClipArt_Gallery.2">
                  <p:embed/>
                </p:oleObj>
              </mc:Choice>
              <mc:Fallback>
                <p:oleObj name="Clip" r:id="rId4" imgW="8322945" imgH="6010910" progId="MS_ClipArt_Gallery.2">
                  <p:embed/>
                  <p:pic>
                    <p:nvPicPr>
                      <p:cNvPr id="29700" name="Object 8">
                        <a:extLst>
                          <a:ext uri="{FF2B5EF4-FFF2-40B4-BE49-F238E27FC236}">
                            <a16:creationId xmlns:a16="http://schemas.microsoft.com/office/drawing/2014/main" id="{39762697-8121-406C-A136-4D052E0FF9F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9150" y="1952997"/>
                        <a:ext cx="29337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2" descr="A person with a mustache&#10;&#10;Description automatically generated">
            <a:extLst>
              <a:ext uri="{FF2B5EF4-FFF2-40B4-BE49-F238E27FC236}">
                <a16:creationId xmlns:a16="http://schemas.microsoft.com/office/drawing/2014/main" id="{96970347-FF95-CC39-DEBB-5596555A5B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4903" b="29508"/>
          <a:stretch/>
        </p:blipFill>
        <p:spPr>
          <a:xfrm>
            <a:off x="11057965" y="116632"/>
            <a:ext cx="1041761" cy="1152128"/>
          </a:xfrm>
          <a:prstGeom prst="rect">
            <a:avLst/>
          </a:prstGeom>
          <a:ln>
            <a:noFill/>
          </a:ln>
          <a:effectLst>
            <a:softEdge rad="112500"/>
          </a:effectLst>
        </p:spPr>
      </p:pic>
      <p:sp>
        <p:nvSpPr>
          <p:cNvPr id="2" name="Title 1">
            <a:extLst>
              <a:ext uri="{FF2B5EF4-FFF2-40B4-BE49-F238E27FC236}">
                <a16:creationId xmlns:a16="http://schemas.microsoft.com/office/drawing/2014/main" id="{FA0B5220-AAEA-EF00-9420-DB48D0E56A10}"/>
              </a:ext>
            </a:extLst>
          </p:cNvPr>
          <p:cNvSpPr txBox="1"/>
          <p:nvPr/>
        </p:nvSpPr>
        <p:spPr>
          <a:xfrm>
            <a:off x="0" y="6524368"/>
            <a:ext cx="12192000" cy="301501"/>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lecswamy@gmail.com</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944533"/>
            <a:ext cx="10515600" cy="1232429"/>
          </a:xfrm>
        </p:spPr>
        <p:txBody>
          <a:bodyPr>
            <a:normAutofit fontScale="85000" lnSpcReduction="10000"/>
          </a:bodyPr>
          <a:lstStyle/>
          <a:p>
            <a:pPr marL="0" indent="0">
              <a:buNone/>
            </a:pPr>
            <a:endParaRPr lang="en-IN" sz="4400" dirty="0">
              <a:solidFill>
                <a:srgbClr val="00B050"/>
              </a:solidFill>
              <a:latin typeface="Jokerman" panose="04090605060D06020702" pitchFamily="82" charset="0"/>
            </a:endParaRPr>
          </a:p>
          <a:p>
            <a:pPr marL="0" indent="0">
              <a:buNone/>
            </a:pPr>
            <a:r>
              <a:rPr lang="en-IN" sz="4400" dirty="0">
                <a:solidFill>
                  <a:srgbClr val="00B050"/>
                </a:solidFill>
                <a:latin typeface="Jokerman" panose="04090605060D06020702" pitchFamily="82" charset="0"/>
              </a:rPr>
              <a:t>		</a:t>
            </a:r>
          </a:p>
        </p:txBody>
      </p:sp>
      <p:sp>
        <p:nvSpPr>
          <p:cNvPr id="4" name="TextBox 3">
            <a:extLst>
              <a:ext uri="{FF2B5EF4-FFF2-40B4-BE49-F238E27FC236}">
                <a16:creationId xmlns:a16="http://schemas.microsoft.com/office/drawing/2014/main" id="{23ECA7E2-C72D-46F8-A13D-43B6366C51EE}"/>
              </a:ext>
            </a:extLst>
          </p:cNvPr>
          <p:cNvSpPr txBox="1"/>
          <p:nvPr/>
        </p:nvSpPr>
        <p:spPr>
          <a:xfrm>
            <a:off x="1917696" y="596644"/>
            <a:ext cx="8356597" cy="923330"/>
          </a:xfrm>
          <a:prstGeom prst="rect">
            <a:avLst/>
          </a:prstGeom>
          <a:noFill/>
        </p:spPr>
        <p:txBody>
          <a:bodyPr wrap="square">
            <a:spAutoFit/>
          </a:bodyPr>
          <a:lstStyle/>
          <a:p>
            <a:pPr algn="ctr"/>
            <a:r>
              <a:rPr lang="en-IN" sz="5400" dirty="0">
                <a:solidFill>
                  <a:srgbClr val="0070C0"/>
                </a:solidFill>
                <a:latin typeface="Gill Sans MT" panose="020B0502020104020203" pitchFamily="34" charset="0"/>
              </a:rPr>
              <a:t>Financial Analysis &amp; Modelling</a:t>
            </a:r>
          </a:p>
        </p:txBody>
      </p:sp>
      <p:sp>
        <p:nvSpPr>
          <p:cNvPr id="7" name="TextBox 6">
            <a:extLst>
              <a:ext uri="{FF2B5EF4-FFF2-40B4-BE49-F238E27FC236}">
                <a16:creationId xmlns:a16="http://schemas.microsoft.com/office/drawing/2014/main" id="{20C66049-0CEE-443F-AB1A-F122B49C5150}"/>
              </a:ext>
            </a:extLst>
          </p:cNvPr>
          <p:cNvSpPr txBox="1"/>
          <p:nvPr/>
        </p:nvSpPr>
        <p:spPr>
          <a:xfrm>
            <a:off x="1337729" y="1737173"/>
            <a:ext cx="9516533" cy="646331"/>
          </a:xfrm>
          <a:prstGeom prst="rect">
            <a:avLst/>
          </a:prstGeom>
          <a:noFill/>
        </p:spPr>
        <p:txBody>
          <a:bodyPr wrap="square">
            <a:spAutoFit/>
          </a:bodyPr>
          <a:lstStyle/>
          <a:p>
            <a:pPr algn="ctr"/>
            <a:r>
              <a:rPr lang="en-IN" sz="3600" dirty="0">
                <a:solidFill>
                  <a:srgbClr val="00B050"/>
                </a:solidFill>
                <a:latin typeface="Gill Sans MT" panose="020B0502020104020203" pitchFamily="34" charset="0"/>
              </a:rPr>
              <a:t>Introduction</a:t>
            </a:r>
          </a:p>
        </p:txBody>
      </p:sp>
      <p:sp>
        <p:nvSpPr>
          <p:cNvPr id="2" name="TextBox 1">
            <a:extLst>
              <a:ext uri="{FF2B5EF4-FFF2-40B4-BE49-F238E27FC236}">
                <a16:creationId xmlns:a16="http://schemas.microsoft.com/office/drawing/2014/main" id="{5B636861-0DF7-5BBE-6727-2C8B7504F844}"/>
              </a:ext>
            </a:extLst>
          </p:cNvPr>
          <p:cNvSpPr txBox="1"/>
          <p:nvPr/>
        </p:nvSpPr>
        <p:spPr>
          <a:xfrm>
            <a:off x="381000" y="3189774"/>
            <a:ext cx="11353800" cy="2308324"/>
          </a:xfrm>
          <a:prstGeom prst="rect">
            <a:avLst/>
          </a:prstGeom>
          <a:noFill/>
        </p:spPr>
        <p:txBody>
          <a:bodyPr wrap="square">
            <a:spAutoFit/>
          </a:bodyPr>
          <a:lstStyle/>
          <a:p>
            <a:pPr algn="ctr"/>
            <a:endParaRPr lang="en-IN" sz="2800" dirty="0">
              <a:solidFill>
                <a:srgbClr val="002060"/>
              </a:solidFill>
            </a:endParaRPr>
          </a:p>
          <a:p>
            <a:pPr algn="ctr"/>
            <a:r>
              <a:rPr lang="en-IN" sz="2800" dirty="0">
                <a:solidFill>
                  <a:srgbClr val="002060"/>
                </a:solidFill>
              </a:rPr>
              <a:t>Best wishes </a:t>
            </a:r>
          </a:p>
          <a:p>
            <a:pPr algn="ctr"/>
            <a:r>
              <a:rPr lang="en-IN" sz="3200" dirty="0">
                <a:solidFill>
                  <a:srgbClr val="C00000"/>
                </a:solidFill>
              </a:rPr>
              <a:t>Dr R Narayanaswamy</a:t>
            </a:r>
          </a:p>
          <a:p>
            <a:pPr algn="ctr"/>
            <a:endParaRPr lang="en-IN" sz="2800" dirty="0"/>
          </a:p>
          <a:p>
            <a:pPr algn="ctr"/>
            <a:endParaRPr lang="en-IN" sz="2800" dirty="0">
              <a:solidFill>
                <a:schemeClr val="accent6">
                  <a:lumMod val="50000"/>
                </a:schemeClr>
              </a:solidFill>
            </a:endParaRPr>
          </a:p>
        </p:txBody>
      </p:sp>
      <p:pic>
        <p:nvPicPr>
          <p:cNvPr id="3" name="Picture 2">
            <a:hlinkClick r:id="rId3"/>
            <a:extLst>
              <a:ext uri="{FF2B5EF4-FFF2-40B4-BE49-F238E27FC236}">
                <a16:creationId xmlns:a16="http://schemas.microsoft.com/office/drawing/2014/main" id="{7B32D380-4952-854D-8BBC-F341E561E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848" y="5833529"/>
            <a:ext cx="660298" cy="660298"/>
          </a:xfrm>
          <a:prstGeom prst="rect">
            <a:avLst/>
          </a:prstGeom>
        </p:spPr>
      </p:pic>
    </p:spTree>
    <p:extLst>
      <p:ext uri="{BB962C8B-B14F-4D97-AF65-F5344CB8AC3E}">
        <p14:creationId xmlns:p14="http://schemas.microsoft.com/office/powerpoint/2010/main" val="4136980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38556"/>
          </a:xfrm>
          <a:solidFill>
            <a:schemeClr val="accent6"/>
          </a:solidFill>
        </p:spPr>
        <p:txBody>
          <a:bodyPr rtlCol="0">
            <a:normAutofit fontScale="90000"/>
          </a:bodyPr>
          <a:lstStyle/>
          <a:p>
            <a:pPr>
              <a:defRPr/>
            </a:pPr>
            <a:r>
              <a:rPr lang="en-US" dirty="0">
                <a:solidFill>
                  <a:schemeClr val="bg1"/>
                </a:solidFill>
              </a:rPr>
              <a:t>About myself</a:t>
            </a:r>
            <a:endParaRPr lang="en-IN" dirty="0">
              <a:solidFill>
                <a:schemeClr val="bg1"/>
              </a:solidFill>
            </a:endParaRPr>
          </a:p>
        </p:txBody>
      </p:sp>
      <p:sp>
        <p:nvSpPr>
          <p:cNvPr id="3075" name="Content Placeholder 2"/>
          <p:cNvSpPr>
            <a:spLocks noGrp="1"/>
          </p:cNvSpPr>
          <p:nvPr>
            <p:ph idx="1"/>
          </p:nvPr>
        </p:nvSpPr>
        <p:spPr>
          <a:xfrm>
            <a:off x="304800" y="638557"/>
            <a:ext cx="11811000" cy="5868395"/>
          </a:xfrm>
        </p:spPr>
        <p:txBody>
          <a:bodyPr>
            <a:normAutofit fontScale="85000" lnSpcReduction="10000"/>
          </a:bodyPr>
          <a:lstStyle/>
          <a:p>
            <a:pPr marL="0" indent="0">
              <a:lnSpc>
                <a:spcPct val="110000"/>
              </a:lnSpc>
              <a:buNone/>
            </a:pPr>
            <a:r>
              <a:rPr lang="en-US" altLang="en-US" sz="3800" dirty="0">
                <a:solidFill>
                  <a:srgbClr val="C00000"/>
                </a:solidFill>
              </a:rPr>
              <a:t>Name</a:t>
            </a:r>
            <a:r>
              <a:rPr lang="en-US" altLang="en-US" sz="3800" dirty="0">
                <a:solidFill>
                  <a:srgbClr val="002060"/>
                </a:solidFill>
              </a:rPr>
              <a:t>	    	    : R Narayanaswamy</a:t>
            </a:r>
          </a:p>
          <a:p>
            <a:pPr marL="0" indent="0">
              <a:lnSpc>
                <a:spcPct val="110000"/>
              </a:lnSpc>
              <a:buNone/>
            </a:pPr>
            <a:r>
              <a:rPr lang="en-US" altLang="en-US" sz="3800" dirty="0">
                <a:solidFill>
                  <a:srgbClr val="C00000"/>
                </a:solidFill>
              </a:rPr>
              <a:t>Education        	    </a:t>
            </a:r>
            <a:r>
              <a:rPr lang="en-US" altLang="en-US" sz="3800" dirty="0">
                <a:solidFill>
                  <a:srgbClr val="002060"/>
                </a:solidFill>
              </a:rPr>
              <a:t>: M Com, MBA, CPFA, M Phil, AFP, Ph.D. </a:t>
            </a:r>
          </a:p>
          <a:p>
            <a:pPr marL="0" indent="0">
              <a:lnSpc>
                <a:spcPct val="110000"/>
              </a:lnSpc>
              <a:buNone/>
            </a:pPr>
            <a:r>
              <a:rPr lang="en-US" altLang="en-US" sz="3800" dirty="0">
                <a:solidFill>
                  <a:srgbClr val="C00000"/>
                </a:solidFill>
              </a:rPr>
              <a:t>Experience</a:t>
            </a:r>
            <a:r>
              <a:rPr lang="en-US" altLang="en-US" sz="3800" dirty="0">
                <a:solidFill>
                  <a:srgbClr val="002060"/>
                </a:solidFill>
              </a:rPr>
              <a:t>	    	    : 30 years (17,000+ hours of teaching &amp; training)</a:t>
            </a:r>
          </a:p>
          <a:p>
            <a:pPr marL="0" indent="0">
              <a:lnSpc>
                <a:spcPct val="110000"/>
              </a:lnSpc>
              <a:buNone/>
            </a:pPr>
            <a:r>
              <a:rPr lang="en-US" altLang="en-US" sz="3800" dirty="0">
                <a:solidFill>
                  <a:srgbClr val="C00000"/>
                </a:solidFill>
              </a:rPr>
              <a:t>I do</a:t>
            </a:r>
            <a:r>
              <a:rPr lang="en-US" altLang="en-US" sz="3800" dirty="0">
                <a:solidFill>
                  <a:srgbClr val="002060"/>
                </a:solidFill>
              </a:rPr>
              <a:t>		    	    : Coaching, Training and Teaching</a:t>
            </a:r>
          </a:p>
          <a:p>
            <a:pPr marL="0" indent="0">
              <a:lnSpc>
                <a:spcPct val="110000"/>
              </a:lnSpc>
              <a:buNone/>
            </a:pPr>
            <a:r>
              <a:rPr lang="en-US" altLang="en-US" sz="3800" dirty="0">
                <a:solidFill>
                  <a:srgbClr val="C00000"/>
                </a:solidFill>
              </a:rPr>
              <a:t>Profession</a:t>
            </a:r>
            <a:r>
              <a:rPr lang="en-US" altLang="en-US" sz="3800" dirty="0">
                <a:solidFill>
                  <a:srgbClr val="002060"/>
                </a:solidFill>
              </a:rPr>
              <a:t>	    	    : Personal Financial Coach</a:t>
            </a:r>
          </a:p>
          <a:p>
            <a:pPr marL="0" indent="0">
              <a:lnSpc>
                <a:spcPct val="110000"/>
              </a:lnSpc>
              <a:buNone/>
            </a:pPr>
            <a:r>
              <a:rPr lang="en-US" altLang="en-US" sz="3800" dirty="0">
                <a:solidFill>
                  <a:srgbClr val="C00000"/>
                </a:solidFill>
              </a:rPr>
              <a:t>Position (past)</a:t>
            </a:r>
            <a:r>
              <a:rPr lang="en-US" altLang="en-US" sz="3800" dirty="0">
                <a:solidFill>
                  <a:srgbClr val="002060"/>
                </a:solidFill>
              </a:rPr>
              <a:t>	    : </a:t>
            </a:r>
            <a:r>
              <a:rPr lang="en-US" altLang="en-US" sz="3800" dirty="0">
                <a:solidFill>
                  <a:srgbClr val="00B050"/>
                </a:solidFill>
              </a:rPr>
              <a:t>Area Head – Finance - </a:t>
            </a:r>
            <a:r>
              <a:rPr lang="en-US" altLang="en-US" sz="3800" dirty="0">
                <a:solidFill>
                  <a:srgbClr val="002060"/>
                </a:solidFill>
              </a:rPr>
              <a:t>S P Jain School of Global 			      Management (Dubai, Mumbai, Singapore, Sydney)</a:t>
            </a:r>
          </a:p>
          <a:p>
            <a:pPr marL="0" indent="0">
              <a:lnSpc>
                <a:spcPct val="110000"/>
              </a:lnSpc>
              <a:buNone/>
            </a:pPr>
            <a:r>
              <a:rPr lang="en-US" altLang="en-US" sz="3800" dirty="0">
                <a:solidFill>
                  <a:srgbClr val="C00000"/>
                </a:solidFill>
              </a:rPr>
              <a:t>Position (present)  </a:t>
            </a:r>
            <a:r>
              <a:rPr lang="en-US" altLang="en-US" sz="3800" dirty="0">
                <a:solidFill>
                  <a:srgbClr val="002060"/>
                </a:solidFill>
              </a:rPr>
              <a:t>: </a:t>
            </a:r>
            <a:r>
              <a:rPr lang="en-US" altLang="en-US" sz="3800" dirty="0">
                <a:solidFill>
                  <a:srgbClr val="00B050"/>
                </a:solidFill>
              </a:rPr>
              <a:t>Consultant</a:t>
            </a:r>
            <a:r>
              <a:rPr lang="en-US" altLang="en-US" sz="3800" dirty="0">
                <a:solidFill>
                  <a:srgbClr val="002060"/>
                </a:solidFill>
              </a:rPr>
              <a:t> – </a:t>
            </a:r>
            <a:r>
              <a:rPr lang="en-US" altLang="en-US" sz="3800" dirty="0" err="1">
                <a:solidFill>
                  <a:srgbClr val="002060"/>
                </a:solidFill>
              </a:rPr>
              <a:t>TimesPro</a:t>
            </a:r>
            <a:endParaRPr lang="en-US" altLang="en-US" sz="3800" dirty="0">
              <a:solidFill>
                <a:srgbClr val="002060"/>
              </a:solidFill>
            </a:endParaRPr>
          </a:p>
          <a:p>
            <a:pPr marL="0" indent="0">
              <a:lnSpc>
                <a:spcPct val="110000"/>
              </a:lnSpc>
              <a:buNone/>
            </a:pPr>
            <a:r>
              <a:rPr lang="en-US" altLang="en-US" sz="3800" dirty="0">
                <a:solidFill>
                  <a:srgbClr val="002060"/>
                </a:solidFill>
              </a:rPr>
              <a:t>		    	    : </a:t>
            </a:r>
            <a:r>
              <a:rPr lang="en-US" altLang="en-US" sz="3800" dirty="0">
                <a:solidFill>
                  <a:srgbClr val="00B050"/>
                </a:solidFill>
              </a:rPr>
              <a:t>Adjunct Faculty</a:t>
            </a:r>
            <a:r>
              <a:rPr lang="en-US" altLang="en-US" sz="3800" dirty="0">
                <a:solidFill>
                  <a:srgbClr val="002060"/>
                </a:solidFill>
              </a:rPr>
              <a:t> – Alliance University</a:t>
            </a:r>
          </a:p>
          <a:p>
            <a:pPr marL="0" indent="0">
              <a:lnSpc>
                <a:spcPct val="110000"/>
              </a:lnSpc>
              <a:buNone/>
            </a:pPr>
            <a:r>
              <a:rPr lang="en-IN" altLang="en-US" dirty="0">
                <a:solidFill>
                  <a:srgbClr val="002060"/>
                </a:solidFill>
              </a:rPr>
              <a:t>		         	     </a:t>
            </a:r>
            <a:r>
              <a:rPr lang="en-US" altLang="en-US" dirty="0">
                <a:solidFill>
                  <a:srgbClr val="002060"/>
                </a:solidFill>
              </a:rPr>
              <a:t>: </a:t>
            </a:r>
            <a:r>
              <a:rPr lang="en-US" altLang="en-US" sz="3800" dirty="0">
                <a:solidFill>
                  <a:srgbClr val="00B050"/>
                </a:solidFill>
              </a:rPr>
              <a:t>Visiting Faculty</a:t>
            </a:r>
            <a:r>
              <a:rPr lang="en-US" altLang="en-US" sz="3800" dirty="0">
                <a:solidFill>
                  <a:srgbClr val="002060"/>
                </a:solidFill>
              </a:rPr>
              <a:t> – FLAME University &amp; SP Jain</a:t>
            </a:r>
            <a:endParaRPr lang="en-US" altLang="en-US" dirty="0">
              <a:solidFill>
                <a:srgbClr val="002060"/>
              </a:solidFill>
            </a:endParaRPr>
          </a:p>
          <a:p>
            <a:pPr marL="0" indent="0">
              <a:lnSpc>
                <a:spcPct val="90000"/>
              </a:lnSpc>
              <a:buNone/>
            </a:pPr>
            <a:endParaRPr lang="en-US" altLang="en-US" dirty="0">
              <a:solidFill>
                <a:srgbClr val="002060"/>
              </a:solidFill>
            </a:endParaRPr>
          </a:p>
          <a:p>
            <a:endParaRPr lang="en-IN" dirty="0"/>
          </a:p>
        </p:txBody>
      </p:sp>
      <p:sp>
        <p:nvSpPr>
          <p:cNvPr id="5" name="Title 1">
            <a:extLst>
              <a:ext uri="{FF2B5EF4-FFF2-40B4-BE49-F238E27FC236}">
                <a16:creationId xmlns:a16="http://schemas.microsoft.com/office/drawing/2014/main" id="{D425B25E-8A1B-4551-9093-7D84FA9092F3}"/>
              </a:ext>
            </a:extLst>
          </p:cNvPr>
          <p:cNvSpPr txBox="1">
            <a:spLocks/>
          </p:cNvSpPr>
          <p:nvPr/>
        </p:nvSpPr>
        <p:spPr>
          <a:xfrm>
            <a:off x="0" y="6524368"/>
            <a:ext cx="12192000" cy="301501"/>
          </a:xfrm>
          <a:prstGeom prst="rect">
            <a:avLst/>
          </a:prstGeom>
          <a:solidFill>
            <a:srgbClr val="ED7D3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Light" panose="020F0302020204030204"/>
                <a:ea typeface="+mj-ea"/>
                <a:cs typeface="+mj-cs"/>
              </a:rPr>
              <a:t>+ 91 98452 87646 			Dr R. Narayanaswamy 			lecswamy@gmail.com</a:t>
            </a:r>
          </a:p>
        </p:txBody>
      </p:sp>
    </p:spTree>
    <p:extLst>
      <p:ext uri="{BB962C8B-B14F-4D97-AF65-F5344CB8AC3E}">
        <p14:creationId xmlns:p14="http://schemas.microsoft.com/office/powerpoint/2010/main" val="413593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5">
                                            <p:txEl>
                                              <p:pRg st="3" end="3"/>
                                            </p:txEl>
                                          </p:spTgt>
                                        </p:tgtEl>
                                        <p:attrNameLst>
                                          <p:attrName>style.visibility</p:attrName>
                                        </p:attrNameLst>
                                      </p:cBhvr>
                                      <p:to>
                                        <p:strVal val="visible"/>
                                      </p:to>
                                    </p:set>
                                    <p:anim calcmode="lin" valueType="num">
                                      <p:cBhvr additive="base">
                                        <p:cTn id="25"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5">
                                            <p:txEl>
                                              <p:pRg st="4" end="4"/>
                                            </p:txEl>
                                          </p:spTgt>
                                        </p:tgtEl>
                                        <p:attrNameLst>
                                          <p:attrName>style.visibility</p:attrName>
                                        </p:attrNameLst>
                                      </p:cBhvr>
                                      <p:to>
                                        <p:strVal val="visible"/>
                                      </p:to>
                                    </p:set>
                                    <p:anim calcmode="lin" valueType="num">
                                      <p:cBhvr additive="base">
                                        <p:cTn id="31"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5">
                                            <p:txEl>
                                              <p:pRg st="5" end="5"/>
                                            </p:txEl>
                                          </p:spTgt>
                                        </p:tgtEl>
                                        <p:attrNameLst>
                                          <p:attrName>style.visibility</p:attrName>
                                        </p:attrNameLst>
                                      </p:cBhvr>
                                      <p:to>
                                        <p:strVal val="visible"/>
                                      </p:to>
                                    </p:set>
                                    <p:anim calcmode="lin" valueType="num">
                                      <p:cBhvr additive="base">
                                        <p:cTn id="37" dur="500" fill="hold"/>
                                        <p:tgtEl>
                                          <p:spTgt spid="30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5">
                                            <p:txEl>
                                              <p:pRg st="6" end="6"/>
                                            </p:txEl>
                                          </p:spTgt>
                                        </p:tgtEl>
                                        <p:attrNameLst>
                                          <p:attrName>style.visibility</p:attrName>
                                        </p:attrNameLst>
                                      </p:cBhvr>
                                      <p:to>
                                        <p:strVal val="visible"/>
                                      </p:to>
                                    </p:set>
                                    <p:anim calcmode="lin" valueType="num">
                                      <p:cBhvr additive="base">
                                        <p:cTn id="43" dur="500" fill="hold"/>
                                        <p:tgtEl>
                                          <p:spTgt spid="30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5">
                                            <p:txEl>
                                              <p:pRg st="7" end="7"/>
                                            </p:txEl>
                                          </p:spTgt>
                                        </p:tgtEl>
                                        <p:attrNameLst>
                                          <p:attrName>style.visibility</p:attrName>
                                        </p:attrNameLst>
                                      </p:cBhvr>
                                      <p:to>
                                        <p:strVal val="visible"/>
                                      </p:to>
                                    </p:set>
                                    <p:anim calcmode="lin" valueType="num">
                                      <p:cBhvr additive="base">
                                        <p:cTn id="49" dur="500" fill="hold"/>
                                        <p:tgtEl>
                                          <p:spTgt spid="30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5">
                                            <p:txEl>
                                              <p:pRg st="8" end="8"/>
                                            </p:txEl>
                                          </p:spTgt>
                                        </p:tgtEl>
                                        <p:attrNameLst>
                                          <p:attrName>style.visibility</p:attrName>
                                        </p:attrNameLst>
                                      </p:cBhvr>
                                      <p:to>
                                        <p:strVal val="visible"/>
                                      </p:to>
                                    </p:set>
                                    <p:anim calcmode="lin" valueType="num">
                                      <p:cBhvr additive="base">
                                        <p:cTn id="55" dur="500" fill="hold"/>
                                        <p:tgtEl>
                                          <p:spTgt spid="307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11049000" cy="5709920"/>
          </a:xfrm>
        </p:spPr>
        <p:txBody>
          <a:bodyPr>
            <a:normAutofit/>
          </a:bodyPr>
          <a:lstStyle/>
          <a:p>
            <a:pPr>
              <a:lnSpc>
                <a:spcPct val="110000"/>
              </a:lnSpc>
            </a:pPr>
            <a:r>
              <a:rPr lang="en-US" i="1" dirty="0">
                <a:solidFill>
                  <a:srgbClr val="C00000"/>
                </a:solidFill>
              </a:rPr>
              <a:t>Financial modeling </a:t>
            </a:r>
            <a:r>
              <a:rPr lang="en-US" dirty="0">
                <a:solidFill>
                  <a:srgbClr val="002060"/>
                </a:solidFill>
              </a:rPr>
              <a:t>is the process of creating mathematical models to represent financial transactions and make predictions about future performance.</a:t>
            </a:r>
          </a:p>
          <a:p>
            <a:pPr>
              <a:lnSpc>
                <a:spcPct val="110000"/>
              </a:lnSpc>
            </a:pPr>
            <a:r>
              <a:rPr lang="en-US" dirty="0">
                <a:solidFill>
                  <a:srgbClr val="002060"/>
                </a:solidFill>
              </a:rPr>
              <a:t>It is something like a </a:t>
            </a:r>
            <a:r>
              <a:rPr lang="en-US" i="1" dirty="0">
                <a:solidFill>
                  <a:srgbClr val="C00000"/>
                </a:solidFill>
              </a:rPr>
              <a:t>blueprint</a:t>
            </a:r>
            <a:r>
              <a:rPr lang="en-US" dirty="0">
                <a:solidFill>
                  <a:srgbClr val="002060"/>
                </a:solidFill>
              </a:rPr>
              <a:t> or a plan of a house you are planning to construct.</a:t>
            </a:r>
          </a:p>
          <a:p>
            <a:pPr>
              <a:lnSpc>
                <a:spcPct val="110000"/>
              </a:lnSpc>
            </a:pPr>
            <a:r>
              <a:rPr lang="en-US" dirty="0">
                <a:solidFill>
                  <a:srgbClr val="002060"/>
                </a:solidFill>
              </a:rPr>
              <a:t>It involves using </a:t>
            </a:r>
            <a:r>
              <a:rPr lang="en-US" i="1" dirty="0">
                <a:solidFill>
                  <a:srgbClr val="C00000"/>
                </a:solidFill>
              </a:rPr>
              <a:t>spreadsheet</a:t>
            </a:r>
            <a:r>
              <a:rPr lang="en-US" dirty="0">
                <a:solidFill>
                  <a:srgbClr val="002060"/>
                </a:solidFill>
              </a:rPr>
              <a:t> software to analyze data and build models. Common models include DCF (discounted cash flow) models, LBO (leveraged buyout) models, M&amp;A (mergers &amp; acquisitions) models, and more.</a:t>
            </a:r>
          </a:p>
          <a:p>
            <a:pPr>
              <a:lnSpc>
                <a:spcPct val="110000"/>
              </a:lnSpc>
            </a:pPr>
            <a:endParaRPr lang="en-US" dirty="0">
              <a:solidFill>
                <a:srgbClr val="002060"/>
              </a:solidFill>
            </a:endParaRPr>
          </a:p>
        </p:txBody>
      </p:sp>
      <p:sp>
        <p:nvSpPr>
          <p:cNvPr id="6" name="Title 1"/>
          <p:cNvSpPr txBox="1">
            <a:spLocks/>
          </p:cNvSpPr>
          <p:nvPr/>
        </p:nvSpPr>
        <p:spPr>
          <a:xfrm>
            <a:off x="0" y="-4119"/>
            <a:ext cx="12192000" cy="689919"/>
          </a:xfrm>
          <a:prstGeom prst="rect">
            <a:avLst/>
          </a:prstGeom>
          <a:solidFill>
            <a:schemeClr val="accent6"/>
          </a:solidFill>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solidFill>
                  <a:schemeClr val="bg1"/>
                </a:solidFill>
                <a:latin typeface="+mn-lt"/>
              </a:rPr>
              <a:t>FINANCIAL MODELLING</a:t>
            </a:r>
            <a:endParaRPr lang="en-IN" dirty="0">
              <a:solidFill>
                <a:schemeClr val="bg1"/>
              </a:solidFill>
              <a:latin typeface="+mn-lt"/>
            </a:endParaRPr>
          </a:p>
        </p:txBody>
      </p:sp>
      <p:sp>
        <p:nvSpPr>
          <p:cNvPr id="5" name="Title 1">
            <a:extLst>
              <a:ext uri="{FF2B5EF4-FFF2-40B4-BE49-F238E27FC236}">
                <a16:creationId xmlns:a16="http://schemas.microsoft.com/office/drawing/2014/main" id="{9D2D7FD4-966E-4859-9537-85E1AA205407}"/>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graphicFrame>
        <p:nvGraphicFramePr>
          <p:cNvPr id="2" name="Object 1">
            <a:extLst>
              <a:ext uri="{FF2B5EF4-FFF2-40B4-BE49-F238E27FC236}">
                <a16:creationId xmlns:a16="http://schemas.microsoft.com/office/drawing/2014/main" id="{51001CBF-3068-E85F-8BE7-3812466B68A0}"/>
              </a:ext>
            </a:extLst>
          </p:cNvPr>
          <p:cNvGraphicFramePr>
            <a:graphicFrameLocks/>
          </p:cNvGraphicFramePr>
          <p:nvPr>
            <p:extLst>
              <p:ext uri="{D42A27DB-BD31-4B8C-83A1-F6EECF244321}">
                <p14:modId xmlns:p14="http://schemas.microsoft.com/office/powerpoint/2010/main" val="2861275102"/>
              </p:ext>
            </p:extLst>
          </p:nvPr>
        </p:nvGraphicFramePr>
        <p:xfrm>
          <a:off x="10685785" y="1140742"/>
          <a:ext cx="1506215" cy="2478757"/>
        </p:xfrm>
        <a:graphic>
          <a:graphicData uri="http://schemas.openxmlformats.org/presentationml/2006/ole">
            <mc:AlternateContent xmlns:mc="http://schemas.openxmlformats.org/markup-compatibility/2006">
              <mc:Choice xmlns:v="urn:schemas-microsoft-com:vml" Requires="v">
                <p:oleObj name="Microsoft ClipArt Gallery" r:id="rId2" imgW="3618865" imgH="6010910" progId="MS_ClipArt_Gallery">
                  <p:embed/>
                </p:oleObj>
              </mc:Choice>
              <mc:Fallback>
                <p:oleObj name="Microsoft ClipArt Gallery" r:id="rId2" imgW="3618865" imgH="6010910" progId="MS_ClipArt_Gallery">
                  <p:embed/>
                  <p:pic>
                    <p:nvPicPr>
                      <p:cNvPr id="6" name="Objec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5785" y="1140742"/>
                        <a:ext cx="1506215" cy="24787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6463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11049000" cy="5862320"/>
          </a:xfrm>
        </p:spPr>
        <p:txBody>
          <a:bodyPr>
            <a:normAutofit fontScale="85000" lnSpcReduction="20000"/>
          </a:bodyPr>
          <a:lstStyle/>
          <a:p>
            <a:pPr>
              <a:lnSpc>
                <a:spcPct val="120000"/>
              </a:lnSpc>
            </a:pPr>
            <a:r>
              <a:rPr lang="en-US" i="1" dirty="0">
                <a:solidFill>
                  <a:srgbClr val="C00000"/>
                </a:solidFill>
              </a:rPr>
              <a:t>Microsoft Excel: </a:t>
            </a:r>
            <a:r>
              <a:rPr lang="en-US" dirty="0">
                <a:solidFill>
                  <a:srgbClr val="002060"/>
                </a:solidFill>
              </a:rPr>
              <a:t>Part of the Microsoft Office suite, Excel is the most widely used spreadsheet program. It offers basic spreadsheet features as well as more advanced tools for data analysis, charting, pivot tables, macros and more. </a:t>
            </a:r>
          </a:p>
          <a:p>
            <a:pPr>
              <a:lnSpc>
                <a:spcPct val="120000"/>
              </a:lnSpc>
            </a:pPr>
            <a:r>
              <a:rPr lang="en-US" i="1" dirty="0">
                <a:solidFill>
                  <a:srgbClr val="C00000"/>
                </a:solidFill>
              </a:rPr>
              <a:t>Google Sheets: </a:t>
            </a:r>
            <a:r>
              <a:rPr lang="en-US" dirty="0">
                <a:solidFill>
                  <a:srgbClr val="002060"/>
                </a:solidFill>
              </a:rPr>
              <a:t>A free online spreadsheet app that is part of Google's web-based software suite. Sheets provides many of the same features as Excel and allows for online collaboration and sharing. </a:t>
            </a:r>
          </a:p>
          <a:p>
            <a:pPr>
              <a:lnSpc>
                <a:spcPct val="120000"/>
              </a:lnSpc>
            </a:pPr>
            <a:r>
              <a:rPr lang="en-US" i="1" dirty="0">
                <a:solidFill>
                  <a:srgbClr val="C00000"/>
                </a:solidFill>
              </a:rPr>
              <a:t>Apple Numbers: </a:t>
            </a:r>
            <a:r>
              <a:rPr lang="en-US" dirty="0">
                <a:solidFill>
                  <a:srgbClr val="002060"/>
                </a:solidFill>
              </a:rPr>
              <a:t>Numbers is Apple's spreadsheet software that is included in the iWork productivity suite. It has functions for spreadsheets, charts, images and more. It integrates with other Apple products and services. </a:t>
            </a:r>
          </a:p>
          <a:p>
            <a:pPr>
              <a:lnSpc>
                <a:spcPct val="120000"/>
              </a:lnSpc>
            </a:pPr>
            <a:r>
              <a:rPr lang="en-US" i="1" dirty="0">
                <a:solidFill>
                  <a:srgbClr val="C00000"/>
                </a:solidFill>
              </a:rPr>
              <a:t>LibreOffice Calc: </a:t>
            </a:r>
            <a:r>
              <a:rPr lang="en-US" dirty="0">
                <a:solidFill>
                  <a:srgbClr val="002060"/>
                </a:solidFill>
              </a:rPr>
              <a:t>Calc is the spreadsheet program included in the open source LibreOffice suite. It offers spreadsheet capabilities plus compatibility with Excel files. </a:t>
            </a:r>
          </a:p>
        </p:txBody>
      </p:sp>
      <p:sp>
        <p:nvSpPr>
          <p:cNvPr id="6" name="Title 1"/>
          <p:cNvSpPr txBox="1">
            <a:spLocks/>
          </p:cNvSpPr>
          <p:nvPr/>
        </p:nvSpPr>
        <p:spPr>
          <a:xfrm>
            <a:off x="0" y="-4119"/>
            <a:ext cx="12192000" cy="689919"/>
          </a:xfrm>
          <a:prstGeom prst="rect">
            <a:avLst/>
          </a:prstGeom>
          <a:solidFill>
            <a:schemeClr val="accent6"/>
          </a:solidFill>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mn-lt"/>
              </a:rPr>
              <a:t>FINANCIAL MODELLING – Spreadsheets</a:t>
            </a:r>
            <a:endParaRPr lang="en-IN" dirty="0">
              <a:solidFill>
                <a:schemeClr val="bg1"/>
              </a:solidFill>
              <a:latin typeface="+mn-lt"/>
            </a:endParaRPr>
          </a:p>
        </p:txBody>
      </p:sp>
      <p:sp>
        <p:nvSpPr>
          <p:cNvPr id="5" name="Title 1">
            <a:extLst>
              <a:ext uri="{FF2B5EF4-FFF2-40B4-BE49-F238E27FC236}">
                <a16:creationId xmlns:a16="http://schemas.microsoft.com/office/drawing/2014/main" id="{9D2D7FD4-966E-4859-9537-85E1AA205407}"/>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graphicFrame>
        <p:nvGraphicFramePr>
          <p:cNvPr id="2" name="Object 1">
            <a:extLst>
              <a:ext uri="{FF2B5EF4-FFF2-40B4-BE49-F238E27FC236}">
                <a16:creationId xmlns:a16="http://schemas.microsoft.com/office/drawing/2014/main" id="{51001CBF-3068-E85F-8BE7-3812466B68A0}"/>
              </a:ext>
            </a:extLst>
          </p:cNvPr>
          <p:cNvGraphicFramePr>
            <a:graphicFrameLocks/>
          </p:cNvGraphicFramePr>
          <p:nvPr>
            <p:extLst>
              <p:ext uri="{D42A27DB-BD31-4B8C-83A1-F6EECF244321}">
                <p14:modId xmlns:p14="http://schemas.microsoft.com/office/powerpoint/2010/main" val="3600253508"/>
              </p:ext>
            </p:extLst>
          </p:nvPr>
        </p:nvGraphicFramePr>
        <p:xfrm>
          <a:off x="10918193" y="950243"/>
          <a:ext cx="1506215" cy="2478757"/>
        </p:xfrm>
        <a:graphic>
          <a:graphicData uri="http://schemas.openxmlformats.org/presentationml/2006/ole">
            <mc:AlternateContent xmlns:mc="http://schemas.openxmlformats.org/markup-compatibility/2006">
              <mc:Choice xmlns:v="urn:schemas-microsoft-com:vml" Requires="v">
                <p:oleObj name="Microsoft ClipArt Gallery" r:id="rId2" imgW="3618865" imgH="6010910" progId="MS_ClipArt_Gallery">
                  <p:embed/>
                </p:oleObj>
              </mc:Choice>
              <mc:Fallback>
                <p:oleObj name="Microsoft ClipArt Gallery" r:id="rId2" imgW="3618865" imgH="6010910" progId="MS_ClipArt_Gallery">
                  <p:embed/>
                  <p:pic>
                    <p:nvPicPr>
                      <p:cNvPr id="2" name="Object 1">
                        <a:extLst>
                          <a:ext uri="{FF2B5EF4-FFF2-40B4-BE49-F238E27FC236}">
                            <a16:creationId xmlns:a16="http://schemas.microsoft.com/office/drawing/2014/main" id="{51001CBF-3068-E85F-8BE7-3812466B68A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8193" y="950243"/>
                        <a:ext cx="1506215" cy="24787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2787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11049000" cy="5862320"/>
          </a:xfrm>
        </p:spPr>
        <p:txBody>
          <a:bodyPr>
            <a:normAutofit fontScale="85000" lnSpcReduction="10000"/>
          </a:bodyPr>
          <a:lstStyle/>
          <a:p>
            <a:pPr>
              <a:lnSpc>
                <a:spcPct val="120000"/>
              </a:lnSpc>
            </a:pPr>
            <a:r>
              <a:rPr lang="en-US" i="1" dirty="0">
                <a:solidFill>
                  <a:srgbClr val="C00000"/>
                </a:solidFill>
              </a:rPr>
              <a:t>Apache OpenOffice Calc: </a:t>
            </a:r>
            <a:r>
              <a:rPr lang="en-US" dirty="0">
                <a:solidFill>
                  <a:srgbClr val="002060"/>
                </a:solidFill>
              </a:rPr>
              <a:t>OpenOffice Calc is a free and open source spreadsheet tool. It can open and edit Excel files.</a:t>
            </a:r>
          </a:p>
          <a:p>
            <a:pPr>
              <a:lnSpc>
                <a:spcPct val="120000"/>
              </a:lnSpc>
            </a:pPr>
            <a:r>
              <a:rPr lang="en-US" i="1" dirty="0" err="1">
                <a:solidFill>
                  <a:srgbClr val="C00000"/>
                </a:solidFill>
              </a:rPr>
              <a:t>Zoho</a:t>
            </a:r>
            <a:r>
              <a:rPr lang="en-US" i="1" dirty="0">
                <a:solidFill>
                  <a:srgbClr val="C00000"/>
                </a:solidFill>
              </a:rPr>
              <a:t> Sheet: </a:t>
            </a:r>
            <a:r>
              <a:rPr lang="en-US" dirty="0">
                <a:solidFill>
                  <a:srgbClr val="002060"/>
                </a:solidFill>
              </a:rPr>
              <a:t>An online spreadsheet app that is part of </a:t>
            </a:r>
            <a:r>
              <a:rPr lang="en-US" dirty="0" err="1">
                <a:solidFill>
                  <a:srgbClr val="002060"/>
                </a:solidFill>
              </a:rPr>
              <a:t>Zoho's</a:t>
            </a:r>
            <a:r>
              <a:rPr lang="en-US" dirty="0">
                <a:solidFill>
                  <a:srgbClr val="002060"/>
                </a:solidFill>
              </a:rPr>
              <a:t> web-based office suite. It provides collaboration features and integrates with other </a:t>
            </a:r>
            <a:r>
              <a:rPr lang="en-US" dirty="0" err="1">
                <a:solidFill>
                  <a:srgbClr val="002060"/>
                </a:solidFill>
              </a:rPr>
              <a:t>Zoho</a:t>
            </a:r>
            <a:r>
              <a:rPr lang="en-US" dirty="0">
                <a:solidFill>
                  <a:srgbClr val="002060"/>
                </a:solidFill>
              </a:rPr>
              <a:t> tools.</a:t>
            </a:r>
          </a:p>
          <a:p>
            <a:pPr>
              <a:lnSpc>
                <a:spcPct val="120000"/>
              </a:lnSpc>
            </a:pPr>
            <a:r>
              <a:rPr lang="en-US" i="1" dirty="0">
                <a:solidFill>
                  <a:srgbClr val="C00000"/>
                </a:solidFill>
              </a:rPr>
              <a:t>Quip:</a:t>
            </a:r>
            <a:r>
              <a:rPr lang="en-US" dirty="0">
                <a:solidFill>
                  <a:srgbClr val="002060"/>
                </a:solidFill>
              </a:rPr>
              <a:t> A collaborative online spreadsheet tool focused on real-time sharing and communication while working on spreadsheets. Owned by Salesforce. </a:t>
            </a:r>
          </a:p>
          <a:p>
            <a:pPr>
              <a:lnSpc>
                <a:spcPct val="120000"/>
              </a:lnSpc>
            </a:pPr>
            <a:r>
              <a:rPr lang="en-US" i="1" dirty="0">
                <a:solidFill>
                  <a:srgbClr val="C00000"/>
                </a:solidFill>
              </a:rPr>
              <a:t>Smartsheet:</a:t>
            </a:r>
            <a:r>
              <a:rPr lang="en-US" dirty="0">
                <a:solidFill>
                  <a:srgbClr val="002060"/>
                </a:solidFill>
              </a:rPr>
              <a:t> An online work execution platform aimed at collaboration and project management, with spreadsheet functionality.</a:t>
            </a:r>
          </a:p>
          <a:p>
            <a:pPr>
              <a:lnSpc>
                <a:spcPct val="120000"/>
              </a:lnSpc>
            </a:pPr>
            <a:r>
              <a:rPr lang="en-US" i="1" dirty="0" err="1">
                <a:solidFill>
                  <a:srgbClr val="C00000"/>
                </a:solidFill>
              </a:rPr>
              <a:t>Airtable</a:t>
            </a:r>
            <a:r>
              <a:rPr lang="en-US" i="1" dirty="0">
                <a:solidFill>
                  <a:srgbClr val="C00000"/>
                </a:solidFill>
              </a:rPr>
              <a:t>:</a:t>
            </a:r>
            <a:r>
              <a:rPr lang="en-US" dirty="0">
                <a:solidFill>
                  <a:srgbClr val="002060"/>
                </a:solidFill>
              </a:rPr>
              <a:t> A cloud-based database and spreadsheet hybrid for organizing and analyzing data. Provides data automation and customization tools.</a:t>
            </a:r>
          </a:p>
        </p:txBody>
      </p:sp>
      <p:sp>
        <p:nvSpPr>
          <p:cNvPr id="6" name="Title 1"/>
          <p:cNvSpPr txBox="1">
            <a:spLocks/>
          </p:cNvSpPr>
          <p:nvPr/>
        </p:nvSpPr>
        <p:spPr>
          <a:xfrm>
            <a:off x="0" y="-4119"/>
            <a:ext cx="12192000" cy="689919"/>
          </a:xfrm>
          <a:prstGeom prst="rect">
            <a:avLst/>
          </a:prstGeom>
          <a:solidFill>
            <a:schemeClr val="accent6"/>
          </a:solidFill>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mn-lt"/>
              </a:rPr>
              <a:t>FINANCIAL MODELLING– Spreadsheets</a:t>
            </a:r>
            <a:endParaRPr lang="en-IN" dirty="0">
              <a:solidFill>
                <a:schemeClr val="bg1"/>
              </a:solidFill>
              <a:latin typeface="+mn-lt"/>
            </a:endParaRPr>
          </a:p>
        </p:txBody>
      </p:sp>
      <p:sp>
        <p:nvSpPr>
          <p:cNvPr id="5" name="Title 1">
            <a:extLst>
              <a:ext uri="{FF2B5EF4-FFF2-40B4-BE49-F238E27FC236}">
                <a16:creationId xmlns:a16="http://schemas.microsoft.com/office/drawing/2014/main" id="{9D2D7FD4-966E-4859-9537-85E1AA205407}"/>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graphicFrame>
        <p:nvGraphicFramePr>
          <p:cNvPr id="2" name="Object 1">
            <a:extLst>
              <a:ext uri="{FF2B5EF4-FFF2-40B4-BE49-F238E27FC236}">
                <a16:creationId xmlns:a16="http://schemas.microsoft.com/office/drawing/2014/main" id="{51001CBF-3068-E85F-8BE7-3812466B68A0}"/>
              </a:ext>
            </a:extLst>
          </p:cNvPr>
          <p:cNvGraphicFramePr>
            <a:graphicFrameLocks/>
          </p:cNvGraphicFramePr>
          <p:nvPr/>
        </p:nvGraphicFramePr>
        <p:xfrm>
          <a:off x="10918193" y="950243"/>
          <a:ext cx="1506215" cy="2478757"/>
        </p:xfrm>
        <a:graphic>
          <a:graphicData uri="http://schemas.openxmlformats.org/presentationml/2006/ole">
            <mc:AlternateContent xmlns:mc="http://schemas.openxmlformats.org/markup-compatibility/2006">
              <mc:Choice xmlns:v="urn:schemas-microsoft-com:vml" Requires="v">
                <p:oleObj name="Microsoft ClipArt Gallery" r:id="rId2" imgW="3618865" imgH="6010910" progId="MS_ClipArt_Gallery">
                  <p:embed/>
                </p:oleObj>
              </mc:Choice>
              <mc:Fallback>
                <p:oleObj name="Microsoft ClipArt Gallery" r:id="rId2" imgW="3618865" imgH="6010910" progId="MS_ClipArt_Gallery">
                  <p:embed/>
                  <p:pic>
                    <p:nvPicPr>
                      <p:cNvPr id="2" name="Object 1">
                        <a:extLst>
                          <a:ext uri="{FF2B5EF4-FFF2-40B4-BE49-F238E27FC236}">
                            <a16:creationId xmlns:a16="http://schemas.microsoft.com/office/drawing/2014/main" id="{51001CBF-3068-E85F-8BE7-3812466B68A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8193" y="950243"/>
                        <a:ext cx="1506215" cy="24787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8249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11430000" cy="5709920"/>
          </a:xfrm>
        </p:spPr>
        <p:txBody>
          <a:bodyPr>
            <a:normAutofit fontScale="92500" lnSpcReduction="20000"/>
          </a:bodyPr>
          <a:lstStyle/>
          <a:p>
            <a:pPr>
              <a:lnSpc>
                <a:spcPct val="110000"/>
              </a:lnSpc>
            </a:pPr>
            <a:r>
              <a:rPr lang="en-US" dirty="0">
                <a:solidFill>
                  <a:srgbClr val="002060"/>
                </a:solidFill>
              </a:rPr>
              <a:t>Models help </a:t>
            </a:r>
            <a:r>
              <a:rPr lang="en-US" i="1" dirty="0">
                <a:solidFill>
                  <a:srgbClr val="C00000"/>
                </a:solidFill>
              </a:rPr>
              <a:t>estimate</a:t>
            </a:r>
            <a:r>
              <a:rPr lang="en-US" dirty="0">
                <a:solidFill>
                  <a:srgbClr val="002060"/>
                </a:solidFill>
              </a:rPr>
              <a:t> value, returns, viability, risks, and other factors to aid financial decision making around investments, projects, transactions, operations, etc.</a:t>
            </a:r>
          </a:p>
          <a:p>
            <a:pPr>
              <a:lnSpc>
                <a:spcPct val="110000"/>
              </a:lnSpc>
            </a:pPr>
            <a:r>
              <a:rPr lang="en-US" i="1" dirty="0">
                <a:solidFill>
                  <a:srgbClr val="C00000"/>
                </a:solidFill>
              </a:rPr>
              <a:t>Key skills include </a:t>
            </a:r>
            <a:r>
              <a:rPr lang="en-US" dirty="0">
                <a:solidFill>
                  <a:srgbClr val="002060"/>
                </a:solidFill>
              </a:rPr>
              <a:t>Excel modeling, financial statement modeling, valuation modeling, sensitivity analysis, scenario planning, and presenting conclusions.</a:t>
            </a:r>
          </a:p>
          <a:p>
            <a:pPr>
              <a:lnSpc>
                <a:spcPct val="110000"/>
              </a:lnSpc>
            </a:pPr>
            <a:r>
              <a:rPr lang="en-US" dirty="0">
                <a:solidFill>
                  <a:srgbClr val="002060"/>
                </a:solidFill>
              </a:rPr>
              <a:t>Financial modeling is </a:t>
            </a:r>
            <a:r>
              <a:rPr lang="en-US" i="1" dirty="0">
                <a:solidFill>
                  <a:srgbClr val="C00000"/>
                </a:solidFill>
              </a:rPr>
              <a:t>used across finance </a:t>
            </a:r>
            <a:r>
              <a:rPr lang="en-US" dirty="0">
                <a:solidFill>
                  <a:srgbClr val="002060"/>
                </a:solidFill>
              </a:rPr>
              <a:t>including investment banking, equity research, FP&amp;A, credit analysis, corporate development, venture capital, and more.</a:t>
            </a:r>
          </a:p>
          <a:p>
            <a:pPr>
              <a:lnSpc>
                <a:spcPct val="110000"/>
              </a:lnSpc>
            </a:pPr>
            <a:r>
              <a:rPr lang="en-US" dirty="0">
                <a:solidFill>
                  <a:srgbClr val="002060"/>
                </a:solidFill>
              </a:rPr>
              <a:t>Overall, financial modeling is an </a:t>
            </a:r>
            <a:r>
              <a:rPr lang="en-US" i="1" dirty="0">
                <a:solidFill>
                  <a:srgbClr val="C00000"/>
                </a:solidFill>
              </a:rPr>
              <a:t>important analytical skill </a:t>
            </a:r>
            <a:r>
              <a:rPr lang="en-US" dirty="0">
                <a:solidFill>
                  <a:srgbClr val="002060"/>
                </a:solidFill>
              </a:rPr>
              <a:t>that provides quantitative support for making sound financial choices and managing risk.</a:t>
            </a:r>
            <a:endParaRPr lang="en-IN" dirty="0">
              <a:solidFill>
                <a:srgbClr val="002060"/>
              </a:solidFill>
            </a:endParaRPr>
          </a:p>
        </p:txBody>
      </p:sp>
      <p:sp>
        <p:nvSpPr>
          <p:cNvPr id="6" name="Title 1"/>
          <p:cNvSpPr txBox="1">
            <a:spLocks/>
          </p:cNvSpPr>
          <p:nvPr/>
        </p:nvSpPr>
        <p:spPr>
          <a:xfrm>
            <a:off x="0" y="-4119"/>
            <a:ext cx="12192000" cy="689919"/>
          </a:xfrm>
          <a:prstGeom prst="rect">
            <a:avLst/>
          </a:prstGeom>
          <a:solidFill>
            <a:schemeClr val="accent6"/>
          </a:solidFill>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solidFill>
                  <a:schemeClr val="bg1"/>
                </a:solidFill>
                <a:latin typeface="+mn-lt"/>
              </a:rPr>
              <a:t>FINANCIAL MODELLING</a:t>
            </a:r>
            <a:endParaRPr lang="en-IN" dirty="0">
              <a:solidFill>
                <a:schemeClr val="bg1"/>
              </a:solidFill>
              <a:latin typeface="+mn-lt"/>
            </a:endParaRPr>
          </a:p>
        </p:txBody>
      </p:sp>
      <p:sp>
        <p:nvSpPr>
          <p:cNvPr id="5" name="Title 1">
            <a:extLst>
              <a:ext uri="{FF2B5EF4-FFF2-40B4-BE49-F238E27FC236}">
                <a16:creationId xmlns:a16="http://schemas.microsoft.com/office/drawing/2014/main" id="{9D2D7FD4-966E-4859-9537-85E1AA205407}"/>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graphicFrame>
        <p:nvGraphicFramePr>
          <p:cNvPr id="2" name="Object 1">
            <a:extLst>
              <a:ext uri="{FF2B5EF4-FFF2-40B4-BE49-F238E27FC236}">
                <a16:creationId xmlns:a16="http://schemas.microsoft.com/office/drawing/2014/main" id="{51001CBF-3068-E85F-8BE7-3812466B68A0}"/>
              </a:ext>
            </a:extLst>
          </p:cNvPr>
          <p:cNvGraphicFramePr>
            <a:graphicFrameLocks/>
          </p:cNvGraphicFramePr>
          <p:nvPr/>
        </p:nvGraphicFramePr>
        <p:xfrm>
          <a:off x="10744200" y="1752600"/>
          <a:ext cx="1506215" cy="2478757"/>
        </p:xfrm>
        <a:graphic>
          <a:graphicData uri="http://schemas.openxmlformats.org/presentationml/2006/ole">
            <mc:AlternateContent xmlns:mc="http://schemas.openxmlformats.org/markup-compatibility/2006">
              <mc:Choice xmlns:v="urn:schemas-microsoft-com:vml" Requires="v">
                <p:oleObj name="Microsoft ClipArt Gallery" r:id="rId2" imgW="3618865" imgH="6010910" progId="MS_ClipArt_Gallery">
                  <p:embed/>
                </p:oleObj>
              </mc:Choice>
              <mc:Fallback>
                <p:oleObj name="Microsoft ClipArt Gallery" r:id="rId2" imgW="3618865" imgH="6010910" progId="MS_ClipArt_Gallery">
                  <p:embed/>
                  <p:pic>
                    <p:nvPicPr>
                      <p:cNvPr id="2" name="Object 1">
                        <a:extLst>
                          <a:ext uri="{FF2B5EF4-FFF2-40B4-BE49-F238E27FC236}">
                            <a16:creationId xmlns:a16="http://schemas.microsoft.com/office/drawing/2014/main" id="{51001CBF-3068-E85F-8BE7-3812466B68A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200" y="1752600"/>
                        <a:ext cx="1506215" cy="24787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9897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67904"/>
            <a:ext cx="11582400" cy="4525963"/>
          </a:xfrm>
        </p:spPr>
        <p:txBody>
          <a:bodyPr/>
          <a:lstStyle/>
          <a:p>
            <a:r>
              <a:rPr lang="en-US" dirty="0">
                <a:solidFill>
                  <a:srgbClr val="002060"/>
                </a:solidFill>
              </a:rPr>
              <a:t>A </a:t>
            </a:r>
            <a:r>
              <a:rPr lang="en-US" i="1" dirty="0">
                <a:solidFill>
                  <a:srgbClr val="C00000"/>
                </a:solidFill>
              </a:rPr>
              <a:t>Financial model </a:t>
            </a:r>
            <a:r>
              <a:rPr lang="en-US" dirty="0">
                <a:solidFill>
                  <a:srgbClr val="002060"/>
                </a:solidFill>
              </a:rPr>
              <a:t>is one that is designed to represent or capture in mathematical terms the relationships among the variables of a financial problem so that it can be used to answer “</a:t>
            </a:r>
            <a:r>
              <a:rPr lang="en-US" i="1" dirty="0">
                <a:solidFill>
                  <a:srgbClr val="C00000"/>
                </a:solidFill>
              </a:rPr>
              <a:t>what if</a:t>
            </a:r>
            <a:r>
              <a:rPr lang="en-US" dirty="0">
                <a:solidFill>
                  <a:srgbClr val="002060"/>
                </a:solidFill>
              </a:rPr>
              <a:t>” questions or make projections..</a:t>
            </a:r>
          </a:p>
          <a:p>
            <a:r>
              <a:rPr lang="en-US" i="1" dirty="0">
                <a:solidFill>
                  <a:srgbClr val="C00000"/>
                </a:solidFill>
              </a:rPr>
              <a:t>Financial modeling </a:t>
            </a:r>
            <a:r>
              <a:rPr lang="en-US" dirty="0">
                <a:solidFill>
                  <a:srgbClr val="002060"/>
                </a:solidFill>
              </a:rPr>
              <a:t>and </a:t>
            </a:r>
            <a:r>
              <a:rPr lang="en-US" i="1" dirty="0">
                <a:solidFill>
                  <a:srgbClr val="C00000"/>
                </a:solidFill>
              </a:rPr>
              <a:t>Financial analysis </a:t>
            </a:r>
            <a:r>
              <a:rPr lang="en-US" dirty="0">
                <a:solidFill>
                  <a:srgbClr val="002060"/>
                </a:solidFill>
              </a:rPr>
              <a:t>are </a:t>
            </a:r>
            <a:r>
              <a:rPr lang="en-US" i="1" dirty="0">
                <a:solidFill>
                  <a:srgbClr val="C00000"/>
                </a:solidFill>
              </a:rPr>
              <a:t>two sides </a:t>
            </a:r>
            <a:r>
              <a:rPr lang="en-US" dirty="0">
                <a:solidFill>
                  <a:srgbClr val="002060"/>
                </a:solidFill>
              </a:rPr>
              <a:t>of the same coin.</a:t>
            </a:r>
            <a:endParaRPr lang="en-IN" dirty="0">
              <a:solidFill>
                <a:srgbClr val="002060"/>
              </a:solidFill>
            </a:endParaRPr>
          </a:p>
        </p:txBody>
      </p:sp>
      <p:sp>
        <p:nvSpPr>
          <p:cNvPr id="6" name="Title 1"/>
          <p:cNvSpPr txBox="1">
            <a:spLocks/>
          </p:cNvSpPr>
          <p:nvPr/>
        </p:nvSpPr>
        <p:spPr>
          <a:xfrm>
            <a:off x="0" y="-4119"/>
            <a:ext cx="12192000" cy="842319"/>
          </a:xfrm>
          <a:prstGeom prst="rect">
            <a:avLst/>
          </a:prstGeom>
          <a:solidFill>
            <a:schemeClr val="accent6"/>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mn-lt"/>
              </a:rPr>
              <a:t>FINANCIAL MODEL</a:t>
            </a:r>
            <a:endParaRPr lang="en-IN" dirty="0">
              <a:solidFill>
                <a:schemeClr val="bg1"/>
              </a:solidFill>
              <a:latin typeface="+mn-lt"/>
            </a:endParaRPr>
          </a:p>
        </p:txBody>
      </p:sp>
      <p:sp>
        <p:nvSpPr>
          <p:cNvPr id="5" name="Title 1">
            <a:extLst>
              <a:ext uri="{FF2B5EF4-FFF2-40B4-BE49-F238E27FC236}">
                <a16:creationId xmlns:a16="http://schemas.microsoft.com/office/drawing/2014/main" id="{259E05F3-13F7-4246-9D3E-1151D65D93D3}"/>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graphicFrame>
        <p:nvGraphicFramePr>
          <p:cNvPr id="2" name="Object 1">
            <a:extLst>
              <a:ext uri="{FF2B5EF4-FFF2-40B4-BE49-F238E27FC236}">
                <a16:creationId xmlns:a16="http://schemas.microsoft.com/office/drawing/2014/main" id="{7D9DF624-F856-4E31-8D41-F36FD805DE5E}"/>
              </a:ext>
            </a:extLst>
          </p:cNvPr>
          <p:cNvGraphicFramePr>
            <a:graphicFrameLocks/>
          </p:cNvGraphicFramePr>
          <p:nvPr>
            <p:extLst>
              <p:ext uri="{D42A27DB-BD31-4B8C-83A1-F6EECF244321}">
                <p14:modId xmlns:p14="http://schemas.microsoft.com/office/powerpoint/2010/main" val="3411937817"/>
              </p:ext>
            </p:extLst>
          </p:nvPr>
        </p:nvGraphicFramePr>
        <p:xfrm>
          <a:off x="4411215" y="3934446"/>
          <a:ext cx="3521969" cy="2799730"/>
        </p:xfrm>
        <a:graphic>
          <a:graphicData uri="http://schemas.openxmlformats.org/presentationml/2006/ole">
            <mc:AlternateContent xmlns:mc="http://schemas.openxmlformats.org/markup-compatibility/2006">
              <mc:Choice xmlns:v="urn:schemas-microsoft-com:vml" Requires="v">
                <p:oleObj name="Clip" r:id="rId2" imgW="8322945" imgH="5216525" progId="MS_ClipArt_Gallery.5">
                  <p:embed/>
                </p:oleObj>
              </mc:Choice>
              <mc:Fallback>
                <p:oleObj name="Clip" r:id="rId2" imgW="8322945" imgH="5216525" progId="MS_ClipArt_Gallery.5">
                  <p:embed/>
                  <p:pic>
                    <p:nvPicPr>
                      <p:cNvPr id="9" name="Object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215" y="3934446"/>
                        <a:ext cx="3521969" cy="27997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188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11811000" cy="5562599"/>
          </a:xfrm>
        </p:spPr>
        <p:txBody>
          <a:bodyPr>
            <a:normAutofit fontScale="92500" lnSpcReduction="10000"/>
          </a:bodyPr>
          <a:lstStyle/>
          <a:p>
            <a:r>
              <a:rPr lang="en-US" i="1" dirty="0">
                <a:solidFill>
                  <a:srgbClr val="C00000"/>
                </a:solidFill>
              </a:rPr>
              <a:t>Developing specialist programs </a:t>
            </a:r>
            <a:r>
              <a:rPr lang="en-US" dirty="0">
                <a:solidFill>
                  <a:srgbClr val="002060"/>
                </a:solidFill>
              </a:rPr>
              <a:t>which answers specific business problems like</a:t>
            </a:r>
          </a:p>
          <a:p>
            <a:r>
              <a:rPr lang="en-US" dirty="0">
                <a:solidFill>
                  <a:srgbClr val="002060"/>
                </a:solidFill>
              </a:rPr>
              <a:t>Budgeting or forecasting</a:t>
            </a:r>
          </a:p>
          <a:p>
            <a:r>
              <a:rPr lang="en-US" dirty="0">
                <a:solidFill>
                  <a:srgbClr val="002060"/>
                </a:solidFill>
              </a:rPr>
              <a:t>Financial Statement Analysis</a:t>
            </a:r>
          </a:p>
          <a:p>
            <a:r>
              <a:rPr lang="en-US" dirty="0">
                <a:solidFill>
                  <a:srgbClr val="002060"/>
                </a:solidFill>
              </a:rPr>
              <a:t>Investments</a:t>
            </a:r>
          </a:p>
          <a:p>
            <a:r>
              <a:rPr lang="en-US" dirty="0">
                <a:solidFill>
                  <a:srgbClr val="002060"/>
                </a:solidFill>
              </a:rPr>
              <a:t>Financial Planning &amp; Analysis</a:t>
            </a:r>
          </a:p>
          <a:p>
            <a:r>
              <a:rPr lang="en-US" dirty="0">
                <a:solidFill>
                  <a:srgbClr val="002060"/>
                </a:solidFill>
              </a:rPr>
              <a:t>Project Cash flows</a:t>
            </a:r>
          </a:p>
          <a:p>
            <a:r>
              <a:rPr lang="en-US" dirty="0">
                <a:solidFill>
                  <a:srgbClr val="002060"/>
                </a:solidFill>
              </a:rPr>
              <a:t>Corporate Valuation</a:t>
            </a:r>
          </a:p>
          <a:p>
            <a:r>
              <a:rPr lang="en-US" dirty="0">
                <a:solidFill>
                  <a:srgbClr val="002060"/>
                </a:solidFill>
              </a:rPr>
              <a:t>M &amp; A possibility</a:t>
            </a:r>
          </a:p>
          <a:p>
            <a:r>
              <a:rPr lang="en-US" dirty="0">
                <a:solidFill>
                  <a:srgbClr val="002060"/>
                </a:solidFill>
              </a:rPr>
              <a:t>Personal Financial Planning</a:t>
            </a:r>
          </a:p>
          <a:p>
            <a:r>
              <a:rPr lang="en-US" dirty="0">
                <a:solidFill>
                  <a:srgbClr val="002060"/>
                </a:solidFill>
              </a:rPr>
              <a:t>Management Accounting, etc.</a:t>
            </a:r>
          </a:p>
        </p:txBody>
      </p:sp>
      <p:sp>
        <p:nvSpPr>
          <p:cNvPr id="5" name="Title 1"/>
          <p:cNvSpPr txBox="1">
            <a:spLocks/>
          </p:cNvSpPr>
          <p:nvPr/>
        </p:nvSpPr>
        <p:spPr>
          <a:xfrm>
            <a:off x="0" y="-4119"/>
            <a:ext cx="12217400" cy="842319"/>
          </a:xfrm>
          <a:prstGeom prst="rect">
            <a:avLst/>
          </a:prstGeom>
          <a:solidFill>
            <a:schemeClr val="accent6"/>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mn-lt"/>
              </a:rPr>
              <a:t>FINANCIAL MODELLING - Coverage</a:t>
            </a:r>
            <a:endParaRPr lang="en-IN" dirty="0">
              <a:solidFill>
                <a:schemeClr val="bg1"/>
              </a:solidFill>
              <a:latin typeface="+mn-lt"/>
            </a:endParaRPr>
          </a:p>
        </p:txBody>
      </p:sp>
      <p:sp>
        <p:nvSpPr>
          <p:cNvPr id="6" name="Title 1">
            <a:extLst>
              <a:ext uri="{FF2B5EF4-FFF2-40B4-BE49-F238E27FC236}">
                <a16:creationId xmlns:a16="http://schemas.microsoft.com/office/drawing/2014/main" id="{BEF92B60-22EA-4D44-9401-9AB8BBE80B8E}"/>
              </a:ext>
            </a:extLst>
          </p:cNvPr>
          <p:cNvSpPr txBox="1">
            <a:spLocks/>
          </p:cNvSpPr>
          <p:nvPr/>
        </p:nvSpPr>
        <p:spPr>
          <a:xfrm>
            <a:off x="25400" y="6553200"/>
            <a:ext cx="12192000" cy="361952"/>
          </a:xfrm>
          <a:prstGeom prst="rect">
            <a:avLst/>
          </a:prstGeom>
          <a:solidFill>
            <a:schemeClr val="accent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chemeClr val="bg1"/>
                </a:solidFill>
              </a:rPr>
              <a:t>+91 98452 87646                                                       Dr R. Narayanaswamy                                          lecswamy@gmail.com</a:t>
            </a:r>
          </a:p>
        </p:txBody>
      </p:sp>
      <p:graphicFrame>
        <p:nvGraphicFramePr>
          <p:cNvPr id="2" name="Object 1">
            <a:extLst>
              <a:ext uri="{FF2B5EF4-FFF2-40B4-BE49-F238E27FC236}">
                <a16:creationId xmlns:a16="http://schemas.microsoft.com/office/drawing/2014/main" id="{5BA79204-5E90-DE31-DA38-B1A00C54BC94}"/>
              </a:ext>
            </a:extLst>
          </p:cNvPr>
          <p:cNvGraphicFramePr>
            <a:graphicFrameLocks/>
          </p:cNvGraphicFramePr>
          <p:nvPr>
            <p:extLst>
              <p:ext uri="{D42A27DB-BD31-4B8C-83A1-F6EECF244321}">
                <p14:modId xmlns:p14="http://schemas.microsoft.com/office/powerpoint/2010/main" val="3894424140"/>
              </p:ext>
            </p:extLst>
          </p:nvPr>
        </p:nvGraphicFramePr>
        <p:xfrm>
          <a:off x="7696200" y="1705919"/>
          <a:ext cx="3508375" cy="3649387"/>
        </p:xfrm>
        <a:graphic>
          <a:graphicData uri="http://schemas.openxmlformats.org/presentationml/2006/ole">
            <mc:AlternateContent xmlns:mc="http://schemas.openxmlformats.org/markup-compatibility/2006">
              <mc:Choice xmlns:v="urn:schemas-microsoft-com:vml" Requires="v">
                <p:oleObj name="Microsoft ClipArt Gallery" r:id="rId2" imgW="4297045" imgH="5547995" progId="MS_ClipArt_Gallery">
                  <p:embed/>
                </p:oleObj>
              </mc:Choice>
              <mc:Fallback>
                <p:oleObj name="Microsoft ClipArt Gallery" r:id="rId2" imgW="4297045" imgH="5547995" progId="MS_ClipArt_Gallery">
                  <p:embed/>
                  <p:pic>
                    <p:nvPicPr>
                      <p:cNvPr id="2" name="Object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705919"/>
                        <a:ext cx="3508375" cy="364938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1175</Words>
  <Application>Microsoft Office PowerPoint</Application>
  <PresentationFormat>Widescreen</PresentationFormat>
  <Paragraphs>114</Paragraphs>
  <Slides>16</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16</vt:i4>
      </vt:variant>
    </vt:vector>
  </HeadingPairs>
  <TitlesOfParts>
    <vt:vector size="25" baseType="lpstr">
      <vt:lpstr>Arial</vt:lpstr>
      <vt:lpstr>Calibri</vt:lpstr>
      <vt:lpstr>Calibri Light</vt:lpstr>
      <vt:lpstr>Gill Sans MT</vt:lpstr>
      <vt:lpstr>Jokerman</vt:lpstr>
      <vt:lpstr>Office Theme</vt:lpstr>
      <vt:lpstr>Default Design</vt:lpstr>
      <vt:lpstr>Microsoft ClipArt Gallery</vt:lpstr>
      <vt:lpstr>Clip</vt:lpstr>
      <vt:lpstr>PowerPoint Presentation</vt:lpstr>
      <vt:lpstr>PowerPoint Presentation</vt:lpstr>
      <vt:lpstr>About myself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See this spreadsheet and bring out the problems or mistakes</vt:lpstr>
      <vt:lpstr>Main issues are</vt:lpstr>
      <vt:lpstr>Main issues are</vt:lpstr>
      <vt:lpstr>Main issues are</vt:lpstr>
      <vt:lpstr>Main issues 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MODELLING</dc:title>
  <dc:creator>user</dc:creator>
  <cp:lastModifiedBy>Ramaswamy Narayanaswamy</cp:lastModifiedBy>
  <cp:revision>51</cp:revision>
  <dcterms:created xsi:type="dcterms:W3CDTF">2006-08-16T00:00:00Z</dcterms:created>
  <dcterms:modified xsi:type="dcterms:W3CDTF">2024-01-09T05:51:13Z</dcterms:modified>
</cp:coreProperties>
</file>