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417" r:id="rId3"/>
    <p:sldId id="445" r:id="rId4"/>
    <p:sldId id="257" r:id="rId5"/>
    <p:sldId id="258" r:id="rId6"/>
    <p:sldId id="259" r:id="rId7"/>
    <p:sldId id="42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300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6C11E-0DF0-4DB8-A485-5A9C3C0D19D8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7A58E-D44C-4B93-90EA-675AC5B35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769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E1610-07E8-4217-A8FA-2818EE969D8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652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D80B631F-C6E6-4CD9-ACBE-9FAA1C58D8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F144DCBC-B062-4368-B345-BCF16248E4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www.swamyspfa.blogspot.in</a:t>
            </a:r>
            <a:endParaRPr lang="en-IN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C98732A9-AAC6-49DA-9083-B0AD8846EC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953C0A-EF30-45AA-8628-E773A2DFABC1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4577A-B342-419E-A3B9-97F0EFDECD2B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7938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FF37A-2B19-4308-A92D-578C65EF64CC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2873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FEB6C-2C1F-4729-8D54-523E6B22856E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382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AEE78-D91E-46F1-842E-E7DFC87C68A3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2613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46E32-7923-4425-9095-FF36F971F48C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6521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B6017-DFB6-443F-9364-B41BA9A0683F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62657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59675-E3FA-460D-8362-B74B18B008D2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6480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F543B-1D9B-4AA7-803C-A12EA96C8624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645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C0576-7498-4E91-BF3B-02136B4D8AE3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8475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EF95F-46CB-4450-B863-85B46B6A885B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36932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888EC-17DB-424F-8713-4442FA2CBD70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78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04BAEC-81E1-4C38-9F11-DAF050261AE5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40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r-narayanaswamy-r-85156546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4400" dirty="0">
              <a:solidFill>
                <a:srgbClr val="00B050"/>
              </a:solidFill>
              <a:latin typeface="Jokerman" panose="04090605060D06020702" pitchFamily="82" charset="0"/>
            </a:endParaRPr>
          </a:p>
          <a:p>
            <a:pPr marL="0" indent="0">
              <a:buNone/>
            </a:pPr>
            <a:r>
              <a:rPr lang="en-IN" sz="4400" dirty="0">
                <a:solidFill>
                  <a:srgbClr val="00B050"/>
                </a:solidFill>
                <a:latin typeface="Jokerman" panose="04090605060D06020702" pitchFamily="82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53940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4944533"/>
            <a:ext cx="10515600" cy="123242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IN" sz="4400" dirty="0">
              <a:solidFill>
                <a:srgbClr val="00B050"/>
              </a:solidFill>
              <a:latin typeface="Jokerman" panose="04090605060D06020702" pitchFamily="82" charset="0"/>
            </a:endParaRPr>
          </a:p>
          <a:p>
            <a:pPr marL="0" indent="0">
              <a:buNone/>
            </a:pPr>
            <a:r>
              <a:rPr lang="en-IN" sz="4400" dirty="0">
                <a:solidFill>
                  <a:srgbClr val="00B050"/>
                </a:solidFill>
                <a:latin typeface="Jokerman" panose="04090605060D06020702" pitchFamily="82" charset="0"/>
              </a:rPr>
              <a:t>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ECA7E2-C72D-46F8-A13D-43B6366C51EE}"/>
              </a:ext>
            </a:extLst>
          </p:cNvPr>
          <p:cNvSpPr txBox="1"/>
          <p:nvPr/>
        </p:nvSpPr>
        <p:spPr>
          <a:xfrm>
            <a:off x="1917696" y="596644"/>
            <a:ext cx="83565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5400" dirty="0">
                <a:solidFill>
                  <a:srgbClr val="0070C0"/>
                </a:solidFill>
                <a:latin typeface="Gill Sans MT" panose="020B0502020104020203" pitchFamily="34" charset="0"/>
              </a:rPr>
              <a:t>Financial Analysis &amp; Modelling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66049-0CEE-443F-AB1A-F122B49C5150}"/>
              </a:ext>
            </a:extLst>
          </p:cNvPr>
          <p:cNvSpPr txBox="1"/>
          <p:nvPr/>
        </p:nvSpPr>
        <p:spPr>
          <a:xfrm>
            <a:off x="1337729" y="1737173"/>
            <a:ext cx="95165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solidFill>
                  <a:srgbClr val="00B050"/>
                </a:solidFill>
                <a:latin typeface="Gill Sans MT" panose="020B0502020104020203" pitchFamily="34" charset="0"/>
              </a:rPr>
              <a:t>Features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636861-0DF7-5BBE-6727-2C8B7504F844}"/>
              </a:ext>
            </a:extLst>
          </p:cNvPr>
          <p:cNvSpPr txBox="1"/>
          <p:nvPr/>
        </p:nvSpPr>
        <p:spPr>
          <a:xfrm>
            <a:off x="381000" y="3189774"/>
            <a:ext cx="11353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IN" sz="2800" dirty="0">
              <a:solidFill>
                <a:srgbClr val="002060"/>
              </a:solidFill>
            </a:endParaRPr>
          </a:p>
          <a:p>
            <a:pPr algn="ctr"/>
            <a:r>
              <a:rPr lang="en-IN" sz="2800" dirty="0">
                <a:solidFill>
                  <a:srgbClr val="002060"/>
                </a:solidFill>
              </a:rPr>
              <a:t>Best wishes </a:t>
            </a:r>
          </a:p>
          <a:p>
            <a:pPr algn="ctr"/>
            <a:r>
              <a:rPr lang="en-IN" sz="3200" dirty="0">
                <a:solidFill>
                  <a:srgbClr val="C00000"/>
                </a:solidFill>
              </a:rPr>
              <a:t>Dr R Narayanaswamy</a:t>
            </a:r>
          </a:p>
          <a:p>
            <a:pPr algn="ctr"/>
            <a:endParaRPr lang="en-IN" sz="2800" dirty="0"/>
          </a:p>
          <a:p>
            <a:pPr algn="ctr"/>
            <a:endParaRPr lang="en-IN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7B32D380-4952-854D-8BBC-F341E561ED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848" y="5833529"/>
            <a:ext cx="660298" cy="66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803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217400" cy="990600"/>
          </a:xfrm>
          <a:solidFill>
            <a:schemeClr val="accent6"/>
          </a:solidFill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LIST OF FEATURES TO MAKE MODELS MORE USER FRIENDLY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Formula auditing – Formulas – show formulas</a:t>
            </a:r>
          </a:p>
          <a:p>
            <a:r>
              <a:rPr lang="en-US" dirty="0">
                <a:solidFill>
                  <a:srgbClr val="002060"/>
                </a:solidFill>
              </a:rPr>
              <a:t>Formats – Moving the inputs, diff fonts, correcting the factors, etc.</a:t>
            </a:r>
          </a:p>
          <a:p>
            <a:r>
              <a:rPr lang="en-US" dirty="0">
                <a:solidFill>
                  <a:srgbClr val="002060"/>
                </a:solidFill>
              </a:rPr>
              <a:t>Number formats</a:t>
            </a:r>
          </a:p>
          <a:p>
            <a:r>
              <a:rPr lang="en-US" dirty="0">
                <a:solidFill>
                  <a:srgbClr val="002060"/>
                </a:solidFill>
              </a:rPr>
              <a:t>Lines and borders</a:t>
            </a:r>
          </a:p>
          <a:p>
            <a:r>
              <a:rPr lang="en-US">
                <a:solidFill>
                  <a:srgbClr val="002060"/>
                </a:solidFill>
              </a:rPr>
              <a:t>Colors </a:t>
            </a:r>
            <a:r>
              <a:rPr lang="en-US" dirty="0">
                <a:solidFill>
                  <a:srgbClr val="002060"/>
                </a:solidFill>
              </a:rPr>
              <a:t>and patterns</a:t>
            </a:r>
          </a:p>
          <a:p>
            <a:r>
              <a:rPr lang="en-US" dirty="0">
                <a:solidFill>
                  <a:srgbClr val="002060"/>
                </a:solidFill>
              </a:rPr>
              <a:t>Data validation</a:t>
            </a:r>
          </a:p>
          <a:p>
            <a:r>
              <a:rPr lang="en-US" dirty="0">
                <a:solidFill>
                  <a:srgbClr val="002060"/>
                </a:solidFill>
              </a:rPr>
              <a:t>Validation Combo Box – Data validation, Settings, List, Source – OFFSET Function</a:t>
            </a:r>
          </a:p>
          <a:p>
            <a:r>
              <a:rPr lang="en-US" dirty="0">
                <a:solidFill>
                  <a:srgbClr val="002060"/>
                </a:solidFill>
              </a:rPr>
              <a:t>Conditional formatting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4F2C7C4-5A6B-4315-9E50-89A7C5AA9D2D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8238"/>
            <a:ext cx="12166600" cy="982362"/>
          </a:xfrm>
          <a:solidFill>
            <a:schemeClr val="accent6"/>
          </a:solidFill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LIST OF FEATURES TO MAKE MODELS MORE USER FRIENDLY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Use of functions</a:t>
            </a:r>
          </a:p>
          <a:p>
            <a:r>
              <a:rPr lang="en-US" dirty="0">
                <a:solidFill>
                  <a:srgbClr val="002060"/>
                </a:solidFill>
              </a:rPr>
              <a:t>Add ins for </a:t>
            </a:r>
            <a:r>
              <a:rPr lang="en-US">
                <a:solidFill>
                  <a:srgbClr val="002060"/>
                </a:solidFill>
              </a:rPr>
              <a:t>more functions - XNPV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Text and updated labels</a:t>
            </a:r>
          </a:p>
          <a:p>
            <a:r>
              <a:rPr lang="en-US" dirty="0">
                <a:solidFill>
                  <a:srgbClr val="002060"/>
                </a:solidFill>
              </a:rPr>
              <a:t>Record Version No. and author</a:t>
            </a:r>
          </a:p>
          <a:p>
            <a:r>
              <a:rPr lang="en-US" dirty="0">
                <a:solidFill>
                  <a:srgbClr val="002060"/>
                </a:solidFill>
              </a:rPr>
              <a:t>Use names to make formulas easier to understand</a:t>
            </a:r>
          </a:p>
          <a:p>
            <a:r>
              <a:rPr lang="en-US" dirty="0">
                <a:solidFill>
                  <a:srgbClr val="002060"/>
                </a:solidFill>
              </a:rPr>
              <a:t>Paste names as a part of documentation</a:t>
            </a:r>
          </a:p>
          <a:p>
            <a:r>
              <a:rPr lang="en-US" dirty="0">
                <a:solidFill>
                  <a:srgbClr val="002060"/>
                </a:solidFill>
              </a:rPr>
              <a:t>Comment cells</a:t>
            </a:r>
          </a:p>
          <a:p>
            <a:r>
              <a:rPr lang="en-US" dirty="0">
                <a:solidFill>
                  <a:srgbClr val="002060"/>
                </a:solidFill>
              </a:rPr>
              <a:t>Graphs 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3610FDE-AE47-4972-9864-4BACBB3C51B1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LIST OF FEATURES TO MAKE MODELS MORE USER FRIENDLY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Dynamic graphs to plot individual series</a:t>
            </a:r>
          </a:p>
          <a:p>
            <a:r>
              <a:rPr lang="en-US" dirty="0">
                <a:solidFill>
                  <a:srgbClr val="002060"/>
                </a:solidFill>
              </a:rPr>
              <a:t>Data tables</a:t>
            </a:r>
          </a:p>
          <a:p>
            <a:r>
              <a:rPr lang="en-US" dirty="0">
                <a:solidFill>
                  <a:srgbClr val="002060"/>
                </a:solidFill>
              </a:rPr>
              <a:t>Scenarios</a:t>
            </a:r>
          </a:p>
          <a:p>
            <a:r>
              <a:rPr lang="en-US" dirty="0">
                <a:solidFill>
                  <a:srgbClr val="002060"/>
                </a:solidFill>
              </a:rPr>
              <a:t>Goal seek</a:t>
            </a:r>
          </a:p>
          <a:p>
            <a:r>
              <a:rPr lang="en-US" dirty="0">
                <a:solidFill>
                  <a:srgbClr val="002060"/>
                </a:solidFill>
              </a:rPr>
              <a:t>Solver</a:t>
            </a:r>
          </a:p>
          <a:p>
            <a:r>
              <a:rPr lang="en-US" dirty="0">
                <a:solidFill>
                  <a:srgbClr val="002060"/>
                </a:solidFill>
              </a:rPr>
              <a:t>Explanation</a:t>
            </a:r>
          </a:p>
          <a:p>
            <a:r>
              <a:rPr lang="en-US" dirty="0">
                <a:solidFill>
                  <a:srgbClr val="002060"/>
                </a:solidFill>
              </a:rPr>
              <a:t>Version</a:t>
            </a:r>
          </a:p>
          <a:p>
            <a:r>
              <a:rPr lang="en-US" dirty="0">
                <a:solidFill>
                  <a:srgbClr val="002060"/>
                </a:solidFill>
              </a:rPr>
              <a:t>Audit</a:t>
            </a:r>
          </a:p>
          <a:p>
            <a:r>
              <a:rPr lang="en-US" dirty="0">
                <a:solidFill>
                  <a:srgbClr val="002060"/>
                </a:solidFill>
              </a:rPr>
              <a:t>Summary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B3BD50-D16C-4CB1-A5B7-26D97D7FABC7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6">
            <a:extLst>
              <a:ext uri="{FF2B5EF4-FFF2-40B4-BE49-F238E27FC236}">
                <a16:creationId xmlns:a16="http://schemas.microsoft.com/office/drawing/2014/main" id="{7B744A8E-41FE-465A-9E05-E6570D9B90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62100" y="340952"/>
            <a:ext cx="9067800" cy="1528664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endParaRPr lang="en-IN" altLang="en-US" dirty="0">
              <a:solidFill>
                <a:srgbClr val="002060"/>
              </a:solidFill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IN" altLang="en-US" sz="5400" dirty="0">
                <a:solidFill>
                  <a:srgbClr val="0070C0"/>
                </a:solidFill>
                <a:latin typeface="Gill Sans MT" panose="020B0502020104020203" pitchFamily="34" charset="0"/>
              </a:rPr>
              <a:t>Happy Learning</a:t>
            </a:r>
            <a:endParaRPr lang="en-IN" altLang="en-US" sz="4400" dirty="0">
              <a:solidFill>
                <a:srgbClr val="0070C0"/>
              </a:solidFill>
              <a:latin typeface="Gill Sans MT" panose="020B0502020104020203" pitchFamily="34" charset="0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IN" altLang="en-US" sz="4000" dirty="0">
                <a:solidFill>
                  <a:srgbClr val="00B050"/>
                </a:solidFill>
                <a:latin typeface="Gill Sans MT" panose="020B0502020104020203" pitchFamily="34" charset="0"/>
              </a:rPr>
              <a:t>            		</a:t>
            </a:r>
            <a:endParaRPr lang="en-IN" altLang="en-US" sz="6000" dirty="0">
              <a:solidFill>
                <a:srgbClr val="00B05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D2D232-2BDF-4409-8258-F085664D8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485701"/>
            <a:ext cx="7772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Best wishes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9700" name="Object 8">
            <a:extLst>
              <a:ext uri="{FF2B5EF4-FFF2-40B4-BE49-F238E27FC236}">
                <a16:creationId xmlns:a16="http://schemas.microsoft.com/office/drawing/2014/main" id="{39762697-8121-406C-A136-4D052E0FF9F4}"/>
              </a:ext>
            </a:extLst>
          </p:cNvPr>
          <p:cNvGraphicFramePr>
            <a:graphicFrameLocks/>
          </p:cNvGraphicFramePr>
          <p:nvPr/>
        </p:nvGraphicFramePr>
        <p:xfrm>
          <a:off x="4629150" y="1952997"/>
          <a:ext cx="2933700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8322945" imgH="6010910" progId="MS_ClipArt_Gallery.2">
                  <p:embed/>
                </p:oleObj>
              </mc:Choice>
              <mc:Fallback>
                <p:oleObj name="Clip" r:id="rId4" imgW="8322945" imgH="6010910" progId="MS_ClipArt_Gallery.2">
                  <p:embed/>
                  <p:pic>
                    <p:nvPicPr>
                      <p:cNvPr id="29700" name="Object 8">
                        <a:extLst>
                          <a:ext uri="{FF2B5EF4-FFF2-40B4-BE49-F238E27FC236}">
                            <a16:creationId xmlns:a16="http://schemas.microsoft.com/office/drawing/2014/main" id="{39762697-8121-406C-A136-4D052E0FF9F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150" y="1952997"/>
                        <a:ext cx="2933700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A person with a mustache&#10;&#10;Description automatically generated">
            <a:extLst>
              <a:ext uri="{FF2B5EF4-FFF2-40B4-BE49-F238E27FC236}">
                <a16:creationId xmlns:a16="http://schemas.microsoft.com/office/drawing/2014/main" id="{96970347-FF95-CC39-DEBB-5596555A5BD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3" b="29508"/>
          <a:stretch/>
        </p:blipFill>
        <p:spPr>
          <a:xfrm>
            <a:off x="11057965" y="116632"/>
            <a:ext cx="1041761" cy="11521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0B5220-AAEA-EF00-9420-DB48D0E56A10}"/>
              </a:ext>
            </a:extLst>
          </p:cNvPr>
          <p:cNvSpPr txBox="1"/>
          <p:nvPr/>
        </p:nvSpPr>
        <p:spPr>
          <a:xfrm>
            <a:off x="0" y="6524368"/>
            <a:ext cx="12192000" cy="30150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+ 91 98452 87646 			Dr R. Narayanaswamy 			lecswamy@gmail.com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218</Words>
  <Application>Microsoft Office PowerPoint</Application>
  <PresentationFormat>Widescreen</PresentationFormat>
  <Paragraphs>48</Paragraphs>
  <Slides>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Gill Sans MT</vt:lpstr>
      <vt:lpstr>Jokerman</vt:lpstr>
      <vt:lpstr>Office Theme</vt:lpstr>
      <vt:lpstr>Default Design</vt:lpstr>
      <vt:lpstr>Clip</vt:lpstr>
      <vt:lpstr>PowerPoint Presentation</vt:lpstr>
      <vt:lpstr>PowerPoint Presentation</vt:lpstr>
      <vt:lpstr>LIST OF FEATURES TO MAKE MODELS MORE USER FRIENDLY</vt:lpstr>
      <vt:lpstr>LIST OF FEATURES TO MAKE MODELS MORE USER FRIENDLY</vt:lpstr>
      <vt:lpstr>LIST OF FEATURES TO MAKE MODELS MORE USER FRIENDLY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 &amp; TECHNIQUES</dc:title>
  <dc:creator>user</dc:creator>
  <cp:lastModifiedBy>Ramaswamy Narayanaswamy</cp:lastModifiedBy>
  <cp:revision>43</cp:revision>
  <dcterms:created xsi:type="dcterms:W3CDTF">2006-08-16T00:00:00Z</dcterms:created>
  <dcterms:modified xsi:type="dcterms:W3CDTF">2024-01-16T04:07:38Z</dcterms:modified>
</cp:coreProperties>
</file>