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417" r:id="rId2"/>
    <p:sldId id="445" r:id="rId3"/>
    <p:sldId id="269" r:id="rId4"/>
    <p:sldId id="350" r:id="rId5"/>
    <p:sldId id="35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97" r:id="rId16"/>
    <p:sldId id="42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1544C-2E75-4D49-8C81-AD7B672109FA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E1610-07E8-4217-A8FA-2818EE969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1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03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6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67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35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64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80B631F-C6E6-4CD9-ACBE-9FAA1C58D8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144DCBC-B062-4368-B345-BCF16248E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98732A9-AAC6-49DA-9083-B0AD8846E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53C0A-EF30-45AA-8628-E773A2DFABC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6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6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40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7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8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3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58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79DC6-E475-4644-849B-FA82DD1ABA88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5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6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0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5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1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7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019C-117F-4EA9-BC6A-7EA4B8784ED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3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7" Type="http://schemas.openxmlformats.org/officeDocument/2006/relationships/image" Target="../media/image4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tmp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tmp"/><Relationship Id="rId3" Type="http://schemas.openxmlformats.org/officeDocument/2006/relationships/image" Target="../media/image45.tmp"/><Relationship Id="rId7" Type="http://schemas.openxmlformats.org/officeDocument/2006/relationships/image" Target="../media/image4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tmp"/><Relationship Id="rId5" Type="http://schemas.openxmlformats.org/officeDocument/2006/relationships/image" Target="../media/image47.tmp"/><Relationship Id="rId4" Type="http://schemas.openxmlformats.org/officeDocument/2006/relationships/image" Target="../media/image46.tmp"/><Relationship Id="rId9" Type="http://schemas.openxmlformats.org/officeDocument/2006/relationships/image" Target="../media/image51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tmp"/><Relationship Id="rId3" Type="http://schemas.openxmlformats.org/officeDocument/2006/relationships/image" Target="../media/image52.tmp"/><Relationship Id="rId7" Type="http://schemas.openxmlformats.org/officeDocument/2006/relationships/image" Target="../media/image5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tmp"/><Relationship Id="rId11" Type="http://schemas.openxmlformats.org/officeDocument/2006/relationships/image" Target="../media/image60.tmp"/><Relationship Id="rId5" Type="http://schemas.openxmlformats.org/officeDocument/2006/relationships/image" Target="../media/image54.tmp"/><Relationship Id="rId10" Type="http://schemas.openxmlformats.org/officeDocument/2006/relationships/image" Target="../media/image59.tmp"/><Relationship Id="rId4" Type="http://schemas.openxmlformats.org/officeDocument/2006/relationships/image" Target="../media/image53.tmp"/><Relationship Id="rId9" Type="http://schemas.openxmlformats.org/officeDocument/2006/relationships/image" Target="../media/image5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7" Type="http://schemas.openxmlformats.org/officeDocument/2006/relationships/image" Target="../media/image6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tmp"/><Relationship Id="rId5" Type="http://schemas.openxmlformats.org/officeDocument/2006/relationships/image" Target="../media/image63.tmp"/><Relationship Id="rId4" Type="http://schemas.openxmlformats.org/officeDocument/2006/relationships/image" Target="../media/image6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7" Type="http://schemas.openxmlformats.org/officeDocument/2006/relationships/image" Target="../media/image7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tmp"/><Relationship Id="rId5" Type="http://schemas.openxmlformats.org/officeDocument/2006/relationships/image" Target="../media/image68.tmp"/><Relationship Id="rId4" Type="http://schemas.openxmlformats.org/officeDocument/2006/relationships/image" Target="../media/image6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2.jpe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r-narayanaswamy-r-8515654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image" Target="../media/image19.tmp"/><Relationship Id="rId7" Type="http://schemas.openxmlformats.org/officeDocument/2006/relationships/image" Target="../media/image2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Relationship Id="rId9" Type="http://schemas.openxmlformats.org/officeDocument/2006/relationships/image" Target="../media/image25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image" Target="../media/image26.tmp"/><Relationship Id="rId7" Type="http://schemas.openxmlformats.org/officeDocument/2006/relationships/image" Target="../media/image3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11" Type="http://schemas.openxmlformats.org/officeDocument/2006/relationships/image" Target="../media/image34.tmp"/><Relationship Id="rId5" Type="http://schemas.openxmlformats.org/officeDocument/2006/relationships/image" Target="../media/image28.tmp"/><Relationship Id="rId10" Type="http://schemas.openxmlformats.org/officeDocument/2006/relationships/image" Target="../media/image33.tmp"/><Relationship Id="rId4" Type="http://schemas.openxmlformats.org/officeDocument/2006/relationships/image" Target="../media/image27.tmp"/><Relationship Id="rId9" Type="http://schemas.openxmlformats.org/officeDocument/2006/relationships/image" Target="../media/image3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7" Type="http://schemas.openxmlformats.org/officeDocument/2006/relationships/image" Target="../media/image3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3940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16" y="1124745"/>
            <a:ext cx="3757582" cy="549423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66" y="1124744"/>
            <a:ext cx="1804682" cy="48739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844824"/>
            <a:ext cx="8640960" cy="117258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254851"/>
            <a:ext cx="3528392" cy="47591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3257440"/>
            <a:ext cx="2016224" cy="422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ED0F64-A725-2218-D618-706F36EEEDCB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88660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80728"/>
            <a:ext cx="8514432" cy="2808064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933057"/>
            <a:ext cx="3096344" cy="52675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4459808"/>
            <a:ext cx="3600400" cy="48136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4995176"/>
            <a:ext cx="1800200" cy="45004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2" y="3933056"/>
            <a:ext cx="2797383" cy="44348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4567118"/>
            <a:ext cx="1944216" cy="40625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55" y="5000831"/>
            <a:ext cx="2422772" cy="4881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32A1D2-4E98-9DEF-9543-006AE925EBAD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3111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836713"/>
            <a:ext cx="8712968" cy="2287421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6" y="3272184"/>
            <a:ext cx="2609776" cy="50022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6" y="3933056"/>
            <a:ext cx="2393752" cy="53344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6" y="4653136"/>
            <a:ext cx="2753792" cy="49006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63" y="5373216"/>
            <a:ext cx="1508245" cy="48838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78" y="3271816"/>
            <a:ext cx="2321354" cy="46427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88" y="4024449"/>
            <a:ext cx="2494217" cy="423261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96" y="4751984"/>
            <a:ext cx="2350636" cy="427388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687" y="5373216"/>
            <a:ext cx="2494217" cy="5323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2B1AE94-EE09-55B7-5A2C-B60B2D0A36F3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00383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6935"/>
            <a:ext cx="121666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84" y="908721"/>
            <a:ext cx="8514432" cy="1990983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3245326"/>
            <a:ext cx="4847701" cy="50769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4149081"/>
            <a:ext cx="4573933" cy="45739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65" y="3233997"/>
            <a:ext cx="2679018" cy="45739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43" y="4068655"/>
            <a:ext cx="2295017" cy="5378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A5AFA9-5B48-44EF-760B-4634C01C93F0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62493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08720"/>
            <a:ext cx="9144000" cy="295232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12" y="4098256"/>
            <a:ext cx="3615508" cy="66600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55" y="4868122"/>
            <a:ext cx="3740208" cy="61227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98257"/>
            <a:ext cx="3368566" cy="48388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72852"/>
            <a:ext cx="2892609" cy="7075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4AA1C7-A509-F184-535A-948D8CAF0C08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1381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96333" y="1052737"/>
            <a:ext cx="11726334" cy="535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12. </a:t>
            </a:r>
            <a:r>
              <a:rPr lang="en-US" dirty="0" err="1"/>
              <a:t>Mr</a:t>
            </a:r>
            <a:r>
              <a:rPr lang="en-US" dirty="0"/>
              <a:t> Vijay is 40 years old and spends annually Rs 7 lakhs towards his household expenses. He expects to retire at 62 years. During this period inflation is expected to be 6% p.a. He wishes to cover 35 years living expenses for self and spouse. If the inflation post retirement moderates to 4% p.a. and he expects to generate a return of 7% p.a. from his accumulated corpus, what amount he should target for a comfortable retirement?</a:t>
            </a:r>
          </a:p>
          <a:p>
            <a:pPr marL="0" indent="0">
              <a:buNone/>
            </a:pPr>
            <a:r>
              <a:rPr lang="en-US" dirty="0"/>
              <a:t>Ans: </a:t>
            </a:r>
          </a:p>
          <a:p>
            <a:pPr marL="0" indent="0">
              <a:buNone/>
            </a:pPr>
            <a:r>
              <a:rPr lang="en-IN" dirty="0"/>
              <a:t>Annual Amount ₹ 25,22,476.19 </a:t>
            </a:r>
          </a:p>
          <a:p>
            <a:pPr marL="0" indent="0">
              <a:buNone/>
            </a:pPr>
            <a:r>
              <a:rPr lang="en-IN" dirty="0"/>
              <a:t>Inflation adjusted return 2.884615385 </a:t>
            </a:r>
          </a:p>
          <a:p>
            <a:pPr marL="0" indent="0">
              <a:buNone/>
            </a:pPr>
            <a:r>
              <a:rPr lang="en-IN" dirty="0"/>
              <a:t>Corpus ₹ -5,67,15,821.09 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1E88B0-8018-4D76-B787-5E37E396169F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42682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6">
            <a:extLst>
              <a:ext uri="{FF2B5EF4-FFF2-40B4-BE49-F238E27FC236}">
                <a16:creationId xmlns:a16="http://schemas.microsoft.com/office/drawing/2014/main" id="{7B744A8E-41FE-465A-9E05-E6570D9B9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62100" y="340952"/>
            <a:ext cx="9067800" cy="1528664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 dirty="0">
              <a:solidFill>
                <a:srgbClr val="002060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Happy Learning</a:t>
            </a:r>
            <a:endParaRPr lang="en-IN" altLang="en-US" sz="4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4000" dirty="0">
                <a:solidFill>
                  <a:srgbClr val="00B050"/>
                </a:solidFill>
                <a:latin typeface="Gill Sans MT" panose="020B0502020104020203" pitchFamily="34" charset="0"/>
              </a:rPr>
              <a:t>            		</a:t>
            </a:r>
            <a:endParaRPr lang="en-IN" altLang="en-US" sz="60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2D232-2BDF-4409-8258-F085664D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85701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Best wishes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9700" name="Object 8">
            <a:extLst>
              <a:ext uri="{FF2B5EF4-FFF2-40B4-BE49-F238E27FC236}">
                <a16:creationId xmlns:a16="http://schemas.microsoft.com/office/drawing/2014/main" id="{39762697-8121-406C-A136-4D052E0FF9F4}"/>
              </a:ext>
            </a:extLst>
          </p:cNvPr>
          <p:cNvGraphicFramePr>
            <a:graphicFrameLocks/>
          </p:cNvGraphicFramePr>
          <p:nvPr/>
        </p:nvGraphicFramePr>
        <p:xfrm>
          <a:off x="4629150" y="1952997"/>
          <a:ext cx="29337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8322945" imgH="6010910" progId="MS_ClipArt_Gallery.2">
                  <p:embed/>
                </p:oleObj>
              </mc:Choice>
              <mc:Fallback>
                <p:oleObj name="Clip" r:id="rId4" imgW="8322945" imgH="6010910" progId="MS_ClipArt_Gallery.2">
                  <p:embed/>
                  <p:pic>
                    <p:nvPicPr>
                      <p:cNvPr id="29700" name="Object 8">
                        <a:extLst>
                          <a:ext uri="{FF2B5EF4-FFF2-40B4-BE49-F238E27FC236}">
                            <a16:creationId xmlns:a16="http://schemas.microsoft.com/office/drawing/2014/main" id="{39762697-8121-406C-A136-4D052E0FF9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952997"/>
                        <a:ext cx="29337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96970347-FF95-CC39-DEBB-5596555A5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29508"/>
          <a:stretch/>
        </p:blipFill>
        <p:spPr>
          <a:xfrm>
            <a:off x="11057965" y="116632"/>
            <a:ext cx="1041761" cy="1152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B5220-AAEA-EF00-9420-DB48D0E56A1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7E2-C72D-46F8-A13D-43B6366C51EE}"/>
              </a:ext>
            </a:extLst>
          </p:cNvPr>
          <p:cNvSpPr txBox="1"/>
          <p:nvPr/>
        </p:nvSpPr>
        <p:spPr>
          <a:xfrm>
            <a:off x="1917696" y="596644"/>
            <a:ext cx="8356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Financial Analysis &amp;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66049-0CEE-443F-AB1A-F122B49C5150}"/>
              </a:ext>
            </a:extLst>
          </p:cNvPr>
          <p:cNvSpPr txBox="1"/>
          <p:nvPr/>
        </p:nvSpPr>
        <p:spPr>
          <a:xfrm>
            <a:off x="1193802" y="1708542"/>
            <a:ext cx="9728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B050"/>
                </a:solidFill>
                <a:latin typeface="Gill Sans MT" panose="020B0502020104020203" pitchFamily="34" charset="0"/>
              </a:rPr>
              <a:t>Using Excel functions in Personal Financial Planning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36861-0DF7-5BBE-6727-2C8B7504F844}"/>
              </a:ext>
            </a:extLst>
          </p:cNvPr>
          <p:cNvSpPr txBox="1"/>
          <p:nvPr/>
        </p:nvSpPr>
        <p:spPr>
          <a:xfrm>
            <a:off x="381000" y="3189774"/>
            <a:ext cx="1135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Best wishes </a:t>
            </a:r>
          </a:p>
          <a:p>
            <a:pPr algn="ctr"/>
            <a:r>
              <a:rPr lang="en-IN" sz="3200" dirty="0">
                <a:solidFill>
                  <a:srgbClr val="C00000"/>
                </a:solidFill>
              </a:rPr>
              <a:t>Dr R Narayanaswamy</a:t>
            </a:r>
          </a:p>
          <a:p>
            <a:pPr algn="ctr"/>
            <a:endParaRPr lang="en-IN" sz="2800" dirty="0"/>
          </a:p>
          <a:p>
            <a:pPr algn="ctr"/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B32D380-4952-854D-8BBC-F341E561E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48" y="5833529"/>
            <a:ext cx="660298" cy="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0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1067789"/>
            <a:ext cx="10999141" cy="2208788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3843845"/>
            <a:ext cx="2952328" cy="64298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4820217"/>
            <a:ext cx="2520280" cy="51043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20" y="3947596"/>
            <a:ext cx="2192740" cy="47185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20" y="4853807"/>
            <a:ext cx="2552780" cy="4807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CF2B28-B0C6-1B49-7434-2F2DEBA88371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9567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38" y="3958126"/>
            <a:ext cx="3888431" cy="669724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1" y="1298352"/>
            <a:ext cx="10742017" cy="21306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7" y="4775696"/>
            <a:ext cx="3401863" cy="7200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A89260F-9A74-172B-99C3-9E2D32438949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0424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20" y="1143810"/>
            <a:ext cx="9988524" cy="2223863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6" y="3927453"/>
            <a:ext cx="4737676" cy="95403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6" y="5050987"/>
            <a:ext cx="3384376" cy="7920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90497F-9902-B0DA-0FCA-24C522B46F97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40926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68"/>
            <a:ext cx="121920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7" y="845081"/>
            <a:ext cx="9265697" cy="227392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254465"/>
            <a:ext cx="4176464" cy="66124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900060"/>
            <a:ext cx="2374862" cy="48378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59" y="4527774"/>
            <a:ext cx="2808312" cy="55887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60" y="5141200"/>
            <a:ext cx="3310405" cy="591576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49" y="5805182"/>
            <a:ext cx="3455864" cy="637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C7B0FD-7413-FDDB-E93D-E2C2587F73FF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5509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" y="1"/>
            <a:ext cx="121666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05" y="908721"/>
            <a:ext cx="8442423" cy="2118479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28" y="3027200"/>
            <a:ext cx="7252016" cy="49226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519463"/>
            <a:ext cx="3358768" cy="58256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9" y="4102028"/>
            <a:ext cx="2821199" cy="52321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66" y="4625239"/>
            <a:ext cx="8520506" cy="95881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76" y="5656280"/>
            <a:ext cx="3267528" cy="47305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880" y="5567079"/>
            <a:ext cx="2308178" cy="5151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4B2F6B3-B0ED-48E5-09E6-D3C17A78BFCB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59611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1"/>
            <a:ext cx="121666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94" y="908720"/>
            <a:ext cx="8839495" cy="2031138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930169"/>
            <a:ext cx="3744415" cy="49356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2879903"/>
            <a:ext cx="2592288" cy="58810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572934"/>
            <a:ext cx="8784976" cy="50413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4077072"/>
            <a:ext cx="3528392" cy="55318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7" y="4077073"/>
            <a:ext cx="2029672" cy="52460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4598964"/>
            <a:ext cx="8784976" cy="52460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5645464"/>
            <a:ext cx="4574046" cy="557951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32" y="5605652"/>
            <a:ext cx="2506833" cy="597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AEFD87-B644-4279-9505-8DC828D84B6D}"/>
              </a:ext>
            </a:extLst>
          </p:cNvPr>
          <p:cNvSpPr txBox="1"/>
          <p:nvPr/>
        </p:nvSpPr>
        <p:spPr>
          <a:xfrm>
            <a:off x="1767997" y="5176703"/>
            <a:ext cx="4694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Assume money required at the end.</a:t>
            </a:r>
            <a:endParaRPr lang="en-IN" alt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60E5D-4655-24AD-76F0-734C76AD6A1A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4325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68"/>
            <a:ext cx="12192000" cy="836613"/>
          </a:xfrm>
          <a:solidFill>
            <a:schemeClr val="accent2"/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980729"/>
            <a:ext cx="8839496" cy="2143405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8" y="3295632"/>
            <a:ext cx="8693944" cy="49340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8" y="3789041"/>
            <a:ext cx="3698900" cy="57606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3719687"/>
            <a:ext cx="2808312" cy="64541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28" y="4430922"/>
            <a:ext cx="8693944" cy="16984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5BD6BA-886A-C7B1-BD82-8C94A48C6707}"/>
              </a:ext>
            </a:extLst>
          </p:cNvPr>
          <p:cNvSpPr txBox="1">
            <a:spLocks/>
          </p:cNvSpPr>
          <p:nvPr/>
        </p:nvSpPr>
        <p:spPr>
          <a:xfrm>
            <a:off x="25400" y="6553200"/>
            <a:ext cx="12192000" cy="36195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+91 98452 87646                                                       Dr R. Narayanaswamy                                          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45731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862</TotalTime>
  <Words>451</Words>
  <Application>Microsoft Office PowerPoint</Application>
  <PresentationFormat>Widescreen</PresentationFormat>
  <Paragraphs>74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Jokerman</vt:lpstr>
      <vt:lpstr>Office 2013 - 2022 Theme</vt:lpstr>
      <vt:lpstr>Clip</vt:lpstr>
      <vt:lpstr>PowerPoint Presentation</vt:lpstr>
      <vt:lpstr>PowerPoint Presentation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STRATEGIES</dc:title>
  <dc:creator>HP-PC</dc:creator>
  <cp:lastModifiedBy>Ramaswamy Narayanaswamy</cp:lastModifiedBy>
  <cp:revision>101</cp:revision>
  <dcterms:created xsi:type="dcterms:W3CDTF">2015-03-04T23:41:59Z</dcterms:created>
  <dcterms:modified xsi:type="dcterms:W3CDTF">2024-01-27T10:24:57Z</dcterms:modified>
</cp:coreProperties>
</file>