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53" r:id="rId3"/>
    <p:sldId id="445" r:id="rId4"/>
    <p:sldId id="305" r:id="rId5"/>
    <p:sldId id="456" r:id="rId6"/>
    <p:sldId id="460" r:id="rId7"/>
    <p:sldId id="461" r:id="rId8"/>
    <p:sldId id="454" r:id="rId9"/>
    <p:sldId id="306" r:id="rId10"/>
    <p:sldId id="316" r:id="rId11"/>
    <p:sldId id="317" r:id="rId12"/>
    <p:sldId id="314" r:id="rId13"/>
    <p:sldId id="455" r:id="rId14"/>
    <p:sldId id="459" r:id="rId15"/>
    <p:sldId id="462" r:id="rId16"/>
    <p:sldId id="4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75" d="100"/>
          <a:sy n="75" d="100"/>
        </p:scale>
        <p:origin x="4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F8E14-6DCC-47E7-ACF3-2788C738BD1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417F1-6FB7-49AB-BDFB-54EDAA237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2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9607BF-F2EB-4554-AC5E-A32BF2638A02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1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3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1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54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673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9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3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85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2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www.swamyspfa.blogspot.in</a:t>
            </a:r>
            <a:endParaRPr lang="en-I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6122E-74AA-4E47-AD52-F2654051660B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29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32AF1B-3342-42B1-B452-05BFA3CE21C3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90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2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2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577A-B342-419E-A3B9-97F0EFDECD2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0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FF37A-2B19-4308-A92D-578C65EF64C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EB6C-2C1F-4729-8D54-523E6B22856E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26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78-D91E-46F1-842E-E7DFC87C68A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46E32-7923-4425-9095-FF36F971F48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6017-DFB6-443F-9364-B41BA9A0683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4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9675-E3FA-460D-8362-B74B18B008D2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77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F543B-1D9B-4AA7-803C-A12EA96C862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63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20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0576-7498-4E91-BF3B-02136B4D8AE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33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F95F-46CB-4450-B863-85B46B6A885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079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88EC-17DB-424F-8713-4442FA2CBD7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3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4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C9BA-9D9F-40C1-8C87-29E1967E360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E365-FE53-4849-8602-5CE080975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04BAEC-81E1-4C38-9F11-DAF050261AE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96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pic>
        <p:nvPicPr>
          <p:cNvPr id="3" name="Picture 1027">
            <a:extLst>
              <a:ext uri="{FF2B5EF4-FFF2-40B4-BE49-F238E27FC236}">
                <a16:creationId xmlns:a16="http://schemas.microsoft.com/office/drawing/2014/main" id="{904AE9BA-1583-4AA5-ACDB-31816DD396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0382200" cy="583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9313"/>
              </p:ext>
            </p:extLst>
          </p:nvPr>
        </p:nvGraphicFramePr>
        <p:xfrm>
          <a:off x="2286000" y="869776"/>
          <a:ext cx="73152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6920" imgH="3657600" progId="Paint.Picture">
                  <p:embed/>
                </p:oleObj>
              </mc:Choice>
              <mc:Fallback>
                <p:oleObj name="Bitmap Image" r:id="rId3" imgW="4876920" imgH="3657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69776"/>
                        <a:ext cx="73152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780165" y="5614321"/>
            <a:ext cx="1570302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TOTAL RISK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1828801" y="838201"/>
            <a:ext cx="121539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+mj-lt"/>
              </a:rPr>
              <a:t>RETURN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2286000" y="41910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12.00%</a:t>
            </a: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362200" y="29718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41.40%</a:t>
            </a: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2286000" y="19050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70.60%</a:t>
            </a:r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2286000" y="15240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74.47%</a:t>
            </a:r>
          </a:p>
        </p:txBody>
      </p:sp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4648200" y="51816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19.44%</a:t>
            </a:r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6324600" y="51054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41.31%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+mj-lt"/>
              </a:rPr>
              <a:t>CAPITAL MARKET LINE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812C5-78BA-1032-4ED7-473721621CEA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42703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err="1">
                <a:solidFill>
                  <a:schemeClr val="bg1"/>
                </a:solidFill>
              </a:rPr>
              <a:t>Fama’s</a:t>
            </a:r>
            <a:r>
              <a:rPr lang="en-US" altLang="en-US" dirty="0">
                <a:solidFill>
                  <a:schemeClr val="bg1"/>
                </a:solidFill>
              </a:rPr>
              <a:t> break up: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966788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Risk free return					12.00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Compensation for sys. Risk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	1.121 ( 41.4 – 12 )				32.95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Compensation for inadequate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 diversification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Return mandated by CML 	     74.47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dirty="0">
                <a:solidFill>
                  <a:srgbClr val="002060"/>
                </a:solidFill>
              </a:rPr>
              <a:t>Return mandated by SML   - 44.95	29.52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Net selectivity 					- 3.87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actual return				70.60</a:t>
            </a: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01F2C7-A004-41FA-C6ED-952C60451C4C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2124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1340768"/>
            <a:ext cx="11953328" cy="536483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IN" dirty="0">
                <a:solidFill>
                  <a:srgbClr val="C00000"/>
                </a:solidFill>
              </a:rPr>
              <a:t>Calculate the following for portfolio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Treynor’s ratio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Sharpe’s ratio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Jensen’s measure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002060"/>
                </a:solidFill>
              </a:rPr>
              <a:t>Fama’s</a:t>
            </a:r>
            <a:r>
              <a:rPr lang="en-IN" dirty="0">
                <a:solidFill>
                  <a:srgbClr val="002060"/>
                </a:solidFill>
              </a:rPr>
              <a:t> measure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002060"/>
                </a:solidFill>
              </a:rPr>
              <a:t>Fama’s</a:t>
            </a:r>
            <a:r>
              <a:rPr lang="en-IN" dirty="0">
                <a:solidFill>
                  <a:srgbClr val="002060"/>
                </a:solidFill>
              </a:rPr>
              <a:t> breakup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202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Optimization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1340768"/>
            <a:ext cx="11953328" cy="53648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Check the portfolio weights, if client wishes to maximize the Sharpe’s ratio, given the maximum risk tolerance of 30%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Check the portfolio weights, if client wishes to maximize the returns, given the maximum risk tolerance of 30%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Check the portfolio weights, if client wishes to have minimum volatility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Check the portfolio weights, if client wishes to have minimum volatility and a target return of 28%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2850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Optimization &amp; Evaluation - Exercise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1052736"/>
            <a:ext cx="11953328" cy="55807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the daily stock market price data of any </a:t>
            </a:r>
            <a:r>
              <a:rPr lang="en-IN" sz="2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</a:t>
            </a: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companies from </a:t>
            </a:r>
            <a:r>
              <a:rPr lang="en-IN" sz="2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industries</a:t>
            </a: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NIFTY for one year (2023)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the following for the portfolio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Treynor’s ratio, Sharpe’s ratio, Jensen’s measure, </a:t>
            </a:r>
            <a:r>
              <a:rPr lang="en-IN" sz="2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Fama’s</a:t>
            </a: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measure and </a:t>
            </a:r>
            <a:r>
              <a:rPr lang="en-IN" sz="2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Fama’s</a:t>
            </a:r>
            <a:r>
              <a:rPr lang="en-IN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breakup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the portfolio weights, if client wishes to maximize the Sharpe’s ratio, given the maximum risk tolerance of 40%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the portfolio weights, if client wishes to maximize the returns, given the maximum risk tolerance of 40%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the portfolio weights, if client wishes to have minimum volatility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the portfolio weights, if client wishes to have minimum volatility and a target return of 30%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3343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337729" y="1737173"/>
            <a:ext cx="951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Portfolio Optimization and Evaluation</a:t>
            </a:r>
            <a:endParaRPr lang="en-IN" sz="36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Optimization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836614"/>
            <a:ext cx="11953328" cy="57968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You are given 5-year monthly returns data for four companies.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C00000"/>
                </a:solidFill>
              </a:rPr>
              <a:t>Name</a:t>
            </a:r>
            <a:r>
              <a:rPr lang="en-IN" dirty="0">
                <a:solidFill>
                  <a:srgbClr val="002060"/>
                </a:solidFill>
              </a:rPr>
              <a:t> the data range of returns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Calculate </a:t>
            </a:r>
            <a:r>
              <a:rPr lang="en-IN" dirty="0">
                <a:solidFill>
                  <a:srgbClr val="C00000"/>
                </a:solidFill>
              </a:rPr>
              <a:t>Daily Average Return </a:t>
            </a:r>
            <a:r>
              <a:rPr lang="en-IN" dirty="0">
                <a:solidFill>
                  <a:srgbClr val="002060"/>
                </a:solidFill>
              </a:rPr>
              <a:t>for all the stocks by either ways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One, use =AVERAGE(NAME)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Two, use =AVERAGE(INDIRECT(K2)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To compute covariance, have the names of the companies in rows and columns (Hint: Use “</a:t>
            </a:r>
            <a:r>
              <a:rPr lang="en-IN" dirty="0">
                <a:solidFill>
                  <a:srgbClr val="C00000"/>
                </a:solidFill>
              </a:rPr>
              <a:t>Transpose</a:t>
            </a:r>
            <a:r>
              <a:rPr lang="en-IN" dirty="0">
                <a:solidFill>
                  <a:srgbClr val="002060"/>
                </a:solidFill>
              </a:rPr>
              <a:t>” in paste special)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To calculate the covariance, use “</a:t>
            </a:r>
            <a:r>
              <a:rPr lang="en-IN" dirty="0">
                <a:solidFill>
                  <a:srgbClr val="C00000"/>
                </a:solidFill>
              </a:rPr>
              <a:t>INDIRECT</a:t>
            </a:r>
            <a:r>
              <a:rPr lang="en-IN" dirty="0">
                <a:solidFill>
                  <a:srgbClr val="002060"/>
                </a:solidFill>
              </a:rPr>
              <a:t>” function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=COVARIANCE.P(INDIRECT(L$1),INDIRECT($K2))……drag to other cells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Now assign hypothetical portfolio weights of </a:t>
            </a:r>
            <a:r>
              <a:rPr lang="en-IN" dirty="0">
                <a:solidFill>
                  <a:srgbClr val="C00000"/>
                </a:solidFill>
              </a:rPr>
              <a:t>25%</a:t>
            </a:r>
            <a:r>
              <a:rPr lang="en-IN" dirty="0">
                <a:solidFill>
                  <a:srgbClr val="002060"/>
                </a:solidFill>
              </a:rPr>
              <a:t> each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2124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Optimization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980728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Calculate </a:t>
            </a:r>
            <a:r>
              <a:rPr lang="en-IN" dirty="0">
                <a:solidFill>
                  <a:srgbClr val="C00000"/>
                </a:solidFill>
              </a:rPr>
              <a:t>Portfolio return </a:t>
            </a:r>
            <a:r>
              <a:rPr lang="en-IN" dirty="0">
                <a:solidFill>
                  <a:srgbClr val="002060"/>
                </a:solidFill>
              </a:rPr>
              <a:t>by any of the ways</a:t>
            </a:r>
          </a:p>
          <a:p>
            <a:r>
              <a:rPr lang="en-IN" dirty="0">
                <a:solidFill>
                  <a:srgbClr val="002060"/>
                </a:solidFill>
              </a:rPr>
              <a:t>One, =SUMPRODUCT(weightage array, average return array)</a:t>
            </a:r>
          </a:p>
          <a:p>
            <a:r>
              <a:rPr lang="en-IN" dirty="0">
                <a:solidFill>
                  <a:srgbClr val="002060"/>
                </a:solidFill>
              </a:rPr>
              <a:t>Two, =MMULT</a:t>
            </a:r>
            <a:r>
              <a:rPr lang="fr-FR" dirty="0">
                <a:solidFill>
                  <a:srgbClr val="002060"/>
                </a:solidFill>
              </a:rPr>
              <a:t>(TRANSPOSE(weightage array),average return array) and </a:t>
            </a:r>
            <a:r>
              <a:rPr lang="fr-FR" dirty="0" err="1">
                <a:solidFill>
                  <a:srgbClr val="002060"/>
                </a:solidFill>
              </a:rPr>
              <a:t>press</a:t>
            </a:r>
            <a:r>
              <a:rPr lang="fr-FR" dirty="0">
                <a:solidFill>
                  <a:srgbClr val="002060"/>
                </a:solidFill>
              </a:rPr>
              <a:t> Control + Shift + Enter</a:t>
            </a:r>
          </a:p>
          <a:p>
            <a:r>
              <a:rPr lang="fr-FR" dirty="0" err="1">
                <a:solidFill>
                  <a:srgbClr val="002060"/>
                </a:solidFill>
              </a:rPr>
              <a:t>Calculate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Portfolio variance </a:t>
            </a:r>
            <a:r>
              <a:rPr lang="fr-FR" dirty="0" err="1">
                <a:solidFill>
                  <a:srgbClr val="002060"/>
                </a:solidFill>
              </a:rPr>
              <a:t>using</a:t>
            </a:r>
            <a:r>
              <a:rPr lang="fr-FR" dirty="0">
                <a:solidFill>
                  <a:srgbClr val="002060"/>
                </a:solidFill>
              </a:rPr>
              <a:t> the Matrix Multiplication formula</a:t>
            </a: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6045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Variance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980728"/>
            <a:ext cx="11809312" cy="54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Portfolio Variance = Σ(</a:t>
            </a:r>
            <a:r>
              <a:rPr lang="en-US" dirty="0" err="1">
                <a:solidFill>
                  <a:srgbClr val="002060"/>
                </a:solidFill>
              </a:rPr>
              <a:t>wi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wj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σij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Where: </a:t>
            </a:r>
            <a:r>
              <a:rPr lang="en-US" dirty="0" err="1">
                <a:solidFill>
                  <a:srgbClr val="002060"/>
                </a:solidFill>
              </a:rPr>
              <a:t>wi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dirty="0" err="1">
                <a:solidFill>
                  <a:srgbClr val="002060"/>
                </a:solidFill>
              </a:rPr>
              <a:t>wj</a:t>
            </a:r>
            <a:r>
              <a:rPr lang="en-US" dirty="0">
                <a:solidFill>
                  <a:srgbClr val="002060"/>
                </a:solidFill>
              </a:rPr>
              <a:t> are the weights of assets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and j in the portfolio, respectively and </a:t>
            </a:r>
            <a:r>
              <a:rPr lang="en-US" dirty="0" err="1">
                <a:solidFill>
                  <a:srgbClr val="002060"/>
                </a:solidFill>
              </a:rPr>
              <a:t>σij</a:t>
            </a:r>
            <a:r>
              <a:rPr lang="en-US" dirty="0">
                <a:solidFill>
                  <a:srgbClr val="002060"/>
                </a:solidFill>
              </a:rPr>
              <a:t> is the covariance between assets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and j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steps to calculate the portfolio variance are as follows:</a:t>
            </a:r>
          </a:p>
          <a:p>
            <a:r>
              <a:rPr lang="en-US" dirty="0">
                <a:solidFill>
                  <a:srgbClr val="002060"/>
                </a:solidFill>
              </a:rPr>
              <a:t>Obtain the weights (</a:t>
            </a:r>
            <a:r>
              <a:rPr lang="en-US" dirty="0" err="1">
                <a:solidFill>
                  <a:srgbClr val="002060"/>
                </a:solidFill>
              </a:rPr>
              <a:t>wi</a:t>
            </a:r>
            <a:r>
              <a:rPr lang="en-US" dirty="0">
                <a:solidFill>
                  <a:srgbClr val="002060"/>
                </a:solidFill>
              </a:rPr>
              <a:t>) for each of the four assets in the portfolio. The sum of the weights should add up to 1.</a:t>
            </a:r>
          </a:p>
          <a:p>
            <a:r>
              <a:rPr lang="en-US" dirty="0">
                <a:solidFill>
                  <a:srgbClr val="002060"/>
                </a:solidFill>
              </a:rPr>
              <a:t>Obtain the covariance matrix for the four assets. The covariance matrix is a 4x4 matrix, where the diagonal elements represent the variance of each asset, and the off-diagonal elements represent the covariance between each pair of assets.</a:t>
            </a:r>
          </a:p>
          <a:p>
            <a:r>
              <a:rPr lang="en-US" dirty="0">
                <a:solidFill>
                  <a:srgbClr val="002060"/>
                </a:solidFill>
              </a:rPr>
              <a:t>Calculate the portfolio variance by multiplying each pair of asset weights (</a:t>
            </a:r>
            <a:r>
              <a:rPr lang="en-US" dirty="0" err="1">
                <a:solidFill>
                  <a:srgbClr val="002060"/>
                </a:solidFill>
              </a:rPr>
              <a:t>wi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wj</a:t>
            </a:r>
            <a:r>
              <a:rPr lang="en-US" dirty="0">
                <a:solidFill>
                  <a:srgbClr val="002060"/>
                </a:solidFill>
              </a:rPr>
              <a:t>) with the corresponding covariance (</a:t>
            </a:r>
            <a:r>
              <a:rPr lang="en-US" dirty="0" err="1">
                <a:solidFill>
                  <a:srgbClr val="002060"/>
                </a:solidFill>
              </a:rPr>
              <a:t>σij</a:t>
            </a:r>
            <a:r>
              <a:rPr lang="en-US" dirty="0">
                <a:solidFill>
                  <a:srgbClr val="002060"/>
                </a:solidFill>
              </a:rPr>
              <a:t>) from the covariance matrix, and then summing up all these products.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92524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Optimization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9336" y="980728"/>
            <a:ext cx="11809312" cy="5400600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02060"/>
                </a:solidFill>
              </a:rPr>
              <a:t>Calculate </a:t>
            </a:r>
            <a:r>
              <a:rPr lang="en-IN" dirty="0">
                <a:solidFill>
                  <a:srgbClr val="C00000"/>
                </a:solidFill>
              </a:rPr>
              <a:t>Portfolio return </a:t>
            </a:r>
            <a:r>
              <a:rPr lang="en-IN" dirty="0">
                <a:solidFill>
                  <a:srgbClr val="002060"/>
                </a:solidFill>
              </a:rPr>
              <a:t>by any of the ways</a:t>
            </a:r>
          </a:p>
          <a:p>
            <a:r>
              <a:rPr lang="en-IN" dirty="0">
                <a:solidFill>
                  <a:srgbClr val="002060"/>
                </a:solidFill>
              </a:rPr>
              <a:t>One, =SUMPRODUCT(weightage array, average return array)</a:t>
            </a:r>
          </a:p>
          <a:p>
            <a:r>
              <a:rPr lang="en-IN" dirty="0">
                <a:solidFill>
                  <a:srgbClr val="002060"/>
                </a:solidFill>
              </a:rPr>
              <a:t>Two, =MMULT</a:t>
            </a:r>
            <a:r>
              <a:rPr lang="fr-FR" dirty="0">
                <a:solidFill>
                  <a:srgbClr val="002060"/>
                </a:solidFill>
              </a:rPr>
              <a:t>(TRANSPOSE(weightage array),average return array) and </a:t>
            </a:r>
            <a:r>
              <a:rPr lang="fr-FR" dirty="0" err="1">
                <a:solidFill>
                  <a:srgbClr val="002060"/>
                </a:solidFill>
              </a:rPr>
              <a:t>press</a:t>
            </a:r>
            <a:r>
              <a:rPr lang="fr-FR" dirty="0">
                <a:solidFill>
                  <a:srgbClr val="002060"/>
                </a:solidFill>
              </a:rPr>
              <a:t> Control + Shift + Enter</a:t>
            </a:r>
          </a:p>
          <a:p>
            <a:r>
              <a:rPr lang="fr-FR" dirty="0" err="1">
                <a:solidFill>
                  <a:srgbClr val="002060"/>
                </a:solidFill>
              </a:rPr>
              <a:t>Calculate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Portfolio variance </a:t>
            </a:r>
            <a:r>
              <a:rPr lang="fr-FR" dirty="0" err="1">
                <a:solidFill>
                  <a:srgbClr val="002060"/>
                </a:solidFill>
              </a:rPr>
              <a:t>using</a:t>
            </a:r>
            <a:r>
              <a:rPr lang="fr-FR" dirty="0">
                <a:solidFill>
                  <a:srgbClr val="002060"/>
                </a:solidFill>
              </a:rPr>
              <a:t> the Matrix Multiplication formula</a:t>
            </a:r>
          </a:p>
          <a:p>
            <a:r>
              <a:rPr lang="en-IN" dirty="0">
                <a:solidFill>
                  <a:srgbClr val="002060"/>
                </a:solidFill>
              </a:rPr>
              <a:t>=MMULT(TRANSPOSE(weightage array),MMULT((covariance matrix),(weightage array))) </a:t>
            </a:r>
            <a:r>
              <a:rPr lang="fr-FR" dirty="0">
                <a:solidFill>
                  <a:srgbClr val="002060"/>
                </a:solidFill>
              </a:rPr>
              <a:t>and </a:t>
            </a:r>
            <a:r>
              <a:rPr lang="fr-FR" dirty="0" err="1">
                <a:solidFill>
                  <a:srgbClr val="002060"/>
                </a:solidFill>
              </a:rPr>
              <a:t>press</a:t>
            </a:r>
            <a:r>
              <a:rPr lang="fr-FR" dirty="0">
                <a:solidFill>
                  <a:srgbClr val="002060"/>
                </a:solidFill>
              </a:rPr>
              <a:t> Control + Shift + Enter</a:t>
            </a:r>
          </a:p>
          <a:p>
            <a:r>
              <a:rPr lang="fr-FR" dirty="0" err="1">
                <a:solidFill>
                  <a:srgbClr val="002060"/>
                </a:solidFill>
              </a:rPr>
              <a:t>Calculate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Portfolio Standard </a:t>
            </a:r>
            <a:r>
              <a:rPr lang="fr-FR" dirty="0" err="1">
                <a:solidFill>
                  <a:srgbClr val="C00000"/>
                </a:solidFill>
              </a:rPr>
              <a:t>Deviation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=SQRT(VARIANCE)</a:t>
            </a:r>
          </a:p>
          <a:p>
            <a:r>
              <a:rPr lang="fr-FR" dirty="0" err="1">
                <a:solidFill>
                  <a:srgbClr val="002060"/>
                </a:solidFill>
              </a:rPr>
              <a:t>Calculate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Annual</a:t>
            </a:r>
            <a:r>
              <a:rPr lang="fr-FR" dirty="0">
                <a:solidFill>
                  <a:srgbClr val="C00000"/>
                </a:solidFill>
              </a:rPr>
              <a:t> return of portfolio </a:t>
            </a:r>
            <a:r>
              <a:rPr lang="fr-FR" dirty="0">
                <a:solidFill>
                  <a:srgbClr val="002060"/>
                </a:solidFill>
              </a:rPr>
              <a:t>=Daily Portfolio Return x No. of data</a:t>
            </a:r>
          </a:p>
          <a:p>
            <a:r>
              <a:rPr lang="fr-FR" dirty="0" err="1">
                <a:solidFill>
                  <a:srgbClr val="002060"/>
                </a:solidFill>
              </a:rPr>
              <a:t>Calculate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Annual</a:t>
            </a:r>
            <a:r>
              <a:rPr lang="fr-FR" dirty="0">
                <a:solidFill>
                  <a:srgbClr val="C00000"/>
                </a:solidFill>
              </a:rPr>
              <a:t> S. D </a:t>
            </a:r>
            <a:r>
              <a:rPr lang="fr-FR" dirty="0">
                <a:solidFill>
                  <a:srgbClr val="002060"/>
                </a:solidFill>
              </a:rPr>
              <a:t>= Daily Portfolio S. D x SQRT(No. of data)</a:t>
            </a: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0646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PORTFOLIO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5626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TREYNOR’S RATIO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rgbClr val="002060"/>
                </a:solidFill>
              </a:rPr>
              <a:t>	= (PR – RFR) / BETA</a:t>
            </a:r>
          </a:p>
          <a:p>
            <a:pPr marL="609600" indent="-609600"/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SHARPE’S RATIO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rgbClr val="002060"/>
                </a:solidFill>
              </a:rPr>
              <a:t>	= ( PR – RFR) / S.D</a:t>
            </a:r>
          </a:p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Jensen’s measure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en-US" dirty="0">
                <a:solidFill>
                  <a:srgbClr val="002060"/>
                </a:solidFill>
              </a:rPr>
              <a:t>= PR – [ RFR + BETA (MR-RFR) ]</a:t>
            </a:r>
          </a:p>
          <a:p>
            <a:r>
              <a:rPr lang="en-US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Fama’s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measure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en-US" dirty="0">
                <a:solidFill>
                  <a:srgbClr val="002060"/>
                </a:solidFill>
              </a:rPr>
              <a:t>= PR – [ RFR + (S.D</a:t>
            </a:r>
            <a:r>
              <a:rPr lang="en-US" altLang="en-US" baseline="-4000" dirty="0">
                <a:solidFill>
                  <a:srgbClr val="002060"/>
                </a:solidFill>
              </a:rPr>
              <a:t>P </a:t>
            </a:r>
            <a:r>
              <a:rPr lang="en-US" altLang="en-US" dirty="0">
                <a:solidFill>
                  <a:srgbClr val="002060"/>
                </a:solidFill>
              </a:rPr>
              <a:t>/ S.D</a:t>
            </a:r>
            <a:r>
              <a:rPr lang="en-US" altLang="en-US" baseline="-4000" dirty="0">
                <a:solidFill>
                  <a:srgbClr val="002060"/>
                </a:solidFill>
              </a:rPr>
              <a:t>M</a:t>
            </a:r>
            <a:r>
              <a:rPr lang="en-US" altLang="en-US" dirty="0">
                <a:solidFill>
                  <a:srgbClr val="002060"/>
                </a:solidFill>
              </a:rPr>
              <a:t>)(MR </a:t>
            </a: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–</a:t>
            </a:r>
            <a:r>
              <a:rPr lang="en-US" altLang="en-US" dirty="0">
                <a:solidFill>
                  <a:srgbClr val="002060"/>
                </a:solidFill>
              </a:rPr>
              <a:t> RFR)]</a:t>
            </a:r>
          </a:p>
          <a:p>
            <a:pPr marL="609600" indent="-609600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A490D5-EACE-71C1-C55B-40622D7B45B1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7139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altLang="en-US" b="1" dirty="0"/>
            </a:br>
            <a:r>
              <a:rPr lang="en-US" altLang="en-US" dirty="0">
                <a:solidFill>
                  <a:schemeClr val="bg1"/>
                </a:solidFill>
              </a:rPr>
              <a:t>Consider the following example: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Portfolio return = 70.6%,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Portfolio Beta = 1.121,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Market return = 41.40%,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Risk free return = 12%,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Portfolio risk = 41.31%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Market risk = 19.44%.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Draw SML &amp; CML and provide </a:t>
            </a:r>
            <a:r>
              <a:rPr lang="en-US" altLang="en-US" dirty="0" err="1">
                <a:solidFill>
                  <a:srgbClr val="002060"/>
                </a:solidFill>
              </a:rPr>
              <a:t>Fama’s</a:t>
            </a:r>
            <a:r>
              <a:rPr lang="en-US" altLang="en-US" dirty="0">
                <a:solidFill>
                  <a:srgbClr val="002060"/>
                </a:solidFill>
              </a:rPr>
              <a:t> breakup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E0829-D3AE-5013-D9B8-4EBD46D7717A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2124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90158"/>
              </p:ext>
            </p:extLst>
          </p:nvPr>
        </p:nvGraphicFramePr>
        <p:xfrm>
          <a:off x="2237747" y="546017"/>
          <a:ext cx="8001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3657143" progId="Paint.Picture">
                  <p:embed/>
                </p:oleObj>
              </mc:Choice>
              <mc:Fallback>
                <p:oleObj name="Bitmap Image" r:id="rId3" imgW="4877481" imgH="36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747" y="546017"/>
                        <a:ext cx="8001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+mj-lt"/>
              </a:rPr>
              <a:t>SECURITY MARKET LINE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4655841" y="5338895"/>
            <a:ext cx="80663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BETA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1953254" y="1141155"/>
            <a:ext cx="121539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RETURN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133600" y="403860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12.00%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2351584" y="296060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41.40%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2351584" y="2637354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 dirty="0"/>
              <a:t>44.95%</a:t>
            </a:r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2209800" y="204205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70.60%</a:t>
            </a:r>
          </a:p>
        </p:txBody>
      </p:sp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5669493" y="49523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6107073" y="4952338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1.121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FBAC46-57BD-6DDD-1948-334AA2120E45}"/>
              </a:ext>
            </a:extLst>
          </p:cNvPr>
          <p:cNvSpPr txBox="1">
            <a:spLocks/>
          </p:cNvSpPr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4225687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1220</Words>
  <Application>Microsoft Office PowerPoint</Application>
  <PresentationFormat>Widescreen</PresentationFormat>
  <Paragraphs>152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Jokerman</vt:lpstr>
      <vt:lpstr>Segoe UI</vt:lpstr>
      <vt:lpstr>Wingdings</vt:lpstr>
      <vt:lpstr>Office Theme</vt:lpstr>
      <vt:lpstr>Default Design</vt:lpstr>
      <vt:lpstr>Bitmap Image</vt:lpstr>
      <vt:lpstr>Clip</vt:lpstr>
      <vt:lpstr>PowerPoint Presentation</vt:lpstr>
      <vt:lpstr>PowerPoint Presentation</vt:lpstr>
      <vt:lpstr>Portfolio Optimization</vt:lpstr>
      <vt:lpstr>Portfolio Optimization</vt:lpstr>
      <vt:lpstr>Portfolio Variance</vt:lpstr>
      <vt:lpstr>Portfolio Optimization</vt:lpstr>
      <vt:lpstr>PORTFOLIO EVALUATION</vt:lpstr>
      <vt:lpstr> Consider the following example: </vt:lpstr>
      <vt:lpstr>PowerPoint Presentation</vt:lpstr>
      <vt:lpstr>PowerPoint Presentation</vt:lpstr>
      <vt:lpstr>Fama’s break up:</vt:lpstr>
      <vt:lpstr>Portfolio Evaluation</vt:lpstr>
      <vt:lpstr>Portfolio Optimization</vt:lpstr>
      <vt:lpstr>Portfolio Optimization &amp; Evaluation -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Wealth Management</dc:title>
  <dc:creator>Narayanaswamy</dc:creator>
  <cp:lastModifiedBy>Ramaswamy Narayanaswamy</cp:lastModifiedBy>
  <cp:revision>43</cp:revision>
  <dcterms:created xsi:type="dcterms:W3CDTF">2014-01-09T05:09:26Z</dcterms:created>
  <dcterms:modified xsi:type="dcterms:W3CDTF">2024-03-19T08:24:45Z</dcterms:modified>
</cp:coreProperties>
</file>