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5"/>
  </p:notesMasterIdLst>
  <p:sldIdLst>
    <p:sldId id="453" r:id="rId3"/>
    <p:sldId id="445" r:id="rId4"/>
    <p:sldId id="458" r:id="rId5"/>
    <p:sldId id="459" r:id="rId6"/>
    <p:sldId id="460" r:id="rId7"/>
    <p:sldId id="422" r:id="rId8"/>
    <p:sldId id="454" r:id="rId9"/>
    <p:sldId id="455" r:id="rId10"/>
    <p:sldId id="456" r:id="rId11"/>
    <p:sldId id="461" r:id="rId12"/>
    <p:sldId id="462" r:id="rId13"/>
    <p:sldId id="42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DC40BF-7473-4FB8-A343-9A6C3BE525EA}">
          <p14:sldIdLst>
            <p14:sldId id="453"/>
            <p14:sldId id="445"/>
            <p14:sldId id="458"/>
            <p14:sldId id="459"/>
            <p14:sldId id="460"/>
          </p14:sldIdLst>
        </p14:section>
        <p14:section name="Untitled Section" id="{D83803C5-CDC8-4582-BF30-A8C67C29DD40}">
          <p14:sldIdLst>
            <p14:sldId id="422"/>
            <p14:sldId id="454"/>
            <p14:sldId id="455"/>
            <p14:sldId id="456"/>
            <p14:sldId id="461"/>
            <p14:sldId id="462"/>
            <p14:sldId id="4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1544C-2E75-4D49-8C81-AD7B672109FA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E1610-07E8-4217-A8FA-2818EE969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41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E1610-07E8-4217-A8FA-2818EE969D8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652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www.swamyspfa.in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2A172-0711-4B97-8BD4-87CC6315CF7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902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www.swamyspfa.in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2A172-0711-4B97-8BD4-87CC6315CF7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943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D80B631F-C6E6-4CD9-ACBE-9FAA1C58D8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F144DCBC-B062-4368-B345-BCF16248E4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www.swamyspfa.blogspot.in</a:t>
            </a:r>
            <a:endParaRPr lang="en-IN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C98732A9-AAC6-49DA-9083-B0AD8846EC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953C0A-EF30-45AA-8628-E773A2DFABC1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E1610-07E8-4217-A8FA-2818EE969D8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652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www.swamyspfa.in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2A172-0711-4B97-8BD4-87CC6315CF7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589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www.swamyspfa.in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2A172-0711-4B97-8BD4-87CC6315CF7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307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www.swamyspfa.in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2A172-0711-4B97-8BD4-87CC6315CF7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828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www.swamyspfa.in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2A172-0711-4B97-8BD4-87CC6315CF7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589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www.swamyspfa.in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2A172-0711-4B97-8BD4-87CC6315CF7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459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www.swamyspfa.in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2A172-0711-4B97-8BD4-87CC6315CF7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225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www.swamyspfa.in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2A172-0711-4B97-8BD4-87CC6315CF7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668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019C-117F-4EA9-BC6A-7EA4B8784ED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5CB-7BDD-4E53-A5C9-96AA84BCA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25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019C-117F-4EA9-BC6A-7EA4B8784ED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5CB-7BDD-4E53-A5C9-96AA84BCA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17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019C-117F-4EA9-BC6A-7EA4B8784ED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5CB-7BDD-4E53-A5C9-96AA84BCA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8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/>
        </p:nvSpPr>
        <p:spPr>
          <a:xfrm>
            <a:off x="0" y="3276600"/>
            <a:ext cx="7620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429000"/>
            <a:ext cx="68072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"/>
          <p:cNvSpPr>
            <a:spLocks noGrp="1"/>
          </p:cNvSpPr>
          <p:nvPr>
            <p:ph type="body" sz="quarter" idx="10"/>
          </p:nvPr>
        </p:nvSpPr>
        <p:spPr>
          <a:xfrm>
            <a:off x="304800" y="4114800"/>
            <a:ext cx="68072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000" b="0" kern="1200" dirty="0">
                <a:solidFill>
                  <a:schemeClr val="bg1"/>
                </a:solidFill>
                <a:effectLst/>
                <a:latin typeface="STIX Two Text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lang="en-US" sz="2000" b="0" kern="1200" dirty="0">
                <a:solidFill>
                  <a:schemeClr val="bg1"/>
                </a:solidFill>
                <a:effectLst/>
                <a:latin typeface="STIX Two Text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>
              <a:buNone/>
              <a:defRPr lang="en-US" sz="2000" b="0" kern="1200" dirty="0">
                <a:solidFill>
                  <a:schemeClr val="bg1"/>
                </a:solidFill>
                <a:effectLst/>
                <a:latin typeface="STIX Two Text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None/>
              <a:defRPr lang="en-US" sz="2000" b="0" kern="1200" dirty="0">
                <a:solidFill>
                  <a:schemeClr val="bg1"/>
                </a:solidFill>
                <a:effectLst/>
                <a:latin typeface="STIX Two Text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>
              <a:buNone/>
              <a:defRPr lang="en-US" sz="2000" b="0" kern="1200" dirty="0">
                <a:solidFill>
                  <a:schemeClr val="bg1"/>
                </a:solidFill>
                <a:effectLst/>
                <a:latin typeface="STIX Two Text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8128000" y="6486525"/>
            <a:ext cx="4064000" cy="228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9229555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/>
        </p:nvSpPr>
        <p:spPr>
          <a:xfrm>
            <a:off x="0" y="3429000"/>
            <a:ext cx="7620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581400"/>
            <a:ext cx="68072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8128000" y="6486525"/>
            <a:ext cx="4064000" cy="228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074400" y="6400800"/>
            <a:ext cx="11176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1-</a:t>
            </a:r>
            <a:fld id="{1837EFBA-6031-446B-9BE3-4ED7B501BA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78451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/>
        </p:nvSpPr>
        <p:spPr>
          <a:xfrm>
            <a:off x="4572000" y="3429000"/>
            <a:ext cx="7620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8400" y="3581400"/>
            <a:ext cx="69088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"/>
          <p:cNvSpPr>
            <a:spLocks noGrp="1"/>
          </p:cNvSpPr>
          <p:nvPr>
            <p:ph type="body" sz="quarter" idx="10"/>
          </p:nvPr>
        </p:nvSpPr>
        <p:spPr>
          <a:xfrm>
            <a:off x="4978400" y="4260274"/>
            <a:ext cx="69088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en-US" sz="2000" b="0" kern="1200" dirty="0">
                <a:solidFill>
                  <a:schemeClr val="bg1"/>
                </a:solidFill>
                <a:effectLst/>
                <a:latin typeface="STIX Two Text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r">
              <a:buNone/>
              <a:defRPr lang="en-US" sz="2000" b="0" kern="1200" dirty="0">
                <a:solidFill>
                  <a:schemeClr val="bg1"/>
                </a:solidFill>
                <a:effectLst/>
                <a:latin typeface="STIX Two Text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r">
              <a:buNone/>
              <a:defRPr lang="en-US" sz="2000" b="0" kern="1200" dirty="0">
                <a:solidFill>
                  <a:schemeClr val="bg1"/>
                </a:solidFill>
                <a:effectLst/>
                <a:latin typeface="STIX Two Text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r">
              <a:buNone/>
              <a:defRPr lang="en-US" sz="2000" b="0" kern="1200" dirty="0">
                <a:solidFill>
                  <a:schemeClr val="bg1"/>
                </a:solidFill>
                <a:effectLst/>
                <a:latin typeface="STIX Two Text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8128000" y="6486525"/>
            <a:ext cx="4064000" cy="228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77128971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/>
        </p:nvSpPr>
        <p:spPr>
          <a:xfrm>
            <a:off x="0" y="2438400"/>
            <a:ext cx="6502400" cy="22098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" y="2590800"/>
            <a:ext cx="6299200" cy="18288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8128000" y="6486525"/>
            <a:ext cx="4064000" cy="228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074400" y="6400800"/>
            <a:ext cx="11176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1-</a:t>
            </a:r>
            <a:fld id="{1837EFBA-6031-446B-9BE3-4ED7B501BA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 descr="Edmonds10e19md_nm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729702"/>
            <a:ext cx="5080000" cy="498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2201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0" y="3429000"/>
            <a:ext cx="7620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8400" y="3581400"/>
            <a:ext cx="69088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8128000" y="6486525"/>
            <a:ext cx="4064000" cy="228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808005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362200"/>
            <a:ext cx="11582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0" hasCustomPrompt="1"/>
          </p:nvPr>
        </p:nvSpPr>
        <p:spPr>
          <a:xfrm>
            <a:off x="7823200" y="6553200"/>
            <a:ext cx="4368800" cy="152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050">
                <a:solidFill>
                  <a:schemeClr val="bg1"/>
                </a:solidFill>
              </a:defRPr>
            </a:lvl3pPr>
            <a:lvl4pPr marL="1371600" indent="0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524000"/>
            <a:ext cx="11582400" cy="594360"/>
          </a:xfrm>
          <a:prstGeom prst="rect">
            <a:avLst/>
          </a:prstGeom>
        </p:spPr>
        <p:txBody>
          <a:bodyPr/>
          <a:lstStyle>
            <a:lvl1pPr>
              <a:defRPr lang="en-US" sz="4400" b="1" kern="1200" dirty="0">
                <a:solidFill>
                  <a:schemeClr val="bg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074400" y="6400800"/>
            <a:ext cx="11176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1-</a:t>
            </a:r>
            <a:fld id="{1837EFBA-6031-446B-9BE3-4ED7B501BA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0086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hoto credit"/>
          <p:cNvSpPr>
            <a:spLocks noGrp="1"/>
          </p:cNvSpPr>
          <p:nvPr>
            <p:ph type="body" sz="quarter" idx="10" hasCustomPrompt="1"/>
          </p:nvPr>
        </p:nvSpPr>
        <p:spPr>
          <a:xfrm>
            <a:off x="7823200" y="6553200"/>
            <a:ext cx="4368800" cy="152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050">
                <a:solidFill>
                  <a:schemeClr val="bg1"/>
                </a:solidFill>
              </a:defRPr>
            </a:lvl3pPr>
            <a:lvl4pPr marL="1371600" indent="0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362200"/>
            <a:ext cx="11582400" cy="1752600"/>
          </a:xfrm>
          <a:prstGeom prst="rect">
            <a:avLst/>
          </a:prstGeom>
        </p:spPr>
        <p:txBody>
          <a:bodyPr/>
          <a:lstStyle>
            <a:lvl1pPr>
              <a:defRPr lang="en-US" sz="4000" b="1" kern="1200" dirty="0">
                <a:solidFill>
                  <a:schemeClr val="bg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074400" y="6400800"/>
            <a:ext cx="11176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1-</a:t>
            </a:r>
            <a:fld id="{1837EFBA-6031-446B-9BE3-4ED7B501BA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387589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lang="en-US" sz="4400" b="1" kern="1200" dirty="0">
                <a:solidFill>
                  <a:schemeClr val="bg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906715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000" b="0" kern="1200" dirty="0">
                <a:solidFill>
                  <a:schemeClr val="accent3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0" hasCustomPrompt="1"/>
          </p:nvPr>
        </p:nvSpPr>
        <p:spPr>
          <a:xfrm>
            <a:off x="7823200" y="6553200"/>
            <a:ext cx="4368800" cy="152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050">
                <a:solidFill>
                  <a:schemeClr val="bg1"/>
                </a:solidFill>
              </a:defRPr>
            </a:lvl3pPr>
            <a:lvl4pPr marL="1371600" indent="0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074400" y="6400800"/>
            <a:ext cx="11176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1-</a:t>
            </a:r>
            <a:fld id="{1837EFBA-6031-446B-9BE3-4ED7B501BA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0895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019C-117F-4EA9-BC6A-7EA4B8784ED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5CB-7BDD-4E53-A5C9-96AA84BCA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519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10972800" cy="609600"/>
          </a:xfrm>
          <a:prstGeom prst="rect">
            <a:avLst/>
          </a:prstGeom>
        </p:spPr>
        <p:txBody>
          <a:bodyPr/>
          <a:lstStyle>
            <a:lvl1pPr>
              <a:defRPr lang="en-US" sz="4000" b="1" kern="1200" dirty="0">
                <a:solidFill>
                  <a:schemeClr val="bg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472439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lang="en-US" sz="2600" b="0" kern="12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spcAft>
                <a:spcPts val="800"/>
              </a:spcAft>
              <a:defRPr lang="en-US" sz="2000" b="0" kern="12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spcAft>
                <a:spcPts val="800"/>
              </a:spcAft>
              <a:defRPr lang="en-US" sz="1800" b="0" kern="12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spcAft>
                <a:spcPts val="800"/>
              </a:spcAft>
              <a:defRPr lang="en-US" sz="1600" b="0" kern="12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spcAft>
                <a:spcPts val="800"/>
              </a:spcAft>
              <a:defRPr lang="en-US" sz="1600" b="0" kern="12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823200" y="6553200"/>
            <a:ext cx="4368800" cy="152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050">
                <a:solidFill>
                  <a:schemeClr val="bg1"/>
                </a:solidFill>
              </a:defRPr>
            </a:lvl3pPr>
            <a:lvl4pPr marL="1371600" indent="0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080000" y="6019800"/>
            <a:ext cx="2032000" cy="228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074400" y="6400800"/>
            <a:ext cx="11176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1-</a:t>
            </a:r>
            <a:fld id="{1837EFBA-6031-446B-9BE3-4ED7B501BA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57405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lor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10972800" cy="609600"/>
          </a:xfrm>
          <a:prstGeom prst="rect">
            <a:avLst/>
          </a:prstGeom>
        </p:spPr>
        <p:txBody>
          <a:bodyPr/>
          <a:lstStyle>
            <a:lvl1pPr>
              <a:defRPr lang="en-US" sz="4000" b="1" kern="1200" dirty="0">
                <a:solidFill>
                  <a:schemeClr val="bg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4724399"/>
          </a:xfrm>
          <a:prstGeom prst="rect">
            <a:avLst/>
          </a:prstGeom>
        </p:spPr>
        <p:txBody>
          <a:bodyPr/>
          <a:lstStyle>
            <a:lvl1pPr marL="342900" indent="-342900">
              <a:spcAft>
                <a:spcPts val="800"/>
              </a:spcAft>
              <a:defRPr lang="en-US" sz="2600" b="0" kern="12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Aft>
                <a:spcPts val="800"/>
              </a:spcAft>
              <a:defRPr lang="en-US" sz="2000" b="0" kern="12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Aft>
                <a:spcPts val="800"/>
              </a:spcAft>
              <a:defRPr lang="en-US" sz="1800" b="0" kern="12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Aft>
                <a:spcPts val="800"/>
              </a:spcAft>
              <a:defRPr lang="en-US" sz="1600" b="0" kern="12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Aft>
                <a:spcPts val="800"/>
              </a:spcAft>
              <a:defRPr lang="en-US" sz="1600" b="0" kern="1200" dirty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marL="342900" lvl="0" indent="-342900" algn="l" defTabSz="457200" rtl="0" eaLnBrk="1" latinLnBrk="0" hangingPunct="1">
              <a:spcBef>
                <a:spcPct val="20000"/>
              </a:spcBef>
              <a:spcAft>
                <a:spcPts val="800"/>
              </a:spcAft>
              <a:buFont typeface="Arial"/>
              <a:buChar char="•"/>
            </a:pPr>
            <a:r>
              <a:rPr lang="en-US" dirty="0"/>
              <a:t>Click to edit Master text styles</a:t>
            </a:r>
          </a:p>
          <a:p>
            <a:pPr marL="742950" lvl="1" indent="-285750" algn="l" defTabSz="457200" rtl="0" eaLnBrk="1" latinLnBrk="0" hangingPunct="1">
              <a:spcBef>
                <a:spcPct val="20000"/>
              </a:spcBef>
              <a:spcAft>
                <a:spcPts val="800"/>
              </a:spcAft>
              <a:buFont typeface="Arial"/>
              <a:buChar char="–"/>
            </a:pPr>
            <a:r>
              <a:rPr lang="en-US" dirty="0"/>
              <a:t>Second level</a:t>
            </a:r>
          </a:p>
          <a:p>
            <a:pPr marL="1143000" lvl="2" indent="-228600" algn="l" defTabSz="457200" rtl="0" eaLnBrk="1" latinLnBrk="0" hangingPunct="1">
              <a:spcBef>
                <a:spcPct val="20000"/>
              </a:spcBef>
              <a:spcAft>
                <a:spcPts val="800"/>
              </a:spcAft>
              <a:buFont typeface="Arial"/>
              <a:buChar char="•"/>
            </a:pPr>
            <a:r>
              <a:rPr lang="en-US" dirty="0"/>
              <a:t>Third level</a:t>
            </a:r>
          </a:p>
          <a:p>
            <a:pPr marL="1600200" lvl="3" indent="-228600" algn="l" defTabSz="457200" rtl="0" eaLnBrk="1" latinLnBrk="0" hangingPunct="1">
              <a:spcBef>
                <a:spcPct val="20000"/>
              </a:spcBef>
              <a:spcAft>
                <a:spcPts val="800"/>
              </a:spcAft>
              <a:buFont typeface="Arial"/>
              <a:buChar char="–"/>
            </a:pPr>
            <a:r>
              <a:rPr lang="en-US" dirty="0"/>
              <a:t>Fourth level</a:t>
            </a:r>
          </a:p>
          <a:p>
            <a:pPr marL="2057400" lvl="4" indent="-228600" algn="l" defTabSz="457200" rtl="0" eaLnBrk="1" latinLnBrk="0" hangingPunct="1">
              <a:spcBef>
                <a:spcPct val="20000"/>
              </a:spcBef>
              <a:spcAft>
                <a:spcPts val="800"/>
              </a:spcAft>
              <a:buFont typeface="Arial"/>
              <a:buChar char="»"/>
            </a:pPr>
            <a:r>
              <a:rPr lang="en-US" dirty="0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823200" y="6553200"/>
            <a:ext cx="4368800" cy="152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050">
                <a:solidFill>
                  <a:schemeClr val="bg1"/>
                </a:solidFill>
              </a:defRPr>
            </a:lvl3pPr>
            <a:lvl4pPr marL="1371600" indent="0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080000" y="6019800"/>
            <a:ext cx="2032000" cy="228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074400" y="6400800"/>
            <a:ext cx="11176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1-</a:t>
            </a:r>
            <a:fld id="{1837EFBA-6031-446B-9BE3-4ED7B501BA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75096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919662"/>
            <a:ext cx="7315200" cy="566738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bg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2438400" y="5562600"/>
            <a:ext cx="73152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800" b="0" kern="1200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499659" y="152400"/>
            <a:ext cx="9192683" cy="4541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823200" y="6553200"/>
            <a:ext cx="4368800" cy="152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050">
                <a:solidFill>
                  <a:schemeClr val="bg1"/>
                </a:solidFill>
              </a:defRPr>
            </a:lvl3pPr>
            <a:lvl4pPr marL="1371600" indent="0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181600" y="4700650"/>
            <a:ext cx="18288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074400" y="6400800"/>
            <a:ext cx="11176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1-</a:t>
            </a:r>
            <a:fld id="{1837EFBA-6031-446B-9BE3-4ED7B501BA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040518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_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10972800" cy="609600"/>
          </a:xfrm>
          <a:prstGeom prst="rect">
            <a:avLst/>
          </a:prstGeom>
        </p:spPr>
        <p:txBody>
          <a:bodyPr/>
          <a:lstStyle>
            <a:lvl1pPr>
              <a:defRPr lang="en-US" sz="4000" b="1" kern="1200" dirty="0">
                <a:solidFill>
                  <a:schemeClr val="bg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295400"/>
            <a:ext cx="12192000" cy="464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media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11600" y="5943601"/>
            <a:ext cx="436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Click above to play video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823200" y="6553200"/>
            <a:ext cx="4368800" cy="1524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050">
                <a:solidFill>
                  <a:schemeClr val="bg1"/>
                </a:solidFill>
              </a:defRPr>
            </a:lvl3pPr>
            <a:lvl4pPr marL="1371600" indent="0">
              <a:buNone/>
              <a:defRPr sz="1000">
                <a:solidFill>
                  <a:schemeClr val="bg1"/>
                </a:solidFill>
              </a:defRPr>
            </a:lvl4pPr>
            <a:lvl5pPr marL="1828800" indent="0"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074400" y="6400800"/>
            <a:ext cx="11176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1-</a:t>
            </a:r>
            <a:fld id="{1837EFBA-6031-446B-9BE3-4ED7B501BA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69664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lang="en-US" sz="4000" b="1" kern="1200" dirty="0">
                <a:solidFill>
                  <a:schemeClr val="bg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98638"/>
            <a:ext cx="10972800" cy="4525962"/>
          </a:xfrm>
          <a:prstGeom prst="rect">
            <a:avLst/>
          </a:prstGeom>
        </p:spPr>
        <p:txBody>
          <a:bodyPr/>
          <a:lstStyle>
            <a:lvl1pPr>
              <a:defRPr lang="en-US" sz="2600" b="0" kern="1200" dirty="0">
                <a:solidFill>
                  <a:schemeClr val="tx1"/>
                </a:solidFill>
                <a:latin typeface="STIX Two Text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en-US" sz="2000" b="0" kern="1200" dirty="0">
                <a:solidFill>
                  <a:schemeClr val="tx1"/>
                </a:solidFill>
                <a:latin typeface="STIX Two Text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en-US" sz="1800" b="0" kern="1200" dirty="0">
                <a:solidFill>
                  <a:schemeClr val="tx1"/>
                </a:solidFill>
                <a:latin typeface="STIX Two Text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en-US" sz="1600" b="0" kern="1200" dirty="0">
                <a:solidFill>
                  <a:schemeClr val="tx1"/>
                </a:solidFill>
                <a:latin typeface="STIX Two Text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lang="en-US" sz="1600" b="0" kern="1200" dirty="0">
                <a:solidFill>
                  <a:schemeClr val="tx1"/>
                </a:solidFill>
                <a:latin typeface="STIX Two Text" panose="02020603050405020304" pitchFamily="18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074400" y="6400800"/>
            <a:ext cx="11176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1-</a:t>
            </a:r>
            <a:fld id="{1837EFBA-6031-446B-9BE3-4ED7B501BA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6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019C-117F-4EA9-BC6A-7EA4B8784ED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5CB-7BDD-4E53-A5C9-96AA84BCA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00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019C-117F-4EA9-BC6A-7EA4B8784ED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5CB-7BDD-4E53-A5C9-96AA84BCA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62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019C-117F-4EA9-BC6A-7EA4B8784ED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5CB-7BDD-4E53-A5C9-96AA84BCA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661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019C-117F-4EA9-BC6A-7EA4B8784ED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5CB-7BDD-4E53-A5C9-96AA84BCA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30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019C-117F-4EA9-BC6A-7EA4B8784ED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5CB-7BDD-4E53-A5C9-96AA84BCA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6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019C-117F-4EA9-BC6A-7EA4B8784ED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5CB-7BDD-4E53-A5C9-96AA84BCA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25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019C-117F-4EA9-BC6A-7EA4B8784ED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C5CB-7BDD-4E53-A5C9-96AA84BCA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57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E019C-117F-4EA9-BC6A-7EA4B8784ED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9C5CB-7BDD-4E53-A5C9-96AA84BCA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38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ogo: McGraw-Hill Education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00" cy="762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6248401"/>
            <a:ext cx="12192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2"/>
              </a:solidFill>
            </a:endParaRPr>
          </a:p>
        </p:txBody>
      </p:sp>
      <p:pic>
        <p:nvPicPr>
          <p:cNvPr id="12" name="Picture 11" descr="Tagline: Because learning changes everything.™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9" y="6351926"/>
            <a:ext cx="4297492" cy="272375"/>
          </a:xfrm>
          <a:prstGeom prst="rect">
            <a:avLst/>
          </a:prstGeom>
        </p:spPr>
      </p:pic>
      <p:sp>
        <p:nvSpPr>
          <p:cNvPr id="14" name="Text Placeholder 2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/>
        </p:nvSpPr>
        <p:spPr>
          <a:xfrm>
            <a:off x="0" y="6711696"/>
            <a:ext cx="12192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Copyright ©2019 McGraw-Hill Education. All rights reserved. No reproduction or distribution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45265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8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4.jpe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r-narayanaswamy-r-85156546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4944533"/>
            <a:ext cx="10515600" cy="12324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sz="4400" dirty="0">
              <a:solidFill>
                <a:srgbClr val="00B050"/>
              </a:solidFill>
              <a:latin typeface="Jokerman" panose="04090605060D06020702" pitchFamily="82" charset="0"/>
            </a:endParaRPr>
          </a:p>
          <a:p>
            <a:pPr marL="0" indent="0">
              <a:buNone/>
            </a:pPr>
            <a:r>
              <a:rPr lang="en-IN" sz="4400" dirty="0">
                <a:solidFill>
                  <a:srgbClr val="00B050"/>
                </a:solidFill>
                <a:latin typeface="Jokerman" panose="04090605060D06020702" pitchFamily="82" charset="0"/>
              </a:rPr>
              <a:t>		</a:t>
            </a:r>
          </a:p>
        </p:txBody>
      </p:sp>
      <p:pic>
        <p:nvPicPr>
          <p:cNvPr id="3" name="Picture 1027">
            <a:extLst>
              <a:ext uri="{FF2B5EF4-FFF2-40B4-BE49-F238E27FC236}">
                <a16:creationId xmlns:a16="http://schemas.microsoft.com/office/drawing/2014/main" id="{904AE9BA-1583-4AA5-ACDB-31816DD3966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6672"/>
            <a:ext cx="10382200" cy="5832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59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5733"/>
          </a:xfr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Decision Making – Special Order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10DED2-0475-98EB-F87B-CDB175CE8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0378" y="821266"/>
            <a:ext cx="8670089" cy="5400149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7DCA131-C80D-E142-8FD6-360B1334C594}"/>
              </a:ext>
            </a:extLst>
          </p:cNvPr>
          <p:cNvSpPr txBox="1"/>
          <p:nvPr/>
        </p:nvSpPr>
        <p:spPr>
          <a:xfrm>
            <a:off x="0" y="6524368"/>
            <a:ext cx="12192000" cy="30150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+ 91 98452 87646 			Dr R. Narayanaswamy 			lecswamy@gmail.com</a:t>
            </a:r>
          </a:p>
        </p:txBody>
      </p:sp>
    </p:spTree>
    <p:extLst>
      <p:ext uri="{BB962C8B-B14F-4D97-AF65-F5344CB8AC3E}">
        <p14:creationId xmlns:p14="http://schemas.microsoft.com/office/powerpoint/2010/main" val="573486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5733"/>
          </a:xfr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Decision Making – Special Order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E9289E-E3B3-3853-1E3C-F242E2DC1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9941" y="736601"/>
            <a:ext cx="8782550" cy="5528732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705F5C7-CF19-57CE-5240-2CD8BF293D03}"/>
              </a:ext>
            </a:extLst>
          </p:cNvPr>
          <p:cNvSpPr txBox="1"/>
          <p:nvPr/>
        </p:nvSpPr>
        <p:spPr>
          <a:xfrm>
            <a:off x="0" y="6524368"/>
            <a:ext cx="12192000" cy="30150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+ 91 98452 87646 			Dr R. Narayanaswamy 			lecswamy@gmail.com</a:t>
            </a:r>
          </a:p>
        </p:txBody>
      </p:sp>
    </p:spTree>
    <p:extLst>
      <p:ext uri="{BB962C8B-B14F-4D97-AF65-F5344CB8AC3E}">
        <p14:creationId xmlns:p14="http://schemas.microsoft.com/office/powerpoint/2010/main" val="2663337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6">
            <a:extLst>
              <a:ext uri="{FF2B5EF4-FFF2-40B4-BE49-F238E27FC236}">
                <a16:creationId xmlns:a16="http://schemas.microsoft.com/office/drawing/2014/main" id="{7B744A8E-41FE-465A-9E05-E6570D9B90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62100" y="340952"/>
            <a:ext cx="9067800" cy="1528664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endParaRPr lang="en-IN" altLang="en-US" dirty="0">
              <a:solidFill>
                <a:srgbClr val="002060"/>
              </a:solidFill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IN" altLang="en-US" sz="5400" dirty="0">
                <a:solidFill>
                  <a:srgbClr val="0070C0"/>
                </a:solidFill>
                <a:latin typeface="Gill Sans MT" panose="020B0502020104020203" pitchFamily="34" charset="0"/>
              </a:rPr>
              <a:t>Happy Learning</a:t>
            </a:r>
            <a:endParaRPr lang="en-IN" altLang="en-US" sz="4400" dirty="0">
              <a:solidFill>
                <a:srgbClr val="0070C0"/>
              </a:solidFill>
              <a:latin typeface="Gill Sans MT" panose="020B0502020104020203" pitchFamily="34" charset="0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IN" altLang="en-US" sz="4000" dirty="0">
                <a:solidFill>
                  <a:srgbClr val="00B050"/>
                </a:solidFill>
                <a:latin typeface="Gill Sans MT" panose="020B0502020104020203" pitchFamily="34" charset="0"/>
              </a:rPr>
              <a:t>            		</a:t>
            </a:r>
            <a:endParaRPr lang="en-IN" altLang="en-US" sz="6000" dirty="0">
              <a:solidFill>
                <a:srgbClr val="00B05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D2D232-2BDF-4409-8258-F085664D8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485701"/>
            <a:ext cx="7772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Best wishes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9700" name="Object 8">
            <a:extLst>
              <a:ext uri="{FF2B5EF4-FFF2-40B4-BE49-F238E27FC236}">
                <a16:creationId xmlns:a16="http://schemas.microsoft.com/office/drawing/2014/main" id="{39762697-8121-406C-A136-4D052E0FF9F4}"/>
              </a:ext>
            </a:extLst>
          </p:cNvPr>
          <p:cNvGraphicFramePr>
            <a:graphicFrameLocks/>
          </p:cNvGraphicFramePr>
          <p:nvPr/>
        </p:nvGraphicFramePr>
        <p:xfrm>
          <a:off x="4629150" y="1952997"/>
          <a:ext cx="2933700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8322945" imgH="6010910" progId="MS_ClipArt_Gallery.2">
                  <p:embed/>
                </p:oleObj>
              </mc:Choice>
              <mc:Fallback>
                <p:oleObj name="Clip" r:id="rId4" imgW="8322945" imgH="6010910" progId="MS_ClipArt_Gallery.2">
                  <p:embed/>
                  <p:pic>
                    <p:nvPicPr>
                      <p:cNvPr id="29700" name="Object 8">
                        <a:extLst>
                          <a:ext uri="{FF2B5EF4-FFF2-40B4-BE49-F238E27FC236}">
                            <a16:creationId xmlns:a16="http://schemas.microsoft.com/office/drawing/2014/main" id="{39762697-8121-406C-A136-4D052E0FF9F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50" y="1952997"/>
                        <a:ext cx="2933700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A person with a mustache&#10;&#10;Description automatically generated">
            <a:extLst>
              <a:ext uri="{FF2B5EF4-FFF2-40B4-BE49-F238E27FC236}">
                <a16:creationId xmlns:a16="http://schemas.microsoft.com/office/drawing/2014/main" id="{96970347-FF95-CC39-DEBB-5596555A5BD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3" b="29508"/>
          <a:stretch/>
        </p:blipFill>
        <p:spPr>
          <a:xfrm>
            <a:off x="11057965" y="116632"/>
            <a:ext cx="1041761" cy="11521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0B5220-AAEA-EF00-9420-DB48D0E56A10}"/>
              </a:ext>
            </a:extLst>
          </p:cNvPr>
          <p:cNvSpPr txBox="1"/>
          <p:nvPr/>
        </p:nvSpPr>
        <p:spPr>
          <a:xfrm>
            <a:off x="0" y="6524368"/>
            <a:ext cx="12192000" cy="30150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+ 91 98452 87646 			Dr R. Narayanaswamy 			lecswamy@gmail.com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4944533"/>
            <a:ext cx="10515600" cy="12324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sz="4400" dirty="0">
              <a:solidFill>
                <a:srgbClr val="00B050"/>
              </a:solidFill>
              <a:latin typeface="Jokerman" panose="04090605060D06020702" pitchFamily="82" charset="0"/>
            </a:endParaRPr>
          </a:p>
          <a:p>
            <a:pPr marL="0" indent="0">
              <a:buNone/>
            </a:pPr>
            <a:r>
              <a:rPr lang="en-IN" sz="4400" dirty="0">
                <a:solidFill>
                  <a:srgbClr val="00B050"/>
                </a:solidFill>
                <a:latin typeface="Jokerman" panose="04090605060D06020702" pitchFamily="82" charset="0"/>
              </a:rPr>
              <a:t>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ECA7E2-C72D-46F8-A13D-43B6366C51EE}"/>
              </a:ext>
            </a:extLst>
          </p:cNvPr>
          <p:cNvSpPr txBox="1"/>
          <p:nvPr/>
        </p:nvSpPr>
        <p:spPr>
          <a:xfrm>
            <a:off x="1917696" y="596644"/>
            <a:ext cx="83565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5400" dirty="0">
                <a:solidFill>
                  <a:srgbClr val="0070C0"/>
                </a:solidFill>
                <a:latin typeface="Gill Sans MT" panose="020B0502020104020203" pitchFamily="34" charset="0"/>
              </a:rPr>
              <a:t>Financial Analysis &amp; Modelling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66049-0CEE-443F-AB1A-F122B49C5150}"/>
              </a:ext>
            </a:extLst>
          </p:cNvPr>
          <p:cNvSpPr txBox="1"/>
          <p:nvPr/>
        </p:nvSpPr>
        <p:spPr>
          <a:xfrm>
            <a:off x="1337729" y="1737173"/>
            <a:ext cx="95165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solidFill>
                  <a:srgbClr val="00B050"/>
                </a:solidFill>
                <a:latin typeface="Gill Sans MT" panose="020B0502020104020203" pitchFamily="34" charset="0"/>
              </a:rPr>
              <a:t>Cost &amp; Management Accounting - II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636861-0DF7-5BBE-6727-2C8B7504F844}"/>
              </a:ext>
            </a:extLst>
          </p:cNvPr>
          <p:cNvSpPr txBox="1"/>
          <p:nvPr/>
        </p:nvSpPr>
        <p:spPr>
          <a:xfrm>
            <a:off x="381000" y="3189774"/>
            <a:ext cx="11353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IN" sz="2800" dirty="0">
              <a:solidFill>
                <a:srgbClr val="002060"/>
              </a:solidFill>
            </a:endParaRPr>
          </a:p>
          <a:p>
            <a:pPr algn="ctr"/>
            <a:r>
              <a:rPr lang="en-IN" sz="2800" dirty="0">
                <a:solidFill>
                  <a:srgbClr val="002060"/>
                </a:solidFill>
              </a:rPr>
              <a:t>Best wishes </a:t>
            </a:r>
          </a:p>
          <a:p>
            <a:pPr algn="ctr"/>
            <a:r>
              <a:rPr lang="en-IN" sz="3200" dirty="0">
                <a:solidFill>
                  <a:srgbClr val="C00000"/>
                </a:solidFill>
              </a:rPr>
              <a:t>Dr R Narayanaswamy</a:t>
            </a:r>
          </a:p>
          <a:p>
            <a:pPr algn="ctr"/>
            <a:endParaRPr lang="en-IN" sz="2800" dirty="0"/>
          </a:p>
          <a:p>
            <a:pPr algn="ctr"/>
            <a:endParaRPr lang="en-IN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7B32D380-4952-854D-8BBC-F341E561ED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848" y="5833529"/>
            <a:ext cx="660298" cy="66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803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067" y="1312333"/>
            <a:ext cx="9465733" cy="481623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Make or Buy</a:t>
            </a:r>
          </a:p>
          <a:p>
            <a:r>
              <a:rPr lang="en-IN" dirty="0">
                <a:solidFill>
                  <a:srgbClr val="002060"/>
                </a:solidFill>
              </a:rPr>
              <a:t>Limiting factor</a:t>
            </a:r>
          </a:p>
          <a:p>
            <a:r>
              <a:rPr lang="en-IN" dirty="0">
                <a:solidFill>
                  <a:srgbClr val="002060"/>
                </a:solidFill>
              </a:rPr>
              <a:t>Level of activity</a:t>
            </a:r>
          </a:p>
          <a:p>
            <a:r>
              <a:rPr lang="en-IN" dirty="0">
                <a:solidFill>
                  <a:srgbClr val="002060"/>
                </a:solidFill>
              </a:rPr>
              <a:t>Determination of sales mix</a:t>
            </a:r>
          </a:p>
          <a:p>
            <a:r>
              <a:rPr lang="en-IN" dirty="0">
                <a:solidFill>
                  <a:srgbClr val="002060"/>
                </a:solidFill>
              </a:rPr>
              <a:t>Exploring new markets</a:t>
            </a:r>
          </a:p>
          <a:p>
            <a:r>
              <a:rPr lang="en-IN" dirty="0">
                <a:solidFill>
                  <a:srgbClr val="002060"/>
                </a:solidFill>
              </a:rPr>
              <a:t>Discontinuance of a product line</a:t>
            </a:r>
          </a:p>
          <a:p>
            <a:r>
              <a:rPr lang="en-IN" dirty="0">
                <a:solidFill>
                  <a:srgbClr val="002060"/>
                </a:solidFill>
              </a:rPr>
              <a:t>Salary or Commission</a:t>
            </a:r>
          </a:p>
          <a:p>
            <a:r>
              <a:rPr lang="en-IN" dirty="0">
                <a:solidFill>
                  <a:srgbClr val="002060"/>
                </a:solidFill>
              </a:rPr>
              <a:t>………………and many more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158AD3-29FD-1522-5219-09FDE5B12376}"/>
              </a:ext>
            </a:extLst>
          </p:cNvPr>
          <p:cNvSpPr txBox="1"/>
          <p:nvPr/>
        </p:nvSpPr>
        <p:spPr>
          <a:xfrm>
            <a:off x="0" y="6524368"/>
            <a:ext cx="12192000" cy="30150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+ 91 98452 87646 			Dr R. Narayanaswamy 			lecswamy@gmail.com</a:t>
            </a:r>
          </a:p>
        </p:txBody>
      </p:sp>
    </p:spTree>
    <p:extLst>
      <p:ext uri="{BB962C8B-B14F-4D97-AF65-F5344CB8AC3E}">
        <p14:creationId xmlns:p14="http://schemas.microsoft.com/office/powerpoint/2010/main" val="261694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Limiting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1" y="1515533"/>
            <a:ext cx="11015133" cy="442677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Limiting factor or key factor </a:t>
            </a:r>
            <a:r>
              <a:rPr lang="en-IN" dirty="0">
                <a:solidFill>
                  <a:srgbClr val="002060"/>
                </a:solidFill>
              </a:rPr>
              <a:t>is the factor that governs the entire course of operations for the business.</a:t>
            </a:r>
          </a:p>
          <a:p>
            <a:r>
              <a:rPr lang="en-IN" dirty="0">
                <a:solidFill>
                  <a:srgbClr val="002060"/>
                </a:solidFill>
              </a:rPr>
              <a:t>Decision regarding production should be based on contribution per limiting factor and not on general contribution of the product</a:t>
            </a:r>
          </a:p>
          <a:p>
            <a:r>
              <a:rPr lang="en-IN" dirty="0">
                <a:solidFill>
                  <a:srgbClr val="002060"/>
                </a:solidFill>
              </a:rPr>
              <a:t>Limiting factor can be availability of machine time, labour, materials, markets, unique requirements, etc.</a:t>
            </a:r>
          </a:p>
          <a:p>
            <a:r>
              <a:rPr lang="en-IN" dirty="0">
                <a:solidFill>
                  <a:srgbClr val="002060"/>
                </a:solidFill>
              </a:rPr>
              <a:t>Every business has its own constraints and limitations, which will act as limiting factor. </a:t>
            </a:r>
          </a:p>
          <a:p>
            <a:r>
              <a:rPr lang="en-IN" dirty="0">
                <a:solidFill>
                  <a:srgbClr val="002060"/>
                </a:solidFill>
              </a:rPr>
              <a:t>No business can escape this.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1F89A8-6797-85C3-F9A4-37FF91B55517}"/>
              </a:ext>
            </a:extLst>
          </p:cNvPr>
          <p:cNvSpPr txBox="1"/>
          <p:nvPr/>
        </p:nvSpPr>
        <p:spPr>
          <a:xfrm>
            <a:off x="0" y="6524368"/>
            <a:ext cx="12192000" cy="30150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+ 91 98452 87646 			Dr R. Narayanaswamy 			lecswamy@gmail.com</a:t>
            </a:r>
          </a:p>
        </p:txBody>
      </p:sp>
    </p:spTree>
    <p:extLst>
      <p:ext uri="{BB962C8B-B14F-4D97-AF65-F5344CB8AC3E}">
        <p14:creationId xmlns:p14="http://schemas.microsoft.com/office/powerpoint/2010/main" val="325836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712"/>
          </a:xfr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Limiting factor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8F08A330-343B-A0F1-B2AF-11C60466A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37" y="965677"/>
            <a:ext cx="11743795" cy="481647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Find the most profitable mix and prepare a statement of profitability from the following data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028664-88BD-2228-DCCC-16EF96EA4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069" y="1511915"/>
            <a:ext cx="9023708" cy="40019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0397AA-A696-D87F-AE3F-5E3ADB816FC9}"/>
              </a:ext>
            </a:extLst>
          </p:cNvPr>
          <p:cNvSpPr txBox="1"/>
          <p:nvPr/>
        </p:nvSpPr>
        <p:spPr>
          <a:xfrm>
            <a:off x="454817" y="5513901"/>
            <a:ext cx="112564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1514475" algn="l"/>
              </a:tabLst>
            </a:pPr>
            <a:r>
              <a:rPr lang="en-US" sz="2400" dirty="0">
                <a:ea typeface="SimSun" panose="02010600030101010101" pitchFamily="2" charset="-122"/>
              </a:rPr>
              <a:t>All the three products are produced from the same direct material using the same type of machines and labor which is limited to 18,600 hours.</a:t>
            </a:r>
            <a:endParaRPr lang="en-IN" sz="2400" dirty="0">
              <a:ea typeface="SimSun" panose="02010600030101010101" pitchFamily="2" charset="-122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56ED4DF-85B8-8172-409B-BA8451E15E39}"/>
              </a:ext>
            </a:extLst>
          </p:cNvPr>
          <p:cNvSpPr txBox="1"/>
          <p:nvPr/>
        </p:nvSpPr>
        <p:spPr>
          <a:xfrm>
            <a:off x="0" y="6524368"/>
            <a:ext cx="12192000" cy="30150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+ 91 98452 87646 			Dr R. Narayanaswamy 			lecswamy@gmail.com</a:t>
            </a:r>
          </a:p>
        </p:txBody>
      </p:sp>
    </p:spTree>
    <p:extLst>
      <p:ext uri="{BB962C8B-B14F-4D97-AF65-F5344CB8AC3E}">
        <p14:creationId xmlns:p14="http://schemas.microsoft.com/office/powerpoint/2010/main" val="208713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5733"/>
          </a:xfr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Decision Making - Discontinuance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4907F5D-F972-FDCA-AD08-301DEC8F2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4797" y="575732"/>
            <a:ext cx="7518125" cy="5825067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28E2940-43B0-6C79-1BDA-ACC5421485B0}"/>
              </a:ext>
            </a:extLst>
          </p:cNvPr>
          <p:cNvSpPr txBox="1"/>
          <p:nvPr/>
        </p:nvSpPr>
        <p:spPr>
          <a:xfrm>
            <a:off x="0" y="6524368"/>
            <a:ext cx="12192000" cy="30150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+ 91 98452 87646 			Dr R. Narayanaswamy 			lecswamy@gmail.com</a:t>
            </a:r>
          </a:p>
        </p:txBody>
      </p:sp>
    </p:spTree>
    <p:extLst>
      <p:ext uri="{BB962C8B-B14F-4D97-AF65-F5344CB8AC3E}">
        <p14:creationId xmlns:p14="http://schemas.microsoft.com/office/powerpoint/2010/main" val="23900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5733"/>
          </a:xfr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Decision Making - Discontinuance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CAA939-C1CA-DB6A-ED14-333E79C49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9718" y="1400299"/>
            <a:ext cx="10505187" cy="3806701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38D907E-81A2-24CE-9736-05AE88D283F1}"/>
              </a:ext>
            </a:extLst>
          </p:cNvPr>
          <p:cNvSpPr txBox="1"/>
          <p:nvPr/>
        </p:nvSpPr>
        <p:spPr>
          <a:xfrm>
            <a:off x="0" y="6524368"/>
            <a:ext cx="12192000" cy="30150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+ 91 98452 87646 			Dr R. Narayanaswamy 			lecswamy@gmail.com</a:t>
            </a:r>
          </a:p>
        </p:txBody>
      </p:sp>
    </p:spTree>
    <p:extLst>
      <p:ext uri="{BB962C8B-B14F-4D97-AF65-F5344CB8AC3E}">
        <p14:creationId xmlns:p14="http://schemas.microsoft.com/office/powerpoint/2010/main" val="1308685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5733"/>
          </a:xfr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Decision Making – Production decision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646089-28AD-25D0-68D5-E63E7488B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7845" y="1012701"/>
            <a:ext cx="11083623" cy="4363631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7DCA131-C80D-E142-8FD6-360B1334C594}"/>
              </a:ext>
            </a:extLst>
          </p:cNvPr>
          <p:cNvSpPr txBox="1"/>
          <p:nvPr/>
        </p:nvSpPr>
        <p:spPr>
          <a:xfrm>
            <a:off x="0" y="6524368"/>
            <a:ext cx="12192000" cy="30150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+ 91 98452 87646 			Dr R. Narayanaswamy 			lecswamy@gmail.com</a:t>
            </a:r>
          </a:p>
        </p:txBody>
      </p:sp>
    </p:spTree>
    <p:extLst>
      <p:ext uri="{BB962C8B-B14F-4D97-AF65-F5344CB8AC3E}">
        <p14:creationId xmlns:p14="http://schemas.microsoft.com/office/powerpoint/2010/main" val="1390503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5733"/>
          </a:xfr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Decision Making – Production Decision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584573-DA66-BDD9-11A3-4DC350860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9773" y="1430866"/>
            <a:ext cx="10762488" cy="3352800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705F5C7-CF19-57CE-5240-2CD8BF293D03}"/>
              </a:ext>
            </a:extLst>
          </p:cNvPr>
          <p:cNvSpPr txBox="1"/>
          <p:nvPr/>
        </p:nvSpPr>
        <p:spPr>
          <a:xfrm>
            <a:off x="0" y="6524368"/>
            <a:ext cx="12192000" cy="30150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+ 91 98452 87646 			Dr R. Narayanaswamy 			lecswamy@gmail.com</a:t>
            </a:r>
          </a:p>
        </p:txBody>
      </p:sp>
    </p:spTree>
    <p:extLst>
      <p:ext uri="{BB962C8B-B14F-4D97-AF65-F5344CB8AC3E}">
        <p14:creationId xmlns:p14="http://schemas.microsoft.com/office/powerpoint/2010/main" val="15176651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1076</TotalTime>
  <Words>462</Words>
  <Application>Microsoft Office PowerPoint</Application>
  <PresentationFormat>Widescreen</PresentationFormat>
  <Paragraphs>69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SimSun</vt:lpstr>
      <vt:lpstr>Arial</vt:lpstr>
      <vt:lpstr>ArumSans Bold</vt:lpstr>
      <vt:lpstr>Calibri</vt:lpstr>
      <vt:lpstr>Calibri Light</vt:lpstr>
      <vt:lpstr>Gill Sans MT</vt:lpstr>
      <vt:lpstr>Jokerman</vt:lpstr>
      <vt:lpstr>STIX Two Text</vt:lpstr>
      <vt:lpstr>Office Theme</vt:lpstr>
      <vt:lpstr>FIRST, BREAK, LAST slides</vt:lpstr>
      <vt:lpstr>Clip</vt:lpstr>
      <vt:lpstr>PowerPoint Presentation</vt:lpstr>
      <vt:lpstr>PowerPoint Presentation</vt:lpstr>
      <vt:lpstr>Decisions</vt:lpstr>
      <vt:lpstr>Limiting factor</vt:lpstr>
      <vt:lpstr>Limiting factor</vt:lpstr>
      <vt:lpstr>Decision Making - Discontinuance</vt:lpstr>
      <vt:lpstr>Decision Making - Discontinuance</vt:lpstr>
      <vt:lpstr>Decision Making – Production decision</vt:lpstr>
      <vt:lpstr>Decision Making – Production Decision</vt:lpstr>
      <vt:lpstr>Decision Making – Special Order</vt:lpstr>
      <vt:lpstr>Decision Making – Special Order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 STRATEGIES</dc:title>
  <dc:creator>HP-PC</dc:creator>
  <cp:lastModifiedBy>Ramaswamy Narayanaswamy</cp:lastModifiedBy>
  <cp:revision>161</cp:revision>
  <dcterms:created xsi:type="dcterms:W3CDTF">2015-03-04T23:41:59Z</dcterms:created>
  <dcterms:modified xsi:type="dcterms:W3CDTF">2024-04-02T04:03:38Z</dcterms:modified>
</cp:coreProperties>
</file>