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1EBFFF"/>
    <a:srgbClr val="448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p:scale>
          <a:sx n="125" d="100"/>
          <a:sy n="125" d="100"/>
        </p:scale>
        <p:origin x="5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CC2C1-33EF-2E41-9D9F-B1122677A863}" type="datetimeFigureOut">
              <a:rPr lang="en-US" smtClean="0"/>
              <a:t>9/18/16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A110F-42B4-8342-871F-57677B971532}" type="slidenum">
              <a:rPr lang="en-US" smtClean="0"/>
              <a:t>‹#›</a:t>
            </a:fld>
            <a:endParaRPr lang="en-US"/>
          </a:p>
        </p:txBody>
      </p:sp>
    </p:spTree>
    <p:extLst>
      <p:ext uri="{BB962C8B-B14F-4D97-AF65-F5344CB8AC3E}">
        <p14:creationId xmlns:p14="http://schemas.microsoft.com/office/powerpoint/2010/main" val="210305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a:t>
            </a:r>
            <a:r>
              <a:rPr lang="en-US" dirty="0" err="1" smtClean="0"/>
              <a:t>RMS_Titanic</a:t>
            </a:r>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3</a:t>
            </a:fld>
            <a:endParaRPr lang="en-US"/>
          </a:p>
        </p:txBody>
      </p:sp>
    </p:spTree>
    <p:extLst>
      <p:ext uri="{BB962C8B-B14F-4D97-AF65-F5344CB8AC3E}">
        <p14:creationId xmlns:p14="http://schemas.microsoft.com/office/powerpoint/2010/main" val="67108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12</a:t>
            </a:fld>
            <a:endParaRPr lang="en-US"/>
          </a:p>
        </p:txBody>
      </p:sp>
    </p:spTree>
    <p:extLst>
      <p:ext uri="{BB962C8B-B14F-4D97-AF65-F5344CB8AC3E}">
        <p14:creationId xmlns:p14="http://schemas.microsoft.com/office/powerpoint/2010/main" val="1197278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13</a:t>
            </a:fld>
            <a:endParaRPr lang="en-US"/>
          </a:p>
        </p:txBody>
      </p:sp>
    </p:spTree>
    <p:extLst>
      <p:ext uri="{BB962C8B-B14F-4D97-AF65-F5344CB8AC3E}">
        <p14:creationId xmlns:p14="http://schemas.microsoft.com/office/powerpoint/2010/main" val="194342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4</a:t>
            </a:fld>
            <a:endParaRPr lang="en-US"/>
          </a:p>
        </p:txBody>
      </p:sp>
    </p:spTree>
    <p:extLst>
      <p:ext uri="{BB962C8B-B14F-4D97-AF65-F5344CB8AC3E}">
        <p14:creationId xmlns:p14="http://schemas.microsoft.com/office/powerpoint/2010/main" val="175714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for Data Analysis</a:t>
            </a:r>
            <a:r>
              <a:rPr lang="en-US" baseline="0" dirty="0" smtClean="0"/>
              <a:t> by Wes McKinney</a:t>
            </a:r>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5</a:t>
            </a:fld>
            <a:endParaRPr lang="en-US"/>
          </a:p>
        </p:txBody>
      </p:sp>
    </p:spTree>
    <p:extLst>
      <p:ext uri="{BB962C8B-B14F-4D97-AF65-F5344CB8AC3E}">
        <p14:creationId xmlns:p14="http://schemas.microsoft.com/office/powerpoint/2010/main" val="1965066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for Data Analysis</a:t>
            </a:r>
            <a:r>
              <a:rPr lang="en-US" baseline="0" dirty="0" smtClean="0"/>
              <a:t> by Wes McKinney</a:t>
            </a:r>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6</a:t>
            </a:fld>
            <a:endParaRPr lang="en-US"/>
          </a:p>
        </p:txBody>
      </p:sp>
    </p:spTree>
    <p:extLst>
      <p:ext uri="{BB962C8B-B14F-4D97-AF65-F5344CB8AC3E}">
        <p14:creationId xmlns:p14="http://schemas.microsoft.com/office/powerpoint/2010/main" val="3484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for Data Analysis</a:t>
            </a:r>
            <a:r>
              <a:rPr lang="en-US" baseline="0" dirty="0" smtClean="0"/>
              <a:t> by Wes McKinney</a:t>
            </a:r>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7</a:t>
            </a:fld>
            <a:endParaRPr lang="en-US"/>
          </a:p>
        </p:txBody>
      </p:sp>
    </p:spTree>
    <p:extLst>
      <p:ext uri="{BB962C8B-B14F-4D97-AF65-F5344CB8AC3E}">
        <p14:creationId xmlns:p14="http://schemas.microsoft.com/office/powerpoint/2010/main" val="21490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for Data Analysis</a:t>
            </a:r>
            <a:r>
              <a:rPr lang="en-US" baseline="0" dirty="0" smtClean="0"/>
              <a:t> by Wes McKinney</a:t>
            </a:r>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8</a:t>
            </a:fld>
            <a:endParaRPr lang="en-US"/>
          </a:p>
        </p:txBody>
      </p:sp>
    </p:spTree>
    <p:extLst>
      <p:ext uri="{BB962C8B-B14F-4D97-AF65-F5344CB8AC3E}">
        <p14:creationId xmlns:p14="http://schemas.microsoft.com/office/powerpoint/2010/main" val="1339472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9</a:t>
            </a:fld>
            <a:endParaRPr lang="en-US"/>
          </a:p>
        </p:txBody>
      </p:sp>
    </p:spTree>
    <p:extLst>
      <p:ext uri="{BB962C8B-B14F-4D97-AF65-F5344CB8AC3E}">
        <p14:creationId xmlns:p14="http://schemas.microsoft.com/office/powerpoint/2010/main" val="62992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10</a:t>
            </a:fld>
            <a:endParaRPr lang="en-US"/>
          </a:p>
        </p:txBody>
      </p:sp>
    </p:spTree>
    <p:extLst>
      <p:ext uri="{BB962C8B-B14F-4D97-AF65-F5344CB8AC3E}">
        <p14:creationId xmlns:p14="http://schemas.microsoft.com/office/powerpoint/2010/main" val="645117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A110F-42B4-8342-871F-57677B971532}" type="slidenum">
              <a:rPr lang="en-US" smtClean="0"/>
              <a:t>11</a:t>
            </a:fld>
            <a:endParaRPr lang="en-US"/>
          </a:p>
        </p:txBody>
      </p:sp>
    </p:spTree>
    <p:extLst>
      <p:ext uri="{BB962C8B-B14F-4D97-AF65-F5344CB8AC3E}">
        <p14:creationId xmlns:p14="http://schemas.microsoft.com/office/powerpoint/2010/main" val="106217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C431BE-03C5-A049-8820-DA506693A38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128175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431BE-03C5-A049-8820-DA506693A38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196624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431BE-03C5-A049-8820-DA506693A38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127700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431BE-03C5-A049-8820-DA506693A38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8192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431BE-03C5-A049-8820-DA506693A38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32040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C431BE-03C5-A049-8820-DA506693A38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132092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C431BE-03C5-A049-8820-DA506693A38B}" type="datetimeFigureOut">
              <a:rPr lang="en-US" smtClean="0"/>
              <a:t>9/18/16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16552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431BE-03C5-A049-8820-DA506693A38B}" type="datetimeFigureOut">
              <a:rPr lang="en-US" smtClean="0"/>
              <a:t>9/18/16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98706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431BE-03C5-A049-8820-DA506693A38B}" type="datetimeFigureOut">
              <a:rPr lang="en-US" smtClean="0"/>
              <a:t>9/18/16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31408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431BE-03C5-A049-8820-DA506693A38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23846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431BE-03C5-A049-8820-DA506693A38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AEFAF-570C-284A-B582-570D38955AFD}" type="slidenum">
              <a:rPr lang="en-US" smtClean="0"/>
              <a:t>‹#›</a:t>
            </a:fld>
            <a:endParaRPr lang="en-US"/>
          </a:p>
        </p:txBody>
      </p:sp>
    </p:spTree>
    <p:extLst>
      <p:ext uri="{BB962C8B-B14F-4D97-AF65-F5344CB8AC3E}">
        <p14:creationId xmlns:p14="http://schemas.microsoft.com/office/powerpoint/2010/main" val="6218612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431BE-03C5-A049-8820-DA506693A38B}" type="datetimeFigureOut">
              <a:rPr lang="en-US" smtClean="0"/>
              <a:t>9/18/16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AEFAF-570C-284A-B582-570D38955AFD}" type="slidenum">
              <a:rPr lang="en-US" smtClean="0"/>
              <a:t>‹#›</a:t>
            </a:fld>
            <a:endParaRPr lang="en-US"/>
          </a:p>
        </p:txBody>
      </p:sp>
    </p:spTree>
    <p:extLst>
      <p:ext uri="{BB962C8B-B14F-4D97-AF65-F5344CB8AC3E}">
        <p14:creationId xmlns:p14="http://schemas.microsoft.com/office/powerpoint/2010/main" val="59601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kaggledecal/kaggle_fa1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1EBFFF"/>
                </a:solidFill>
              </a:rPr>
              <a:t>Data Science with </a:t>
            </a:r>
            <a:r>
              <a:rPr lang="en-US" dirty="0" err="1" smtClean="0">
                <a:solidFill>
                  <a:srgbClr val="1EBFFF"/>
                </a:solidFill>
              </a:rPr>
              <a:t>Kaggle</a:t>
            </a:r>
            <a:r>
              <a:rPr lang="en-US" dirty="0" smtClean="0">
                <a:solidFill>
                  <a:srgbClr val="1EBFFF"/>
                </a:solidFill>
              </a:rPr>
              <a:t/>
            </a:r>
            <a:br>
              <a:rPr lang="en-US" dirty="0" smtClean="0">
                <a:solidFill>
                  <a:srgbClr val="1EBFFF"/>
                </a:solidFill>
              </a:rPr>
            </a:br>
            <a:r>
              <a:rPr lang="en-US" dirty="0" smtClean="0">
                <a:solidFill>
                  <a:srgbClr val="1EBFFF"/>
                </a:solidFill>
              </a:rPr>
              <a:t>Decal</a:t>
            </a:r>
            <a:endParaRPr lang="en-US" dirty="0">
              <a:solidFill>
                <a:srgbClr val="1EBFFF"/>
              </a:solidFill>
            </a:endParaRPr>
          </a:p>
        </p:txBody>
      </p:sp>
      <p:sp>
        <p:nvSpPr>
          <p:cNvPr id="3" name="Subtitle 2"/>
          <p:cNvSpPr>
            <a:spLocks noGrp="1"/>
          </p:cNvSpPr>
          <p:nvPr>
            <p:ph type="subTitle" idx="1"/>
          </p:nvPr>
        </p:nvSpPr>
        <p:spPr>
          <a:xfrm>
            <a:off x="1524000" y="3602037"/>
            <a:ext cx="9144000" cy="2367248"/>
          </a:xfrm>
        </p:spPr>
        <p:txBody>
          <a:bodyPr>
            <a:normAutofit fontScale="92500" lnSpcReduction="10000"/>
          </a:bodyPr>
          <a:lstStyle/>
          <a:p>
            <a:pPr algn="l"/>
            <a:r>
              <a:rPr lang="en-US" dirty="0" smtClean="0"/>
              <a:t>Instructors: Jerry Chen, Joseph Simonian, Phillip </a:t>
            </a:r>
            <a:r>
              <a:rPr lang="en-US" dirty="0" err="1" smtClean="0"/>
              <a:t>Kuznetsov</a:t>
            </a:r>
            <a:endParaRPr lang="en-US" dirty="0" smtClean="0"/>
          </a:p>
          <a:p>
            <a:pPr algn="l"/>
            <a:r>
              <a:rPr lang="en-US" dirty="0" smtClean="0"/>
              <a:t>Website: </a:t>
            </a:r>
            <a:r>
              <a:rPr lang="en-US" dirty="0" err="1" smtClean="0"/>
              <a:t>kaggledecal.github.io</a:t>
            </a:r>
            <a:endParaRPr lang="en-US" dirty="0" smtClean="0"/>
          </a:p>
          <a:p>
            <a:pPr algn="l"/>
            <a:r>
              <a:rPr lang="en-US" dirty="0" err="1" smtClean="0"/>
              <a:t>Github</a:t>
            </a:r>
            <a:r>
              <a:rPr lang="en-US" dirty="0" smtClean="0"/>
              <a:t>: </a:t>
            </a:r>
            <a:r>
              <a:rPr lang="en-US" dirty="0" smtClean="0">
                <a:hlinkClick r:id="rId2"/>
              </a:rPr>
              <a:t>https://github.com/kaggledecal/kaggle_fa16</a:t>
            </a:r>
            <a:r>
              <a:rPr lang="en-US" dirty="0" smtClean="0"/>
              <a:t> (Updated syllabus is up!)</a:t>
            </a:r>
          </a:p>
          <a:p>
            <a:pPr algn="l"/>
            <a:r>
              <a:rPr lang="en-US" dirty="0" smtClean="0"/>
              <a:t>OH: See Piazza</a:t>
            </a:r>
          </a:p>
          <a:p>
            <a:pPr algn="l"/>
            <a:r>
              <a:rPr lang="en-US" b="1" dirty="0" smtClean="0"/>
              <a:t>Sign-In</a:t>
            </a:r>
            <a:r>
              <a:rPr lang="en-US" dirty="0" smtClean="0"/>
              <a:t>: https://</a:t>
            </a:r>
            <a:r>
              <a:rPr lang="en-US" dirty="0" err="1" smtClean="0"/>
              <a:t>tinyurl.com</a:t>
            </a:r>
            <a:r>
              <a:rPr lang="en-US" dirty="0" smtClean="0"/>
              <a:t>/[See board]</a:t>
            </a:r>
          </a:p>
          <a:p>
            <a:pPr algn="l"/>
            <a:r>
              <a:rPr lang="en-US" dirty="0"/>
              <a:t>	</a:t>
            </a:r>
          </a:p>
        </p:txBody>
      </p:sp>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Fall ’16</a:t>
            </a:r>
            <a:endParaRPr lang="en-US" dirty="0"/>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53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Data Visualization - Plots</a:t>
            </a:r>
            <a:endParaRPr lang="en-US" dirty="0">
              <a:solidFill>
                <a:schemeClr val="bg1"/>
              </a:solidFill>
            </a:endParaRPr>
          </a:p>
        </p:txBody>
      </p:sp>
      <p:sp>
        <p:nvSpPr>
          <p:cNvPr id="7" name="TextBox 6"/>
          <p:cNvSpPr txBox="1"/>
          <p:nvPr/>
        </p:nvSpPr>
        <p:spPr>
          <a:xfrm>
            <a:off x="924674" y="1058927"/>
            <a:ext cx="1668598" cy="369332"/>
          </a:xfrm>
          <a:prstGeom prst="rect">
            <a:avLst/>
          </a:prstGeom>
          <a:noFill/>
        </p:spPr>
        <p:txBody>
          <a:bodyPr wrap="none" rtlCol="0">
            <a:spAutoFit/>
          </a:bodyPr>
          <a:lstStyle/>
          <a:p>
            <a:r>
              <a:rPr lang="en-US" b="1" dirty="0" smtClean="0"/>
              <a:t>Numerical Data</a:t>
            </a:r>
          </a:p>
        </p:txBody>
      </p:sp>
      <p:pic>
        <p:nvPicPr>
          <p:cNvPr id="9" name="Picture 8"/>
          <p:cNvPicPr>
            <a:picLocks noChangeAspect="1"/>
          </p:cNvPicPr>
          <p:nvPr/>
        </p:nvPicPr>
        <p:blipFill>
          <a:blip r:embed="rId3"/>
          <a:stretch>
            <a:fillRect/>
          </a:stretch>
        </p:blipFill>
        <p:spPr>
          <a:xfrm>
            <a:off x="484597" y="1549400"/>
            <a:ext cx="3387394" cy="2457521"/>
          </a:xfrm>
          <a:prstGeom prst="rect">
            <a:avLst/>
          </a:prstGeom>
        </p:spPr>
      </p:pic>
      <p:pic>
        <p:nvPicPr>
          <p:cNvPr id="16" name="Picture 15"/>
          <p:cNvPicPr>
            <a:picLocks noChangeAspect="1"/>
          </p:cNvPicPr>
          <p:nvPr/>
        </p:nvPicPr>
        <p:blipFill>
          <a:blip r:embed="rId4"/>
          <a:stretch>
            <a:fillRect/>
          </a:stretch>
        </p:blipFill>
        <p:spPr>
          <a:xfrm>
            <a:off x="4213727" y="1549400"/>
            <a:ext cx="3486983" cy="2307931"/>
          </a:xfrm>
          <a:prstGeom prst="rect">
            <a:avLst/>
          </a:prstGeom>
        </p:spPr>
      </p:pic>
      <p:pic>
        <p:nvPicPr>
          <p:cNvPr id="18" name="Picture 17"/>
          <p:cNvPicPr>
            <a:picLocks noChangeAspect="1"/>
          </p:cNvPicPr>
          <p:nvPr/>
        </p:nvPicPr>
        <p:blipFill>
          <a:blip r:embed="rId5"/>
          <a:stretch>
            <a:fillRect/>
          </a:stretch>
        </p:blipFill>
        <p:spPr>
          <a:xfrm>
            <a:off x="8048159" y="1549399"/>
            <a:ext cx="3519521" cy="2457521"/>
          </a:xfrm>
          <a:prstGeom prst="rect">
            <a:avLst/>
          </a:prstGeom>
        </p:spPr>
      </p:pic>
      <p:sp>
        <p:nvSpPr>
          <p:cNvPr id="19" name="TextBox 18"/>
          <p:cNvSpPr txBox="1"/>
          <p:nvPr/>
        </p:nvSpPr>
        <p:spPr>
          <a:xfrm>
            <a:off x="1605280" y="4006920"/>
            <a:ext cx="1145250" cy="369332"/>
          </a:xfrm>
          <a:prstGeom prst="rect">
            <a:avLst/>
          </a:prstGeom>
          <a:noFill/>
        </p:spPr>
        <p:txBody>
          <a:bodyPr wrap="none" rtlCol="0">
            <a:spAutoFit/>
          </a:bodyPr>
          <a:lstStyle/>
          <a:p>
            <a:r>
              <a:rPr lang="en-US" dirty="0" smtClean="0"/>
              <a:t>Histogram</a:t>
            </a:r>
            <a:endParaRPr lang="en-US" dirty="0"/>
          </a:p>
        </p:txBody>
      </p:sp>
      <p:sp>
        <p:nvSpPr>
          <p:cNvPr id="20" name="TextBox 19"/>
          <p:cNvSpPr txBox="1"/>
          <p:nvPr/>
        </p:nvSpPr>
        <p:spPr>
          <a:xfrm>
            <a:off x="5513025" y="4019909"/>
            <a:ext cx="888385" cy="369332"/>
          </a:xfrm>
          <a:prstGeom prst="rect">
            <a:avLst/>
          </a:prstGeom>
          <a:noFill/>
        </p:spPr>
        <p:txBody>
          <a:bodyPr wrap="none" rtlCol="0">
            <a:spAutoFit/>
          </a:bodyPr>
          <a:lstStyle/>
          <a:p>
            <a:r>
              <a:rPr lang="en-US" dirty="0" smtClean="0"/>
              <a:t>Density</a:t>
            </a:r>
            <a:endParaRPr lang="en-US" dirty="0"/>
          </a:p>
        </p:txBody>
      </p:sp>
      <p:sp>
        <p:nvSpPr>
          <p:cNvPr id="21" name="TextBox 20"/>
          <p:cNvSpPr txBox="1"/>
          <p:nvPr/>
        </p:nvSpPr>
        <p:spPr>
          <a:xfrm>
            <a:off x="9201727" y="4006920"/>
            <a:ext cx="1212383" cy="369332"/>
          </a:xfrm>
          <a:prstGeom prst="rect">
            <a:avLst/>
          </a:prstGeom>
          <a:noFill/>
        </p:spPr>
        <p:txBody>
          <a:bodyPr wrap="none" rtlCol="0">
            <a:spAutoFit/>
          </a:bodyPr>
          <a:lstStyle/>
          <a:p>
            <a:r>
              <a:rPr lang="en-US" dirty="0" smtClean="0"/>
              <a:t>Scatterplot</a:t>
            </a:r>
            <a:endParaRPr lang="en-US" dirty="0"/>
          </a:p>
        </p:txBody>
      </p:sp>
      <p:pic>
        <p:nvPicPr>
          <p:cNvPr id="24" name="Picture 23"/>
          <p:cNvPicPr>
            <a:picLocks noChangeAspect="1"/>
          </p:cNvPicPr>
          <p:nvPr/>
        </p:nvPicPr>
        <p:blipFill rotWithShape="1">
          <a:blip r:embed="rId6"/>
          <a:srcRect r="20172"/>
          <a:stretch/>
        </p:blipFill>
        <p:spPr>
          <a:xfrm>
            <a:off x="484597" y="4724262"/>
            <a:ext cx="3387394" cy="972682"/>
          </a:xfrm>
          <a:prstGeom prst="rect">
            <a:avLst/>
          </a:prstGeom>
        </p:spPr>
      </p:pic>
      <p:pic>
        <p:nvPicPr>
          <p:cNvPr id="26" name="Picture 25"/>
          <p:cNvPicPr>
            <a:picLocks noChangeAspect="1"/>
          </p:cNvPicPr>
          <p:nvPr/>
        </p:nvPicPr>
        <p:blipFill rotWithShape="1">
          <a:blip r:embed="rId7"/>
          <a:srcRect r="71444"/>
          <a:stretch/>
        </p:blipFill>
        <p:spPr>
          <a:xfrm>
            <a:off x="8355099" y="4703533"/>
            <a:ext cx="3212581" cy="1143000"/>
          </a:xfrm>
          <a:prstGeom prst="rect">
            <a:avLst/>
          </a:prstGeom>
        </p:spPr>
      </p:pic>
      <p:pic>
        <p:nvPicPr>
          <p:cNvPr id="27" name="Picture 26"/>
          <p:cNvPicPr>
            <a:picLocks noChangeAspect="1"/>
          </p:cNvPicPr>
          <p:nvPr/>
        </p:nvPicPr>
        <p:blipFill rotWithShape="1">
          <a:blip r:embed="rId8"/>
          <a:srcRect l="-1" r="14841"/>
          <a:stretch/>
        </p:blipFill>
        <p:spPr>
          <a:xfrm>
            <a:off x="4213727" y="4764596"/>
            <a:ext cx="3711073" cy="723900"/>
          </a:xfrm>
          <a:prstGeom prst="rect">
            <a:avLst/>
          </a:prstGeom>
        </p:spPr>
      </p:pic>
    </p:spTree>
    <p:extLst>
      <p:ext uri="{BB962C8B-B14F-4D97-AF65-F5344CB8AC3E}">
        <p14:creationId xmlns:p14="http://schemas.microsoft.com/office/powerpoint/2010/main" val="93380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Data Visualization - Plots</a:t>
            </a:r>
            <a:endParaRPr lang="en-US" dirty="0">
              <a:solidFill>
                <a:schemeClr val="bg1"/>
              </a:solidFill>
            </a:endParaRPr>
          </a:p>
        </p:txBody>
      </p:sp>
      <p:sp>
        <p:nvSpPr>
          <p:cNvPr id="7" name="TextBox 6"/>
          <p:cNvSpPr txBox="1"/>
          <p:nvPr/>
        </p:nvSpPr>
        <p:spPr>
          <a:xfrm>
            <a:off x="924674" y="1058927"/>
            <a:ext cx="1746697" cy="369332"/>
          </a:xfrm>
          <a:prstGeom prst="rect">
            <a:avLst/>
          </a:prstGeom>
          <a:noFill/>
        </p:spPr>
        <p:txBody>
          <a:bodyPr wrap="none" rtlCol="0">
            <a:spAutoFit/>
          </a:bodyPr>
          <a:lstStyle/>
          <a:p>
            <a:r>
              <a:rPr lang="en-US" b="1" dirty="0" smtClean="0"/>
              <a:t>Categorical Data</a:t>
            </a:r>
          </a:p>
        </p:txBody>
      </p:sp>
      <p:sp>
        <p:nvSpPr>
          <p:cNvPr id="19" name="TextBox 18"/>
          <p:cNvSpPr txBox="1"/>
          <p:nvPr/>
        </p:nvSpPr>
        <p:spPr>
          <a:xfrm>
            <a:off x="1648492" y="4019909"/>
            <a:ext cx="963725" cy="369332"/>
          </a:xfrm>
          <a:prstGeom prst="rect">
            <a:avLst/>
          </a:prstGeom>
          <a:noFill/>
        </p:spPr>
        <p:txBody>
          <a:bodyPr wrap="none" rtlCol="0">
            <a:spAutoFit/>
          </a:bodyPr>
          <a:lstStyle/>
          <a:p>
            <a:r>
              <a:rPr lang="en-US" dirty="0" err="1" smtClean="0"/>
              <a:t>Barplots</a:t>
            </a:r>
            <a:endParaRPr lang="en-US" dirty="0"/>
          </a:p>
        </p:txBody>
      </p:sp>
      <p:sp>
        <p:nvSpPr>
          <p:cNvPr id="21" name="TextBox 20"/>
          <p:cNvSpPr txBox="1"/>
          <p:nvPr/>
        </p:nvSpPr>
        <p:spPr>
          <a:xfrm>
            <a:off x="7555055" y="4026257"/>
            <a:ext cx="1739066" cy="369332"/>
          </a:xfrm>
          <a:prstGeom prst="rect">
            <a:avLst/>
          </a:prstGeom>
          <a:noFill/>
        </p:spPr>
        <p:txBody>
          <a:bodyPr wrap="none" rtlCol="0">
            <a:spAutoFit/>
          </a:bodyPr>
          <a:lstStyle/>
          <a:p>
            <a:r>
              <a:rPr lang="en-US" dirty="0" smtClean="0"/>
              <a:t>Stacked </a:t>
            </a:r>
            <a:r>
              <a:rPr lang="en-US" dirty="0" err="1" smtClean="0"/>
              <a:t>Barplots</a:t>
            </a:r>
            <a:endParaRPr lang="en-US" dirty="0"/>
          </a:p>
        </p:txBody>
      </p:sp>
      <p:pic>
        <p:nvPicPr>
          <p:cNvPr id="3" name="Picture 2"/>
          <p:cNvPicPr>
            <a:picLocks noChangeAspect="1"/>
          </p:cNvPicPr>
          <p:nvPr/>
        </p:nvPicPr>
        <p:blipFill>
          <a:blip r:embed="rId3"/>
          <a:stretch>
            <a:fillRect/>
          </a:stretch>
        </p:blipFill>
        <p:spPr>
          <a:xfrm>
            <a:off x="386600" y="1547668"/>
            <a:ext cx="3487510" cy="2459252"/>
          </a:xfrm>
          <a:prstGeom prst="rect">
            <a:avLst/>
          </a:prstGeom>
        </p:spPr>
      </p:pic>
      <p:pic>
        <p:nvPicPr>
          <p:cNvPr id="6" name="Picture 5"/>
          <p:cNvPicPr>
            <a:picLocks noChangeAspect="1"/>
          </p:cNvPicPr>
          <p:nvPr/>
        </p:nvPicPr>
        <p:blipFill>
          <a:blip r:embed="rId4"/>
          <a:stretch>
            <a:fillRect/>
          </a:stretch>
        </p:blipFill>
        <p:spPr>
          <a:xfrm>
            <a:off x="386600" y="4548696"/>
            <a:ext cx="5912600" cy="1155700"/>
          </a:xfrm>
          <a:prstGeom prst="rect">
            <a:avLst/>
          </a:prstGeom>
        </p:spPr>
      </p:pic>
      <p:pic>
        <p:nvPicPr>
          <p:cNvPr id="8" name="Picture 7"/>
          <p:cNvPicPr>
            <a:picLocks noChangeAspect="1"/>
          </p:cNvPicPr>
          <p:nvPr/>
        </p:nvPicPr>
        <p:blipFill>
          <a:blip r:embed="rId5"/>
          <a:stretch>
            <a:fillRect/>
          </a:stretch>
        </p:blipFill>
        <p:spPr>
          <a:xfrm>
            <a:off x="6658696" y="1547667"/>
            <a:ext cx="3531784" cy="2470509"/>
          </a:xfrm>
          <a:prstGeom prst="rect">
            <a:avLst/>
          </a:prstGeom>
        </p:spPr>
      </p:pic>
      <p:pic>
        <p:nvPicPr>
          <p:cNvPr id="10" name="Picture 9"/>
          <p:cNvPicPr>
            <a:picLocks noChangeAspect="1"/>
          </p:cNvPicPr>
          <p:nvPr/>
        </p:nvPicPr>
        <p:blipFill rotWithShape="1">
          <a:blip r:embed="rId6"/>
          <a:srcRect r="45183"/>
          <a:stretch/>
        </p:blipFill>
        <p:spPr>
          <a:xfrm>
            <a:off x="6658696" y="4548696"/>
            <a:ext cx="4323255" cy="965200"/>
          </a:xfrm>
          <a:prstGeom prst="rect">
            <a:avLst/>
          </a:prstGeom>
        </p:spPr>
      </p:pic>
    </p:spTree>
    <p:extLst>
      <p:ext uri="{BB962C8B-B14F-4D97-AF65-F5344CB8AC3E}">
        <p14:creationId xmlns:p14="http://schemas.microsoft.com/office/powerpoint/2010/main" val="63803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Data Visualization - Plots</a:t>
            </a:r>
            <a:endParaRPr lang="en-US" dirty="0">
              <a:solidFill>
                <a:schemeClr val="bg1"/>
              </a:solidFill>
            </a:endParaRPr>
          </a:p>
        </p:txBody>
      </p:sp>
      <p:sp>
        <p:nvSpPr>
          <p:cNvPr id="7" name="TextBox 6"/>
          <p:cNvSpPr txBox="1"/>
          <p:nvPr/>
        </p:nvSpPr>
        <p:spPr>
          <a:xfrm>
            <a:off x="924674" y="1058927"/>
            <a:ext cx="1416478" cy="369332"/>
          </a:xfrm>
          <a:prstGeom prst="rect">
            <a:avLst/>
          </a:prstGeom>
          <a:noFill/>
        </p:spPr>
        <p:txBody>
          <a:bodyPr wrap="none" rtlCol="0">
            <a:spAutoFit/>
          </a:bodyPr>
          <a:lstStyle/>
          <a:p>
            <a:r>
              <a:rPr lang="en-US" b="1" dirty="0" smtClean="0"/>
              <a:t>Missing Data</a:t>
            </a:r>
          </a:p>
        </p:txBody>
      </p:sp>
      <p:pic>
        <p:nvPicPr>
          <p:cNvPr id="11" name="Picture 10"/>
          <p:cNvPicPr>
            <a:picLocks noChangeAspect="1"/>
          </p:cNvPicPr>
          <p:nvPr/>
        </p:nvPicPr>
        <p:blipFill>
          <a:blip r:embed="rId3"/>
          <a:stretch>
            <a:fillRect/>
          </a:stretch>
        </p:blipFill>
        <p:spPr>
          <a:xfrm>
            <a:off x="96520" y="1542007"/>
            <a:ext cx="10068560" cy="4560110"/>
          </a:xfrm>
          <a:prstGeom prst="rect">
            <a:avLst/>
          </a:prstGeom>
        </p:spPr>
      </p:pic>
      <p:pic>
        <p:nvPicPr>
          <p:cNvPr id="13" name="Picture 12"/>
          <p:cNvPicPr>
            <a:picLocks noChangeAspect="1"/>
          </p:cNvPicPr>
          <p:nvPr/>
        </p:nvPicPr>
        <p:blipFill>
          <a:blip r:embed="rId4"/>
          <a:stretch>
            <a:fillRect/>
          </a:stretch>
        </p:blipFill>
        <p:spPr>
          <a:xfrm>
            <a:off x="9870440" y="1706880"/>
            <a:ext cx="2082800" cy="254000"/>
          </a:xfrm>
          <a:prstGeom prst="rect">
            <a:avLst/>
          </a:prstGeom>
        </p:spPr>
      </p:pic>
    </p:spTree>
    <p:extLst>
      <p:ext uri="{BB962C8B-B14F-4D97-AF65-F5344CB8AC3E}">
        <p14:creationId xmlns:p14="http://schemas.microsoft.com/office/powerpoint/2010/main" val="55971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Project 1</a:t>
            </a:r>
            <a:endParaRPr lang="en-US" dirty="0">
              <a:solidFill>
                <a:schemeClr val="bg1"/>
              </a:solidFill>
            </a:endParaRPr>
          </a:p>
        </p:txBody>
      </p:sp>
      <p:pic>
        <p:nvPicPr>
          <p:cNvPr id="3" name="Picture 2"/>
          <p:cNvPicPr>
            <a:picLocks noChangeAspect="1"/>
          </p:cNvPicPr>
          <p:nvPr/>
        </p:nvPicPr>
        <p:blipFill rotWithShape="1">
          <a:blip r:embed="rId3"/>
          <a:srcRect b="29827"/>
          <a:stretch/>
        </p:blipFill>
        <p:spPr>
          <a:xfrm>
            <a:off x="1809750" y="2463800"/>
            <a:ext cx="8572500" cy="3083560"/>
          </a:xfrm>
          <a:prstGeom prst="rect">
            <a:avLst/>
          </a:prstGeom>
        </p:spPr>
      </p:pic>
      <p:pic>
        <p:nvPicPr>
          <p:cNvPr id="6" name="Picture 5"/>
          <p:cNvPicPr>
            <a:picLocks noChangeAspect="1"/>
          </p:cNvPicPr>
          <p:nvPr/>
        </p:nvPicPr>
        <p:blipFill>
          <a:blip r:embed="rId4"/>
          <a:stretch>
            <a:fillRect/>
          </a:stretch>
        </p:blipFill>
        <p:spPr>
          <a:xfrm>
            <a:off x="1460500" y="929155"/>
            <a:ext cx="9271000" cy="1511300"/>
          </a:xfrm>
          <a:prstGeom prst="rect">
            <a:avLst/>
          </a:prstGeom>
        </p:spPr>
      </p:pic>
      <p:sp>
        <p:nvSpPr>
          <p:cNvPr id="8" name="TextBox 7"/>
          <p:cNvSpPr txBox="1"/>
          <p:nvPr/>
        </p:nvSpPr>
        <p:spPr>
          <a:xfrm flipH="1">
            <a:off x="274320" y="5696946"/>
            <a:ext cx="2471867" cy="338554"/>
          </a:xfrm>
          <a:prstGeom prst="rect">
            <a:avLst/>
          </a:prstGeom>
          <a:noFill/>
        </p:spPr>
        <p:txBody>
          <a:bodyPr wrap="square" rtlCol="0">
            <a:spAutoFit/>
          </a:bodyPr>
          <a:lstStyle/>
          <a:p>
            <a:r>
              <a:rPr lang="en-US" sz="1600" dirty="0" smtClean="0"/>
              <a:t>1. Create a </a:t>
            </a:r>
            <a:r>
              <a:rPr lang="en-US" sz="1600" dirty="0" err="1" smtClean="0"/>
              <a:t>Kaggle</a:t>
            </a:r>
            <a:r>
              <a:rPr lang="en-US" sz="1600" dirty="0" smtClean="0"/>
              <a:t> account</a:t>
            </a:r>
            <a:endParaRPr lang="en-US" sz="1600" dirty="0"/>
          </a:p>
        </p:txBody>
      </p:sp>
      <p:sp>
        <p:nvSpPr>
          <p:cNvPr id="9" name="TextBox 8"/>
          <p:cNvSpPr txBox="1"/>
          <p:nvPr/>
        </p:nvSpPr>
        <p:spPr>
          <a:xfrm>
            <a:off x="2746187" y="5706010"/>
            <a:ext cx="2297296" cy="338554"/>
          </a:xfrm>
          <a:prstGeom prst="rect">
            <a:avLst/>
          </a:prstGeom>
          <a:noFill/>
        </p:spPr>
        <p:txBody>
          <a:bodyPr wrap="none" rtlCol="0">
            <a:spAutoFit/>
          </a:bodyPr>
          <a:lstStyle/>
          <a:p>
            <a:r>
              <a:rPr lang="en-US" sz="1600" dirty="0" smtClean="0"/>
              <a:t>2. Get in teams of up to 4</a:t>
            </a:r>
            <a:endParaRPr lang="en-US" sz="1600" dirty="0"/>
          </a:p>
        </p:txBody>
      </p:sp>
      <p:sp>
        <p:nvSpPr>
          <p:cNvPr id="12" name="TextBox 11"/>
          <p:cNvSpPr txBox="1"/>
          <p:nvPr/>
        </p:nvSpPr>
        <p:spPr>
          <a:xfrm>
            <a:off x="5218054" y="5696946"/>
            <a:ext cx="2580771" cy="338554"/>
          </a:xfrm>
          <a:prstGeom prst="rect">
            <a:avLst/>
          </a:prstGeom>
          <a:noFill/>
        </p:spPr>
        <p:txBody>
          <a:bodyPr wrap="none" rtlCol="0">
            <a:spAutoFit/>
          </a:bodyPr>
          <a:lstStyle/>
          <a:p>
            <a:r>
              <a:rPr lang="en-US" sz="1600" dirty="0"/>
              <a:t>3</a:t>
            </a:r>
            <a:r>
              <a:rPr lang="en-US" sz="1600" dirty="0" smtClean="0"/>
              <a:t>. Form your team on </a:t>
            </a:r>
            <a:r>
              <a:rPr lang="en-US" sz="1600" dirty="0" err="1" smtClean="0"/>
              <a:t>Kaggle</a:t>
            </a:r>
            <a:endParaRPr lang="en-US" sz="1600" dirty="0"/>
          </a:p>
        </p:txBody>
      </p:sp>
      <p:sp>
        <p:nvSpPr>
          <p:cNvPr id="14" name="TextBox 13"/>
          <p:cNvSpPr txBox="1"/>
          <p:nvPr/>
        </p:nvSpPr>
        <p:spPr>
          <a:xfrm>
            <a:off x="7973396" y="5696946"/>
            <a:ext cx="4139082" cy="338554"/>
          </a:xfrm>
          <a:prstGeom prst="rect">
            <a:avLst/>
          </a:prstGeom>
          <a:noFill/>
        </p:spPr>
        <p:txBody>
          <a:bodyPr wrap="none" rtlCol="0">
            <a:spAutoFit/>
          </a:bodyPr>
          <a:lstStyle/>
          <a:p>
            <a:r>
              <a:rPr lang="en-US" sz="1600" dirty="0" smtClean="0"/>
              <a:t>4. Email your team name and team emails to us</a:t>
            </a:r>
            <a:endParaRPr lang="en-US" sz="1600" dirty="0"/>
          </a:p>
        </p:txBody>
      </p:sp>
      <p:sp>
        <p:nvSpPr>
          <p:cNvPr id="10" name="TextBox 9"/>
          <p:cNvSpPr txBox="1"/>
          <p:nvPr/>
        </p:nvSpPr>
        <p:spPr>
          <a:xfrm>
            <a:off x="10180320" y="4993362"/>
            <a:ext cx="1838960" cy="369332"/>
          </a:xfrm>
          <a:prstGeom prst="rect">
            <a:avLst/>
          </a:prstGeom>
          <a:noFill/>
        </p:spPr>
        <p:txBody>
          <a:bodyPr wrap="square" rtlCol="0">
            <a:spAutoFit/>
          </a:bodyPr>
          <a:lstStyle/>
          <a:p>
            <a:r>
              <a:rPr lang="en-US" dirty="0" smtClean="0"/>
              <a:t>By Monday 9/26!</a:t>
            </a:r>
            <a:endParaRPr lang="en-US" dirty="0"/>
          </a:p>
        </p:txBody>
      </p:sp>
      <p:cxnSp>
        <p:nvCxnSpPr>
          <p:cNvPr id="16" name="Straight Arrow Connector 15"/>
          <p:cNvCxnSpPr/>
          <p:nvPr/>
        </p:nvCxnSpPr>
        <p:spPr>
          <a:xfrm>
            <a:off x="11099800" y="5362694"/>
            <a:ext cx="0" cy="40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63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Outline for Today</a:t>
            </a:r>
            <a:endParaRPr lang="en-US" dirty="0">
              <a:solidFill>
                <a:schemeClr val="bg1"/>
              </a:solidFill>
            </a:endParaRPr>
          </a:p>
        </p:txBody>
      </p:sp>
      <p:sp>
        <p:nvSpPr>
          <p:cNvPr id="3" name="Content Placeholder 2"/>
          <p:cNvSpPr>
            <a:spLocks noGrp="1"/>
          </p:cNvSpPr>
          <p:nvPr>
            <p:ph idx="1"/>
          </p:nvPr>
        </p:nvSpPr>
        <p:spPr>
          <a:xfrm>
            <a:off x="838200" y="972870"/>
            <a:ext cx="10515600" cy="4351338"/>
          </a:xfrm>
        </p:spPr>
        <p:txBody>
          <a:bodyPr/>
          <a:lstStyle/>
          <a:p>
            <a:r>
              <a:rPr lang="en-US" dirty="0" err="1" smtClean="0"/>
              <a:t>Kaggle</a:t>
            </a:r>
            <a:r>
              <a:rPr lang="en-US" dirty="0" smtClean="0"/>
              <a:t> Tour</a:t>
            </a:r>
          </a:p>
          <a:p>
            <a:r>
              <a:rPr lang="en-US" dirty="0" smtClean="0"/>
              <a:t>Titanic Overview</a:t>
            </a:r>
          </a:p>
          <a:p>
            <a:r>
              <a:rPr lang="en-US" dirty="0" smtClean="0"/>
              <a:t>Summary Statistics</a:t>
            </a:r>
          </a:p>
          <a:p>
            <a:r>
              <a:rPr lang="en-US" dirty="0" smtClean="0"/>
              <a:t>Data Visualization</a:t>
            </a:r>
          </a:p>
          <a:p>
            <a:r>
              <a:rPr lang="en-US" dirty="0" smtClean="0"/>
              <a:t>First Project Overview</a:t>
            </a:r>
          </a:p>
          <a:p>
            <a:r>
              <a:rPr lang="en-US" dirty="0" smtClean="0"/>
              <a:t>Form Teams by next Monday 9/26 (up to 4)</a:t>
            </a:r>
          </a:p>
        </p:txBody>
      </p:sp>
    </p:spTree>
    <p:extLst>
      <p:ext uri="{BB962C8B-B14F-4D97-AF65-F5344CB8AC3E}">
        <p14:creationId xmlns:p14="http://schemas.microsoft.com/office/powerpoint/2010/main" val="49799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The Titanic</a:t>
            </a:r>
            <a:endParaRPr lang="en-US" dirty="0">
              <a:solidFill>
                <a:schemeClr val="bg1"/>
              </a:solidFill>
            </a:endParaRPr>
          </a:p>
        </p:txBody>
      </p:sp>
      <p:sp>
        <p:nvSpPr>
          <p:cNvPr id="3" name="Content Placeholder 2"/>
          <p:cNvSpPr>
            <a:spLocks noGrp="1"/>
          </p:cNvSpPr>
          <p:nvPr>
            <p:ph idx="1"/>
          </p:nvPr>
        </p:nvSpPr>
        <p:spPr>
          <a:xfrm>
            <a:off x="838200" y="972870"/>
            <a:ext cx="10515600" cy="4351338"/>
          </a:xfrm>
        </p:spPr>
        <p:txBody>
          <a:bodyPr>
            <a:normAutofit/>
          </a:bodyPr>
          <a:lstStyle/>
          <a:p>
            <a:r>
              <a:rPr lang="en-US" sz="2400" dirty="0"/>
              <a:t>The sinking of the RMS Titanic is one of the most infamous shipwrecks in history.  On April 15, 1912, during her maiden voyage, the Titanic sank after colliding with an iceberg, killing 1502 out of 2224 passengers and crew. This sensational tragedy shocked the international community and led to better safety regulations for ships.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900" y="2837951"/>
            <a:ext cx="8458200" cy="3175000"/>
          </a:xfrm>
          <a:prstGeom prst="rect">
            <a:avLst/>
          </a:prstGeom>
        </p:spPr>
      </p:pic>
    </p:spTree>
    <p:extLst>
      <p:ext uri="{BB962C8B-B14F-4D97-AF65-F5344CB8AC3E}">
        <p14:creationId xmlns:p14="http://schemas.microsoft.com/office/powerpoint/2010/main" val="101493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The Titanic</a:t>
            </a:r>
            <a:endParaRPr lang="en-US" dirty="0">
              <a:solidFill>
                <a:schemeClr val="bg1"/>
              </a:solidFill>
            </a:endParaRPr>
          </a:p>
        </p:txBody>
      </p:sp>
      <p:sp>
        <p:nvSpPr>
          <p:cNvPr id="3" name="Content Placeholder 2"/>
          <p:cNvSpPr>
            <a:spLocks noGrp="1"/>
          </p:cNvSpPr>
          <p:nvPr>
            <p:ph idx="1"/>
          </p:nvPr>
        </p:nvSpPr>
        <p:spPr>
          <a:xfrm>
            <a:off x="838199" y="972870"/>
            <a:ext cx="6538645" cy="5171076"/>
          </a:xfrm>
        </p:spPr>
        <p:txBody>
          <a:bodyPr>
            <a:normAutofit lnSpcReduction="10000"/>
          </a:bodyPr>
          <a:lstStyle/>
          <a:p>
            <a:r>
              <a:rPr lang="en-US" sz="2400" dirty="0" smtClean="0"/>
              <a:t>The Titanic was </a:t>
            </a:r>
            <a:r>
              <a:rPr lang="en-US" sz="2400" b="1" dirty="0" smtClean="0"/>
              <a:t>designed to carry 32 lifeboats, but this number was reduced to 20 </a:t>
            </a:r>
            <a:r>
              <a:rPr lang="en-US" sz="2400" dirty="0" smtClean="0"/>
              <a:t>(enough for about 1,180 people) for its maiden voyage.</a:t>
            </a:r>
          </a:p>
          <a:p>
            <a:r>
              <a:rPr lang="en-US" sz="2400" dirty="0" smtClean="0"/>
              <a:t>Given that constraint, it is not surprising that a </a:t>
            </a:r>
            <a:r>
              <a:rPr lang="en-US" sz="2400" b="1" dirty="0" smtClean="0"/>
              <a:t>disproportionate number of men were apparently left aboard because of a women and children</a:t>
            </a:r>
            <a:r>
              <a:rPr lang="en-US" sz="2400" dirty="0" smtClean="0"/>
              <a:t> first protocol followed by some of the officers overseeing the loading of lifeboats with passengers.</a:t>
            </a:r>
          </a:p>
          <a:p>
            <a:r>
              <a:rPr lang="en-US" sz="2400" dirty="0" smtClean="0"/>
              <a:t>In fact, </a:t>
            </a:r>
            <a:r>
              <a:rPr lang="en-US" sz="2400" b="1" dirty="0" smtClean="0"/>
              <a:t>the "Women and Children" lifeboat policy was enforced differently on the port and starboard sides </a:t>
            </a:r>
            <a:r>
              <a:rPr lang="en-US" sz="2400" dirty="0" smtClean="0"/>
              <a:t>of </a:t>
            </a:r>
            <a:r>
              <a:rPr lang="en-US" sz="2400" dirty="0"/>
              <a:t>the Titanic. On the starboard side men were allowed to board lifeboats if there were no women or children to board, while on the port side only women and children were allowed to board.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79" y="0"/>
            <a:ext cx="4601021" cy="6858000"/>
          </a:xfrm>
          <a:prstGeom prst="rect">
            <a:avLst/>
          </a:prstGeom>
        </p:spPr>
      </p:pic>
    </p:spTree>
    <p:extLst>
      <p:ext uri="{BB962C8B-B14F-4D97-AF65-F5344CB8AC3E}">
        <p14:creationId xmlns:p14="http://schemas.microsoft.com/office/powerpoint/2010/main" val="182317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Summary Statistics – “Split, Apply, Combine”</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511568" y="842481"/>
            <a:ext cx="6223329" cy="5373384"/>
          </a:xfrm>
          <a:prstGeom prst="rect">
            <a:avLst/>
          </a:prstGeom>
        </p:spPr>
      </p:pic>
    </p:spTree>
    <p:extLst>
      <p:ext uri="{BB962C8B-B14F-4D97-AF65-F5344CB8AC3E}">
        <p14:creationId xmlns:p14="http://schemas.microsoft.com/office/powerpoint/2010/main" val="30715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Summary Statistics – “Split, Apply, Combine”</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511568" y="842481"/>
            <a:ext cx="6223329" cy="5373384"/>
          </a:xfrm>
          <a:prstGeom prst="rect">
            <a:avLst/>
          </a:prstGeom>
        </p:spPr>
      </p:pic>
      <p:sp>
        <p:nvSpPr>
          <p:cNvPr id="8" name="TextBox 7"/>
          <p:cNvSpPr txBox="1"/>
          <p:nvPr/>
        </p:nvSpPr>
        <p:spPr>
          <a:xfrm>
            <a:off x="7060821" y="1736336"/>
            <a:ext cx="2812821" cy="369332"/>
          </a:xfrm>
          <a:prstGeom prst="rect">
            <a:avLst/>
          </a:prstGeom>
          <a:noFill/>
        </p:spPr>
        <p:txBody>
          <a:bodyPr wrap="none" rtlCol="0">
            <a:spAutoFit/>
          </a:bodyPr>
          <a:lstStyle/>
          <a:p>
            <a:r>
              <a:rPr lang="pt-BR" dirty="0"/>
              <a:t>In [13]: </a:t>
            </a:r>
            <a:r>
              <a:rPr lang="en-US" dirty="0" err="1" smtClean="0"/>
              <a:t>train.groupby</a:t>
            </a:r>
            <a:r>
              <a:rPr lang="en-US" dirty="0" smtClean="0"/>
              <a:t>('Sex')</a:t>
            </a:r>
            <a:endParaRPr lang="en-US" dirty="0"/>
          </a:p>
        </p:txBody>
      </p:sp>
      <p:sp>
        <p:nvSpPr>
          <p:cNvPr id="9" name="TextBox 8"/>
          <p:cNvSpPr txBox="1"/>
          <p:nvPr/>
        </p:nvSpPr>
        <p:spPr>
          <a:xfrm>
            <a:off x="7060821" y="2249976"/>
            <a:ext cx="4798750" cy="646331"/>
          </a:xfrm>
          <a:prstGeom prst="rect">
            <a:avLst/>
          </a:prstGeom>
          <a:noFill/>
        </p:spPr>
        <p:txBody>
          <a:bodyPr wrap="none" rtlCol="0">
            <a:spAutoFit/>
          </a:bodyPr>
          <a:lstStyle/>
          <a:p>
            <a:r>
              <a:rPr lang="en-US" dirty="0"/>
              <a:t>&lt;</a:t>
            </a:r>
            <a:r>
              <a:rPr lang="en-US" dirty="0" err="1" smtClean="0"/>
              <a:t>pandas.core.groupby.DataFrameGroupBy</a:t>
            </a:r>
            <a:r>
              <a:rPr lang="en-US" dirty="0" smtClean="0"/>
              <a:t> </a:t>
            </a:r>
            <a:r>
              <a:rPr lang="en-US" dirty="0"/>
              <a:t>at </a:t>
            </a:r>
            <a:r>
              <a:rPr lang="is-IS" dirty="0" smtClean="0"/>
              <a:t>…</a:t>
            </a:r>
            <a:r>
              <a:rPr lang="en-US" dirty="0" smtClean="0"/>
              <a:t>&gt; </a:t>
            </a:r>
          </a:p>
          <a:p>
            <a:endParaRPr lang="en-US" dirty="0"/>
          </a:p>
        </p:txBody>
      </p:sp>
      <p:sp>
        <p:nvSpPr>
          <p:cNvPr id="10" name="TextBox 9"/>
          <p:cNvSpPr txBox="1"/>
          <p:nvPr/>
        </p:nvSpPr>
        <p:spPr>
          <a:xfrm>
            <a:off x="7060821" y="2896241"/>
            <a:ext cx="4523226" cy="369332"/>
          </a:xfrm>
          <a:prstGeom prst="rect">
            <a:avLst/>
          </a:prstGeom>
          <a:noFill/>
        </p:spPr>
        <p:txBody>
          <a:bodyPr wrap="none" rtlCol="0">
            <a:spAutoFit/>
          </a:bodyPr>
          <a:lstStyle/>
          <a:p>
            <a:r>
              <a:rPr lang="pt-BR" dirty="0"/>
              <a:t>In [</a:t>
            </a:r>
            <a:r>
              <a:rPr lang="pt-BR" dirty="0" smtClean="0"/>
              <a:t>14]: </a:t>
            </a:r>
            <a:r>
              <a:rPr lang="en-US" dirty="0" err="1" smtClean="0"/>
              <a:t>train.groupby</a:t>
            </a:r>
            <a:r>
              <a:rPr lang="en-US" dirty="0" smtClean="0"/>
              <a:t>('Sex')['Survived'].mean()</a:t>
            </a:r>
            <a:endParaRPr lang="en-US" dirty="0"/>
          </a:p>
        </p:txBody>
      </p:sp>
      <p:sp>
        <p:nvSpPr>
          <p:cNvPr id="11" name="TextBox 10"/>
          <p:cNvSpPr txBox="1"/>
          <p:nvPr/>
        </p:nvSpPr>
        <p:spPr>
          <a:xfrm>
            <a:off x="7060821" y="3474212"/>
            <a:ext cx="3096873" cy="1200329"/>
          </a:xfrm>
          <a:prstGeom prst="rect">
            <a:avLst/>
          </a:prstGeom>
          <a:noFill/>
        </p:spPr>
        <p:txBody>
          <a:bodyPr wrap="none" rtlCol="0">
            <a:spAutoFit/>
          </a:bodyPr>
          <a:lstStyle/>
          <a:p>
            <a:r>
              <a:rPr lang="en-US" dirty="0"/>
              <a:t>Sex</a:t>
            </a:r>
          </a:p>
          <a:p>
            <a:r>
              <a:rPr lang="de-DE" dirty="0" err="1"/>
              <a:t>female</a:t>
            </a:r>
            <a:r>
              <a:rPr lang="de-DE" dirty="0"/>
              <a:t>    0.742038</a:t>
            </a:r>
          </a:p>
          <a:p>
            <a:r>
              <a:rPr lang="de-DE" dirty="0"/>
              <a:t>male      0.188908</a:t>
            </a:r>
          </a:p>
          <a:p>
            <a:r>
              <a:rPr lang="de-DE" dirty="0"/>
              <a:t>Name: </a:t>
            </a:r>
            <a:r>
              <a:rPr lang="de-DE" dirty="0" err="1"/>
              <a:t>Survived</a:t>
            </a:r>
            <a:r>
              <a:rPr lang="de-DE" dirty="0"/>
              <a:t>, </a:t>
            </a:r>
            <a:r>
              <a:rPr lang="de-DE" dirty="0" err="1"/>
              <a:t>dtype</a:t>
            </a:r>
            <a:r>
              <a:rPr lang="de-DE" dirty="0"/>
              <a:t>: float64</a:t>
            </a:r>
            <a:endParaRPr lang="en-US" dirty="0"/>
          </a:p>
        </p:txBody>
      </p:sp>
      <p:sp>
        <p:nvSpPr>
          <p:cNvPr id="3" name="TextBox 2"/>
          <p:cNvSpPr txBox="1"/>
          <p:nvPr/>
        </p:nvSpPr>
        <p:spPr>
          <a:xfrm>
            <a:off x="8860929" y="1252209"/>
            <a:ext cx="1012713" cy="369332"/>
          </a:xfrm>
          <a:prstGeom prst="rect">
            <a:avLst/>
          </a:prstGeom>
          <a:noFill/>
        </p:spPr>
        <p:txBody>
          <a:bodyPr wrap="none" rtlCol="0">
            <a:spAutoFit/>
          </a:bodyPr>
          <a:lstStyle/>
          <a:p>
            <a:r>
              <a:rPr lang="en-US" b="1" u="sng" dirty="0" err="1" smtClean="0"/>
              <a:t>Groupby</a:t>
            </a:r>
            <a:endParaRPr lang="en-US" b="1" u="sng" dirty="0"/>
          </a:p>
        </p:txBody>
      </p:sp>
    </p:spTree>
    <p:extLst>
      <p:ext uri="{BB962C8B-B14F-4D97-AF65-F5344CB8AC3E}">
        <p14:creationId xmlns:p14="http://schemas.microsoft.com/office/powerpoint/2010/main" val="178154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Summary Statistics – “Split, Apply, Combine”</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511568" y="842481"/>
            <a:ext cx="6223329" cy="5373384"/>
          </a:xfrm>
          <a:prstGeom prst="rect">
            <a:avLst/>
          </a:prstGeom>
        </p:spPr>
      </p:pic>
      <p:sp>
        <p:nvSpPr>
          <p:cNvPr id="8" name="TextBox 7"/>
          <p:cNvSpPr txBox="1"/>
          <p:nvPr/>
        </p:nvSpPr>
        <p:spPr>
          <a:xfrm>
            <a:off x="7060821" y="1736336"/>
            <a:ext cx="3040448" cy="369332"/>
          </a:xfrm>
          <a:prstGeom prst="rect">
            <a:avLst/>
          </a:prstGeom>
          <a:noFill/>
        </p:spPr>
        <p:txBody>
          <a:bodyPr wrap="none" rtlCol="0">
            <a:spAutoFit/>
          </a:bodyPr>
          <a:lstStyle/>
          <a:p>
            <a:r>
              <a:rPr lang="pt-BR" dirty="0"/>
              <a:t>In [</a:t>
            </a:r>
            <a:r>
              <a:rPr lang="pt-BR" dirty="0" smtClean="0"/>
              <a:t>15]: </a:t>
            </a:r>
            <a:r>
              <a:rPr lang="pt-BR" dirty="0" err="1" smtClean="0"/>
              <a:t>t</a:t>
            </a:r>
            <a:r>
              <a:rPr lang="pt-BR" dirty="0" smtClean="0"/>
              <a:t> = </a:t>
            </a:r>
            <a:r>
              <a:rPr lang="en-US" dirty="0" err="1" smtClean="0"/>
              <a:t>train.groupby</a:t>
            </a:r>
            <a:r>
              <a:rPr lang="en-US" dirty="0" smtClean="0"/>
              <a:t>('Sex')</a:t>
            </a:r>
            <a:endParaRPr lang="en-US" dirty="0"/>
          </a:p>
        </p:txBody>
      </p:sp>
      <p:sp>
        <p:nvSpPr>
          <p:cNvPr id="10" name="TextBox 9"/>
          <p:cNvSpPr txBox="1"/>
          <p:nvPr/>
        </p:nvSpPr>
        <p:spPr>
          <a:xfrm>
            <a:off x="7060821" y="2220463"/>
            <a:ext cx="4884542" cy="369332"/>
          </a:xfrm>
          <a:prstGeom prst="rect">
            <a:avLst/>
          </a:prstGeom>
          <a:noFill/>
        </p:spPr>
        <p:txBody>
          <a:bodyPr wrap="none" rtlCol="0">
            <a:spAutoFit/>
          </a:bodyPr>
          <a:lstStyle/>
          <a:p>
            <a:r>
              <a:rPr lang="pt-BR" dirty="0"/>
              <a:t>In [</a:t>
            </a:r>
            <a:r>
              <a:rPr lang="pt-BR" dirty="0" smtClean="0"/>
              <a:t>16]: </a:t>
            </a:r>
            <a:r>
              <a:rPr lang="pt-BR" dirty="0" err="1" smtClean="0"/>
              <a:t>t</a:t>
            </a:r>
            <a:r>
              <a:rPr lang="pt-BR" dirty="0" smtClean="0"/>
              <a:t>[</a:t>
            </a:r>
            <a:r>
              <a:rPr lang="en-US" dirty="0" smtClean="0"/>
              <a:t>'Survived'].</a:t>
            </a:r>
            <a:r>
              <a:rPr lang="en-US" dirty="0" err="1" smtClean="0"/>
              <a:t>agg</a:t>
            </a:r>
            <a:r>
              <a:rPr lang="en-US" dirty="0" smtClean="0"/>
              <a:t>([</a:t>
            </a:r>
            <a:r>
              <a:rPr lang="en-US" dirty="0" err="1" smtClean="0"/>
              <a:t>np.mean,np.size,np.std</a:t>
            </a:r>
            <a:r>
              <a:rPr lang="en-US" dirty="0" smtClean="0"/>
              <a:t>])</a:t>
            </a:r>
            <a:endParaRPr lang="en-US" dirty="0"/>
          </a:p>
        </p:txBody>
      </p:sp>
      <p:sp>
        <p:nvSpPr>
          <p:cNvPr id="3" name="TextBox 2"/>
          <p:cNvSpPr txBox="1"/>
          <p:nvPr/>
        </p:nvSpPr>
        <p:spPr>
          <a:xfrm>
            <a:off x="8860929" y="1252209"/>
            <a:ext cx="543995" cy="369332"/>
          </a:xfrm>
          <a:prstGeom prst="rect">
            <a:avLst/>
          </a:prstGeom>
          <a:noFill/>
        </p:spPr>
        <p:txBody>
          <a:bodyPr wrap="none" rtlCol="0">
            <a:spAutoFit/>
          </a:bodyPr>
          <a:lstStyle/>
          <a:p>
            <a:r>
              <a:rPr lang="en-US" b="1" u="sng" dirty="0" err="1" smtClean="0"/>
              <a:t>Agg</a:t>
            </a:r>
            <a:endParaRPr lang="en-US" b="1" u="sng" dirty="0"/>
          </a:p>
        </p:txBody>
      </p:sp>
      <p:pic>
        <p:nvPicPr>
          <p:cNvPr id="6" name="Picture 5"/>
          <p:cNvPicPr>
            <a:picLocks noChangeAspect="1"/>
          </p:cNvPicPr>
          <p:nvPr/>
        </p:nvPicPr>
        <p:blipFill>
          <a:blip r:embed="rId4"/>
          <a:stretch>
            <a:fillRect/>
          </a:stretch>
        </p:blipFill>
        <p:spPr>
          <a:xfrm>
            <a:off x="7091369" y="2748123"/>
            <a:ext cx="3009900" cy="1562100"/>
          </a:xfrm>
          <a:prstGeom prst="rect">
            <a:avLst/>
          </a:prstGeom>
        </p:spPr>
      </p:pic>
      <p:sp>
        <p:nvSpPr>
          <p:cNvPr id="12" name="TextBox 11"/>
          <p:cNvSpPr txBox="1"/>
          <p:nvPr/>
        </p:nvSpPr>
        <p:spPr>
          <a:xfrm>
            <a:off x="7048189" y="5085407"/>
            <a:ext cx="4897174" cy="646331"/>
          </a:xfrm>
          <a:prstGeom prst="rect">
            <a:avLst/>
          </a:prstGeom>
          <a:noFill/>
        </p:spPr>
        <p:txBody>
          <a:bodyPr wrap="none" rtlCol="0">
            <a:spAutoFit/>
          </a:bodyPr>
          <a:lstStyle/>
          <a:p>
            <a:r>
              <a:rPr lang="en-US" smtClean="0"/>
              <a:t>Important: </a:t>
            </a:r>
          </a:p>
          <a:p>
            <a:r>
              <a:rPr lang="en-US" dirty="0" smtClean="0"/>
              <a:t>Function passed to </a:t>
            </a:r>
            <a:r>
              <a:rPr lang="en-US" dirty="0" err="1" smtClean="0"/>
              <a:t>agg</a:t>
            </a:r>
            <a:r>
              <a:rPr lang="en-US" dirty="0" smtClean="0"/>
              <a:t> must return a single value!</a:t>
            </a:r>
            <a:endParaRPr lang="en-US" dirty="0"/>
          </a:p>
        </p:txBody>
      </p:sp>
    </p:spTree>
    <p:extLst>
      <p:ext uri="{BB962C8B-B14F-4D97-AF65-F5344CB8AC3E}">
        <p14:creationId xmlns:p14="http://schemas.microsoft.com/office/powerpoint/2010/main" val="150415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Summary Statistics – “Split, Apply, Combine”</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511568" y="842481"/>
            <a:ext cx="6223329" cy="5373384"/>
          </a:xfrm>
          <a:prstGeom prst="rect">
            <a:avLst/>
          </a:prstGeom>
        </p:spPr>
      </p:pic>
      <p:sp>
        <p:nvSpPr>
          <p:cNvPr id="8" name="TextBox 7"/>
          <p:cNvSpPr txBox="1"/>
          <p:nvPr/>
        </p:nvSpPr>
        <p:spPr>
          <a:xfrm>
            <a:off x="7060821" y="1736336"/>
            <a:ext cx="3040448" cy="369332"/>
          </a:xfrm>
          <a:prstGeom prst="rect">
            <a:avLst/>
          </a:prstGeom>
          <a:noFill/>
        </p:spPr>
        <p:txBody>
          <a:bodyPr wrap="none" rtlCol="0">
            <a:spAutoFit/>
          </a:bodyPr>
          <a:lstStyle/>
          <a:p>
            <a:r>
              <a:rPr lang="pt-BR" dirty="0"/>
              <a:t>In [</a:t>
            </a:r>
            <a:r>
              <a:rPr lang="pt-BR" dirty="0" smtClean="0"/>
              <a:t>15]: </a:t>
            </a:r>
            <a:r>
              <a:rPr lang="pt-BR" dirty="0" err="1" smtClean="0"/>
              <a:t>t</a:t>
            </a:r>
            <a:r>
              <a:rPr lang="pt-BR" dirty="0" smtClean="0"/>
              <a:t> = </a:t>
            </a:r>
            <a:r>
              <a:rPr lang="en-US" dirty="0" err="1" smtClean="0"/>
              <a:t>train.groupby</a:t>
            </a:r>
            <a:r>
              <a:rPr lang="en-US" dirty="0" smtClean="0"/>
              <a:t>('Sex')</a:t>
            </a:r>
            <a:endParaRPr lang="en-US" dirty="0"/>
          </a:p>
        </p:txBody>
      </p:sp>
      <p:sp>
        <p:nvSpPr>
          <p:cNvPr id="10" name="TextBox 9"/>
          <p:cNvSpPr txBox="1"/>
          <p:nvPr/>
        </p:nvSpPr>
        <p:spPr>
          <a:xfrm>
            <a:off x="7060821" y="2220463"/>
            <a:ext cx="3578224" cy="369332"/>
          </a:xfrm>
          <a:prstGeom prst="rect">
            <a:avLst/>
          </a:prstGeom>
          <a:noFill/>
        </p:spPr>
        <p:txBody>
          <a:bodyPr wrap="none" rtlCol="0">
            <a:spAutoFit/>
          </a:bodyPr>
          <a:lstStyle/>
          <a:p>
            <a:r>
              <a:rPr lang="pt-BR" dirty="0"/>
              <a:t>In [</a:t>
            </a:r>
            <a:r>
              <a:rPr lang="pt-BR" dirty="0" smtClean="0"/>
              <a:t>16]: </a:t>
            </a:r>
            <a:r>
              <a:rPr lang="pt-BR" dirty="0" err="1" smtClean="0"/>
              <a:t>t</a:t>
            </a:r>
            <a:r>
              <a:rPr lang="pt-BR" dirty="0" smtClean="0"/>
              <a:t>[</a:t>
            </a:r>
            <a:r>
              <a:rPr lang="en-US" dirty="0" smtClean="0"/>
              <a:t>'Survived'].apply(</a:t>
            </a:r>
            <a:r>
              <a:rPr lang="en-US" dirty="0" err="1" smtClean="0"/>
              <a:t>np.mean</a:t>
            </a:r>
            <a:r>
              <a:rPr lang="en-US" dirty="0" smtClean="0"/>
              <a:t>)</a:t>
            </a:r>
            <a:endParaRPr lang="en-US" dirty="0"/>
          </a:p>
        </p:txBody>
      </p:sp>
      <p:sp>
        <p:nvSpPr>
          <p:cNvPr id="3" name="TextBox 2"/>
          <p:cNvSpPr txBox="1"/>
          <p:nvPr/>
        </p:nvSpPr>
        <p:spPr>
          <a:xfrm>
            <a:off x="8860929" y="1252209"/>
            <a:ext cx="736099" cy="369332"/>
          </a:xfrm>
          <a:prstGeom prst="rect">
            <a:avLst/>
          </a:prstGeom>
          <a:noFill/>
        </p:spPr>
        <p:txBody>
          <a:bodyPr wrap="none" rtlCol="0">
            <a:spAutoFit/>
          </a:bodyPr>
          <a:lstStyle/>
          <a:p>
            <a:r>
              <a:rPr lang="en-US" b="1" u="sng" dirty="0" smtClean="0"/>
              <a:t>Apply</a:t>
            </a:r>
            <a:endParaRPr lang="en-US" b="1" u="sng" dirty="0"/>
          </a:p>
        </p:txBody>
      </p:sp>
      <p:sp>
        <p:nvSpPr>
          <p:cNvPr id="11" name="TextBox 10"/>
          <p:cNvSpPr txBox="1"/>
          <p:nvPr/>
        </p:nvSpPr>
        <p:spPr>
          <a:xfrm>
            <a:off x="7032608" y="2704590"/>
            <a:ext cx="3096873" cy="1200329"/>
          </a:xfrm>
          <a:prstGeom prst="rect">
            <a:avLst/>
          </a:prstGeom>
          <a:noFill/>
        </p:spPr>
        <p:txBody>
          <a:bodyPr wrap="none" rtlCol="0">
            <a:spAutoFit/>
          </a:bodyPr>
          <a:lstStyle/>
          <a:p>
            <a:r>
              <a:rPr lang="en-US" dirty="0"/>
              <a:t>Sex</a:t>
            </a:r>
          </a:p>
          <a:p>
            <a:r>
              <a:rPr lang="de-DE" dirty="0" err="1"/>
              <a:t>female</a:t>
            </a:r>
            <a:r>
              <a:rPr lang="de-DE" dirty="0"/>
              <a:t>    0.742038</a:t>
            </a:r>
          </a:p>
          <a:p>
            <a:r>
              <a:rPr lang="de-DE" dirty="0"/>
              <a:t>male      0.188908</a:t>
            </a:r>
          </a:p>
          <a:p>
            <a:r>
              <a:rPr lang="de-DE" dirty="0"/>
              <a:t>Name: </a:t>
            </a:r>
            <a:r>
              <a:rPr lang="de-DE" dirty="0" err="1"/>
              <a:t>Survived</a:t>
            </a:r>
            <a:r>
              <a:rPr lang="de-DE" dirty="0"/>
              <a:t>, </a:t>
            </a:r>
            <a:r>
              <a:rPr lang="de-DE" dirty="0" err="1"/>
              <a:t>dtype</a:t>
            </a:r>
            <a:r>
              <a:rPr lang="de-DE" dirty="0"/>
              <a:t>: float64</a:t>
            </a:r>
            <a:endParaRPr lang="en-US" dirty="0"/>
          </a:p>
        </p:txBody>
      </p:sp>
      <p:sp>
        <p:nvSpPr>
          <p:cNvPr id="12" name="TextBox 11"/>
          <p:cNvSpPr txBox="1"/>
          <p:nvPr/>
        </p:nvSpPr>
        <p:spPr>
          <a:xfrm>
            <a:off x="7048189" y="5085407"/>
            <a:ext cx="4677819" cy="369332"/>
          </a:xfrm>
          <a:prstGeom prst="rect">
            <a:avLst/>
          </a:prstGeom>
          <a:noFill/>
        </p:spPr>
        <p:txBody>
          <a:bodyPr wrap="none" rtlCol="0">
            <a:spAutoFit/>
          </a:bodyPr>
          <a:lstStyle/>
          <a:p>
            <a:r>
              <a:rPr lang="en-US" dirty="0" smtClean="0"/>
              <a:t>Return value does not have to be a single value!</a:t>
            </a:r>
          </a:p>
        </p:txBody>
      </p:sp>
    </p:spTree>
    <p:extLst>
      <p:ext uri="{BB962C8B-B14F-4D97-AF65-F5344CB8AC3E}">
        <p14:creationId xmlns:p14="http://schemas.microsoft.com/office/powerpoint/2010/main" val="179069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15865"/>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642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51918"/>
            <a:ext cx="10515600" cy="490217"/>
          </a:xfrm>
        </p:spPr>
        <p:txBody>
          <a:bodyPr>
            <a:normAutofit fontScale="90000"/>
          </a:bodyPr>
          <a:lstStyle/>
          <a:p>
            <a:r>
              <a:rPr lang="en-US" dirty="0" smtClean="0">
                <a:solidFill>
                  <a:schemeClr val="bg1"/>
                </a:solidFill>
              </a:rPr>
              <a:t>Summary Statistics – Another use for Apply</a:t>
            </a:r>
            <a:endParaRPr lang="en-US" dirty="0">
              <a:solidFill>
                <a:schemeClr val="bg1"/>
              </a:solidFill>
            </a:endParaRPr>
          </a:p>
        </p:txBody>
      </p:sp>
      <p:sp>
        <p:nvSpPr>
          <p:cNvPr id="8" name="TextBox 7"/>
          <p:cNvSpPr txBox="1"/>
          <p:nvPr/>
        </p:nvSpPr>
        <p:spPr>
          <a:xfrm>
            <a:off x="670281" y="1736336"/>
            <a:ext cx="3040448" cy="369332"/>
          </a:xfrm>
          <a:prstGeom prst="rect">
            <a:avLst/>
          </a:prstGeom>
          <a:noFill/>
        </p:spPr>
        <p:txBody>
          <a:bodyPr wrap="none" rtlCol="0">
            <a:spAutoFit/>
          </a:bodyPr>
          <a:lstStyle/>
          <a:p>
            <a:r>
              <a:rPr lang="pt-BR" dirty="0"/>
              <a:t>In [</a:t>
            </a:r>
            <a:r>
              <a:rPr lang="pt-BR" dirty="0" smtClean="0"/>
              <a:t>15]: </a:t>
            </a:r>
            <a:r>
              <a:rPr lang="pt-BR" dirty="0" err="1" smtClean="0"/>
              <a:t>t</a:t>
            </a:r>
            <a:r>
              <a:rPr lang="pt-BR" dirty="0" smtClean="0"/>
              <a:t> = </a:t>
            </a:r>
            <a:r>
              <a:rPr lang="en-US" dirty="0" err="1" smtClean="0"/>
              <a:t>train.groupby</a:t>
            </a:r>
            <a:r>
              <a:rPr lang="en-US" dirty="0" smtClean="0"/>
              <a:t>('Sex')</a:t>
            </a:r>
            <a:endParaRPr lang="en-US" dirty="0"/>
          </a:p>
        </p:txBody>
      </p:sp>
      <p:sp>
        <p:nvSpPr>
          <p:cNvPr id="10" name="TextBox 9"/>
          <p:cNvSpPr txBox="1"/>
          <p:nvPr/>
        </p:nvSpPr>
        <p:spPr>
          <a:xfrm>
            <a:off x="670281" y="2220463"/>
            <a:ext cx="3578224" cy="369332"/>
          </a:xfrm>
          <a:prstGeom prst="rect">
            <a:avLst/>
          </a:prstGeom>
          <a:noFill/>
        </p:spPr>
        <p:txBody>
          <a:bodyPr wrap="none" rtlCol="0">
            <a:spAutoFit/>
          </a:bodyPr>
          <a:lstStyle/>
          <a:p>
            <a:r>
              <a:rPr lang="pt-BR" dirty="0"/>
              <a:t>In [</a:t>
            </a:r>
            <a:r>
              <a:rPr lang="pt-BR" dirty="0" smtClean="0"/>
              <a:t>16]: </a:t>
            </a:r>
            <a:r>
              <a:rPr lang="pt-BR" dirty="0" err="1" smtClean="0"/>
              <a:t>t</a:t>
            </a:r>
            <a:r>
              <a:rPr lang="pt-BR" dirty="0" smtClean="0"/>
              <a:t>[</a:t>
            </a:r>
            <a:r>
              <a:rPr lang="en-US" dirty="0" smtClean="0"/>
              <a:t>'Survived'].apply(</a:t>
            </a:r>
            <a:r>
              <a:rPr lang="en-US" dirty="0" err="1" smtClean="0"/>
              <a:t>np.mean</a:t>
            </a:r>
            <a:r>
              <a:rPr lang="en-US" dirty="0" smtClean="0"/>
              <a:t>)</a:t>
            </a:r>
            <a:endParaRPr lang="en-US" dirty="0"/>
          </a:p>
        </p:txBody>
      </p:sp>
      <p:sp>
        <p:nvSpPr>
          <p:cNvPr id="3" name="TextBox 2"/>
          <p:cNvSpPr txBox="1"/>
          <p:nvPr/>
        </p:nvSpPr>
        <p:spPr>
          <a:xfrm>
            <a:off x="1578735" y="1218595"/>
            <a:ext cx="1761316" cy="369332"/>
          </a:xfrm>
          <a:prstGeom prst="rect">
            <a:avLst/>
          </a:prstGeom>
          <a:noFill/>
        </p:spPr>
        <p:txBody>
          <a:bodyPr wrap="none" rtlCol="0">
            <a:spAutoFit/>
          </a:bodyPr>
          <a:lstStyle/>
          <a:p>
            <a:r>
              <a:rPr lang="en-US" b="1" u="sng" dirty="0" smtClean="0"/>
              <a:t>Apply (</a:t>
            </a:r>
            <a:r>
              <a:rPr lang="en-US" b="1" u="sng" dirty="0" err="1" smtClean="0"/>
              <a:t>Groupby</a:t>
            </a:r>
            <a:r>
              <a:rPr lang="en-US" b="1" u="sng" dirty="0" smtClean="0"/>
              <a:t>)</a:t>
            </a:r>
            <a:endParaRPr lang="en-US" b="1" u="sng" dirty="0"/>
          </a:p>
        </p:txBody>
      </p:sp>
      <p:sp>
        <p:nvSpPr>
          <p:cNvPr id="11" name="TextBox 10"/>
          <p:cNvSpPr txBox="1"/>
          <p:nvPr/>
        </p:nvSpPr>
        <p:spPr>
          <a:xfrm>
            <a:off x="642068" y="2704590"/>
            <a:ext cx="3096873" cy="1200329"/>
          </a:xfrm>
          <a:prstGeom prst="rect">
            <a:avLst/>
          </a:prstGeom>
          <a:noFill/>
        </p:spPr>
        <p:txBody>
          <a:bodyPr wrap="none" rtlCol="0">
            <a:spAutoFit/>
          </a:bodyPr>
          <a:lstStyle/>
          <a:p>
            <a:r>
              <a:rPr lang="en-US" dirty="0"/>
              <a:t>Sex</a:t>
            </a:r>
          </a:p>
          <a:p>
            <a:r>
              <a:rPr lang="de-DE" dirty="0" err="1"/>
              <a:t>female</a:t>
            </a:r>
            <a:r>
              <a:rPr lang="de-DE" dirty="0"/>
              <a:t>    0.742038</a:t>
            </a:r>
          </a:p>
          <a:p>
            <a:r>
              <a:rPr lang="de-DE" dirty="0"/>
              <a:t>male      0.188908</a:t>
            </a:r>
          </a:p>
          <a:p>
            <a:r>
              <a:rPr lang="de-DE" dirty="0"/>
              <a:t>Name: </a:t>
            </a:r>
            <a:r>
              <a:rPr lang="de-DE" dirty="0" err="1"/>
              <a:t>Survived</a:t>
            </a:r>
            <a:r>
              <a:rPr lang="de-DE" dirty="0"/>
              <a:t>, </a:t>
            </a:r>
            <a:r>
              <a:rPr lang="de-DE" dirty="0" err="1"/>
              <a:t>dtype</a:t>
            </a:r>
            <a:r>
              <a:rPr lang="de-DE" dirty="0"/>
              <a:t>: float64</a:t>
            </a:r>
            <a:endParaRPr lang="en-US" dirty="0"/>
          </a:p>
        </p:txBody>
      </p:sp>
      <p:sp>
        <p:nvSpPr>
          <p:cNvPr id="12" name="TextBox 11"/>
          <p:cNvSpPr txBox="1"/>
          <p:nvPr/>
        </p:nvSpPr>
        <p:spPr>
          <a:xfrm>
            <a:off x="657649" y="5085407"/>
            <a:ext cx="4677819" cy="369332"/>
          </a:xfrm>
          <a:prstGeom prst="rect">
            <a:avLst/>
          </a:prstGeom>
          <a:noFill/>
        </p:spPr>
        <p:txBody>
          <a:bodyPr wrap="none" rtlCol="0">
            <a:spAutoFit/>
          </a:bodyPr>
          <a:lstStyle/>
          <a:p>
            <a:r>
              <a:rPr lang="en-US" dirty="0" smtClean="0"/>
              <a:t>Return value does not have to be a single value!</a:t>
            </a:r>
          </a:p>
        </p:txBody>
      </p:sp>
      <p:sp>
        <p:nvSpPr>
          <p:cNvPr id="13" name="TextBox 12"/>
          <p:cNvSpPr txBox="1"/>
          <p:nvPr/>
        </p:nvSpPr>
        <p:spPr>
          <a:xfrm>
            <a:off x="7854535" y="1218595"/>
            <a:ext cx="1982274" cy="369332"/>
          </a:xfrm>
          <a:prstGeom prst="rect">
            <a:avLst/>
          </a:prstGeom>
          <a:noFill/>
        </p:spPr>
        <p:txBody>
          <a:bodyPr wrap="none" rtlCol="0">
            <a:spAutoFit/>
          </a:bodyPr>
          <a:lstStyle/>
          <a:p>
            <a:r>
              <a:rPr lang="en-US" b="1" u="sng" dirty="0" smtClean="0"/>
              <a:t>Apply (</a:t>
            </a:r>
            <a:r>
              <a:rPr lang="en-US" b="1" u="sng" dirty="0" err="1" smtClean="0"/>
              <a:t>DataFrame</a:t>
            </a:r>
            <a:r>
              <a:rPr lang="en-US" b="1" u="sng" dirty="0" smtClean="0"/>
              <a:t>)</a:t>
            </a:r>
            <a:endParaRPr lang="en-US" b="1" u="sng" dirty="0"/>
          </a:p>
        </p:txBody>
      </p:sp>
      <p:sp>
        <p:nvSpPr>
          <p:cNvPr id="14" name="TextBox 13"/>
          <p:cNvSpPr txBox="1"/>
          <p:nvPr/>
        </p:nvSpPr>
        <p:spPr>
          <a:xfrm>
            <a:off x="6576227" y="1724350"/>
            <a:ext cx="5110886" cy="369332"/>
          </a:xfrm>
          <a:prstGeom prst="rect">
            <a:avLst/>
          </a:prstGeom>
          <a:noFill/>
        </p:spPr>
        <p:txBody>
          <a:bodyPr wrap="none" rtlCol="0">
            <a:spAutoFit/>
          </a:bodyPr>
          <a:lstStyle/>
          <a:p>
            <a:r>
              <a:rPr lang="pt-BR" dirty="0"/>
              <a:t>In [</a:t>
            </a:r>
            <a:r>
              <a:rPr lang="pt-BR" dirty="0" smtClean="0"/>
              <a:t>16]: </a:t>
            </a:r>
            <a:r>
              <a:rPr lang="pt-BR" dirty="0" err="1" smtClean="0"/>
              <a:t>numerics</a:t>
            </a:r>
            <a:r>
              <a:rPr lang="pt-BR" dirty="0" smtClean="0"/>
              <a:t> = </a:t>
            </a:r>
            <a:r>
              <a:rPr lang="en-US" dirty="0" err="1" smtClean="0"/>
              <a:t>train.select_dtypes</a:t>
            </a:r>
            <a:r>
              <a:rPr lang="en-US" dirty="0" smtClean="0"/>
              <a:t>([</a:t>
            </a:r>
            <a:r>
              <a:rPr lang="en-US" dirty="0" err="1" smtClean="0"/>
              <a:t>np.number</a:t>
            </a:r>
            <a:r>
              <a:rPr lang="en-US" dirty="0" smtClean="0"/>
              <a:t>])</a:t>
            </a:r>
            <a:endParaRPr lang="en-US" dirty="0"/>
          </a:p>
        </p:txBody>
      </p:sp>
      <p:sp>
        <p:nvSpPr>
          <p:cNvPr id="15" name="TextBox 14"/>
          <p:cNvSpPr txBox="1"/>
          <p:nvPr/>
        </p:nvSpPr>
        <p:spPr>
          <a:xfrm>
            <a:off x="6576227" y="2208477"/>
            <a:ext cx="3819828" cy="369332"/>
          </a:xfrm>
          <a:prstGeom prst="rect">
            <a:avLst/>
          </a:prstGeom>
          <a:noFill/>
        </p:spPr>
        <p:txBody>
          <a:bodyPr wrap="none" rtlCol="0">
            <a:spAutoFit/>
          </a:bodyPr>
          <a:lstStyle/>
          <a:p>
            <a:r>
              <a:rPr lang="pt-BR" dirty="0"/>
              <a:t>In [</a:t>
            </a:r>
            <a:r>
              <a:rPr lang="pt-BR" dirty="0" smtClean="0"/>
              <a:t>16]: </a:t>
            </a:r>
            <a:r>
              <a:rPr lang="pt-BR" dirty="0" err="1" smtClean="0"/>
              <a:t>numerics.apply</a:t>
            </a:r>
            <a:r>
              <a:rPr lang="pt-BR" dirty="0" smtClean="0"/>
              <a:t>(</a:t>
            </a:r>
            <a:r>
              <a:rPr lang="pt-BR" dirty="0" err="1" smtClean="0"/>
              <a:t>np.sum,axis</a:t>
            </a:r>
            <a:r>
              <a:rPr lang="pt-BR" dirty="0" smtClean="0"/>
              <a:t>=0)</a:t>
            </a:r>
            <a:endParaRPr lang="en-US" dirty="0"/>
          </a:p>
        </p:txBody>
      </p:sp>
      <p:sp>
        <p:nvSpPr>
          <p:cNvPr id="17" name="TextBox 16"/>
          <p:cNvSpPr txBox="1"/>
          <p:nvPr/>
        </p:nvSpPr>
        <p:spPr>
          <a:xfrm>
            <a:off x="6563595" y="5073421"/>
            <a:ext cx="5359672" cy="615553"/>
          </a:xfrm>
          <a:prstGeom prst="rect">
            <a:avLst/>
          </a:prstGeom>
          <a:noFill/>
        </p:spPr>
        <p:txBody>
          <a:bodyPr wrap="none" rtlCol="0">
            <a:spAutoFit/>
          </a:bodyPr>
          <a:lstStyle/>
          <a:p>
            <a:r>
              <a:rPr lang="en-US" dirty="0" smtClean="0"/>
              <a:t>Axis = 0 applies function to each column</a:t>
            </a:r>
          </a:p>
          <a:p>
            <a:r>
              <a:rPr lang="en-US" sz="1600" dirty="0" smtClean="0"/>
              <a:t>(in general, axis=0 refers to rows and axis=1 refers to columns)</a:t>
            </a:r>
          </a:p>
        </p:txBody>
      </p:sp>
      <p:pic>
        <p:nvPicPr>
          <p:cNvPr id="6" name="Picture 5"/>
          <p:cNvPicPr>
            <a:picLocks noChangeAspect="1"/>
          </p:cNvPicPr>
          <p:nvPr/>
        </p:nvPicPr>
        <p:blipFill>
          <a:blip r:embed="rId3"/>
          <a:stretch>
            <a:fillRect/>
          </a:stretch>
        </p:blipFill>
        <p:spPr>
          <a:xfrm>
            <a:off x="6576227" y="2577809"/>
            <a:ext cx="2933700" cy="1841500"/>
          </a:xfrm>
          <a:prstGeom prst="rect">
            <a:avLst/>
          </a:prstGeom>
        </p:spPr>
      </p:pic>
    </p:spTree>
    <p:extLst>
      <p:ext uri="{BB962C8B-B14F-4D97-AF65-F5344CB8AC3E}">
        <p14:creationId xmlns:p14="http://schemas.microsoft.com/office/powerpoint/2010/main" val="170159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572</Words>
  <Application>Microsoft Macintosh PowerPoint</Application>
  <PresentationFormat>Widescreen</PresentationFormat>
  <Paragraphs>93</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Data Science with Kaggle Decal</vt:lpstr>
      <vt:lpstr>Outline for Today</vt:lpstr>
      <vt:lpstr>The Titanic</vt:lpstr>
      <vt:lpstr>The Titanic</vt:lpstr>
      <vt:lpstr>Summary Statistics – “Split, Apply, Combine”</vt:lpstr>
      <vt:lpstr>Summary Statistics – “Split, Apply, Combine”</vt:lpstr>
      <vt:lpstr>Summary Statistics – “Split, Apply, Combine”</vt:lpstr>
      <vt:lpstr>Summary Statistics – “Split, Apply, Combine”</vt:lpstr>
      <vt:lpstr>Summary Statistics – Another use for Apply</vt:lpstr>
      <vt:lpstr>Data Visualization - Plots</vt:lpstr>
      <vt:lpstr>Data Visualization - Plots</vt:lpstr>
      <vt:lpstr>Data Visualization - Plots</vt:lpstr>
      <vt:lpstr>Project 1</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Kaggle Decal</dc:title>
  <dc:creator>Jerry Chen</dc:creator>
  <cp:lastModifiedBy>Jerry Chen</cp:lastModifiedBy>
  <cp:revision>119</cp:revision>
  <dcterms:created xsi:type="dcterms:W3CDTF">2016-09-18T20:54:28Z</dcterms:created>
  <dcterms:modified xsi:type="dcterms:W3CDTF">2016-09-19T06:39:07Z</dcterms:modified>
</cp:coreProperties>
</file>