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21" d="100"/>
          <a:sy n="121" d="100"/>
        </p:scale>
        <p:origin x="7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47DC-C308-3441-99F7-ADB294950AF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52990-F7DE-0B41-AEEB-E92985BE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110F-42B4-8342-871F-57677B9715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BC17F-26DC-C746-B529-C97A14B5C22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392B-4BBA-CF4A-83DD-88D8AE08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2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aggledecal/kaggle_fa1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–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smtClean="0">
                <a:solidFill>
                  <a:srgbClr val="1EBFFF"/>
                </a:solidFill>
              </a:rPr>
              <a:t>Linear Regression, Interpretation, Validation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err="1" smtClean="0"/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https://</a:t>
            </a:r>
            <a:r>
              <a:rPr lang="en-US" dirty="0" err="1" smtClean="0"/>
              <a:t>tinyurl.com</a:t>
            </a:r>
            <a:r>
              <a:rPr lang="en-US" dirty="0" smtClean="0"/>
              <a:t>/[See 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Minimize objective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088640" y="3734938"/>
            <a:ext cx="298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this example:</a:t>
            </a:r>
            <a:endParaRPr lang="en-US" sz="2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0" y="4243340"/>
            <a:ext cx="5029200" cy="58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3" y="5083839"/>
            <a:ext cx="10756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Minimize objective function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3941"/>
            <a:ext cx="1783912" cy="343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5569"/>
            <a:ext cx="3420474" cy="3573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22373"/>
            <a:ext cx="9285402" cy="382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" y="1499476"/>
            <a:ext cx="10756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Minimize objective function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7" y="1813755"/>
            <a:ext cx="10840825" cy="407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5434" y="1187777"/>
            <a:ext cx="39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With Two Unknown Betas</a:t>
            </a:r>
            <a:endParaRPr lang="en-US" sz="28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532733" y="2651944"/>
            <a:ext cx="68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Becomes much more cumbersome with more betas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Matrix Notation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89" y="3971721"/>
            <a:ext cx="2590800" cy="165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47" y="3971721"/>
            <a:ext cx="1587500" cy="165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74" y="4202150"/>
            <a:ext cx="1409700" cy="1155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139" y="4740071"/>
            <a:ext cx="317500" cy="1143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593" y="5659647"/>
            <a:ext cx="1557364" cy="2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Matrix Notation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69" y="1087119"/>
            <a:ext cx="2590800" cy="165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27" y="1087119"/>
            <a:ext cx="1587500" cy="165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54" y="1317548"/>
            <a:ext cx="1409700" cy="1155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819" y="1855469"/>
            <a:ext cx="317500" cy="1143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46" y="3183103"/>
            <a:ext cx="1524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Matrix Notation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69" y="1087119"/>
            <a:ext cx="2590800" cy="165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27" y="1087119"/>
            <a:ext cx="1587500" cy="165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54" y="1317548"/>
            <a:ext cx="1409700" cy="1155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819" y="1855469"/>
            <a:ext cx="317500" cy="11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50" y="5457957"/>
            <a:ext cx="3771900" cy="55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8527" y="4530365"/>
            <a:ext cx="3251200" cy="558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flipH="1">
            <a:off x="4371308" y="3987517"/>
            <a:ext cx="338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Normal Equations</a:t>
            </a:r>
            <a:endParaRPr lang="en-US" sz="2800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0046" y="3183103"/>
            <a:ext cx="1524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Beta errors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4" y="1072314"/>
            <a:ext cx="7026504" cy="47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Beta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375" y="1376313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      ?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59" y="1404889"/>
            <a:ext cx="274865" cy="250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1211" y="2005445"/>
            <a:ext cx="1011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comes from the errors that we’ve previously been ignoring (epsilon). In the real world, we don’t know this</a:t>
            </a:r>
          </a:p>
          <a:p>
            <a:r>
              <a:rPr lang="en-US" dirty="0" smtClean="0"/>
              <a:t>parameter. We can only estimate it based on the following equation: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16" y="2026199"/>
            <a:ext cx="274865" cy="250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16" y="4359766"/>
            <a:ext cx="2156394" cy="278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16" y="4759767"/>
            <a:ext cx="5632450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013" y="2843415"/>
            <a:ext cx="4991100" cy="838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93110" y="3405053"/>
            <a:ext cx="196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(residual standard error)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87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Beta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375" y="1376313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      ?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59" y="1404889"/>
            <a:ext cx="274865" cy="250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1211" y="2005445"/>
            <a:ext cx="1011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comes from the errors that we’ve previously been ignoring (epsilon). In the real world, we don’t know this</a:t>
            </a:r>
          </a:p>
          <a:p>
            <a:r>
              <a:rPr lang="en-US" dirty="0" smtClean="0"/>
              <a:t>parameter. We can only estimate it based on the following equation: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16" y="2026199"/>
            <a:ext cx="274865" cy="250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16" y="4359766"/>
            <a:ext cx="2156394" cy="278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16" y="4759767"/>
            <a:ext cx="5632450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013" y="2843415"/>
            <a:ext cx="4991100" cy="838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93110" y="3405053"/>
            <a:ext cx="196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(residual standard error)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937" y="5558306"/>
            <a:ext cx="3076864" cy="395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8143" y="5219752"/>
            <a:ext cx="361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Can now calculate </a:t>
            </a:r>
            <a:r>
              <a:rPr lang="en-US" sz="1600" smtClean="0"/>
              <a:t>our covariance matrix!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431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Getting p-values for Beta Coefficients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375" y="1376313"/>
            <a:ext cx="10729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Motivation:</a:t>
            </a:r>
            <a:r>
              <a:rPr lang="en-US" dirty="0" smtClean="0"/>
              <a:t> If a feature (beta) turns out to have absolutely no relation to our response variable (e.g. number of </a:t>
            </a:r>
          </a:p>
          <a:p>
            <a:r>
              <a:rPr lang="en-US" dirty="0"/>
              <a:t>s</a:t>
            </a:r>
            <a:r>
              <a:rPr lang="en-US" dirty="0" smtClean="0"/>
              <a:t>trands of hair vs. College GPA), we should have a coefficient of something very close to 0.</a:t>
            </a:r>
          </a:p>
          <a:p>
            <a:endParaRPr lang="en-US" dirty="0"/>
          </a:p>
          <a:p>
            <a:r>
              <a:rPr lang="en-US" dirty="0" smtClean="0"/>
              <a:t>But as we saw earlier, our beta for SAT Score was really small! We know this feature is important so the next step</a:t>
            </a:r>
          </a:p>
          <a:p>
            <a:r>
              <a:rPr lang="en-US" dirty="0" smtClean="0"/>
              <a:t>is to convert our coefficients to a p-value by dividing by the standard errors we calculated from before.</a:t>
            </a:r>
          </a:p>
        </p:txBody>
      </p:sp>
    </p:spTree>
    <p:extLst>
      <p:ext uri="{BB962C8B-B14F-4D97-AF65-F5344CB8AC3E}">
        <p14:creationId xmlns:p14="http://schemas.microsoft.com/office/powerpoint/2010/main" val="14088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 for Today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870"/>
            <a:ext cx="10515600" cy="2567998"/>
          </a:xfrm>
        </p:spPr>
        <p:txBody>
          <a:bodyPr>
            <a:normAutofit/>
          </a:bodyPr>
          <a:lstStyle/>
          <a:p>
            <a:r>
              <a:rPr lang="en-US" dirty="0" smtClean="0"/>
              <a:t>The Linear Regression model</a:t>
            </a:r>
            <a:endParaRPr lang="en-US" dirty="0"/>
          </a:p>
          <a:p>
            <a:r>
              <a:rPr lang="en-US" dirty="0" smtClean="0"/>
              <a:t>Linear regression interpretation</a:t>
            </a:r>
          </a:p>
          <a:p>
            <a:r>
              <a:rPr lang="en-US" dirty="0" smtClean="0"/>
              <a:t>Model validation</a:t>
            </a:r>
          </a:p>
          <a:p>
            <a:r>
              <a:rPr lang="en-US" dirty="0" smtClean="0"/>
              <a:t>Validation Method for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63038" y="4649821"/>
            <a:ext cx="10390762" cy="127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/>
              <a:t>Announcements:</a:t>
            </a:r>
            <a:endParaRPr lang="en-US" sz="2400" u="sng" dirty="0" smtClean="0"/>
          </a:p>
          <a:p>
            <a:pPr lvl="1"/>
            <a:r>
              <a:rPr lang="en-US" sz="2000" dirty="0" smtClean="0"/>
              <a:t>1. </a:t>
            </a:r>
            <a:r>
              <a:rPr lang="en-US" sz="2000" dirty="0" smtClean="0"/>
              <a:t>Project 1 Specs updated to reflect single due date 10/2 11:59pm. All other changes in bold.</a:t>
            </a:r>
            <a:endParaRPr lang="en-US" sz="2000" dirty="0" smtClean="0"/>
          </a:p>
          <a:p>
            <a:pPr lvl="1"/>
            <a:r>
              <a:rPr lang="en-US" sz="2000" dirty="0" smtClean="0"/>
              <a:t>2. </a:t>
            </a:r>
            <a:r>
              <a:rPr lang="en-US" sz="2000" dirty="0" smtClean="0"/>
              <a:t>Please send your </a:t>
            </a:r>
            <a:r>
              <a:rPr lang="en-US" sz="2000" smtClean="0"/>
              <a:t>team name in by midnight tonight!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34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Getting p-values for Beta Coefficients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375" y="1376313"/>
            <a:ext cx="10729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Motivation:</a:t>
            </a:r>
            <a:r>
              <a:rPr lang="en-US" dirty="0" smtClean="0"/>
              <a:t> If a feature (beta) turns out to have absolutely no relation to our response variable (e.g. number of </a:t>
            </a:r>
          </a:p>
          <a:p>
            <a:r>
              <a:rPr lang="en-US" dirty="0"/>
              <a:t>s</a:t>
            </a:r>
            <a:r>
              <a:rPr lang="en-US" dirty="0" smtClean="0"/>
              <a:t>trands of hair vs. College GPA), we should have a coefficient of something very close to 0.</a:t>
            </a:r>
          </a:p>
          <a:p>
            <a:endParaRPr lang="en-US" dirty="0"/>
          </a:p>
          <a:p>
            <a:r>
              <a:rPr lang="en-US" dirty="0" smtClean="0"/>
              <a:t>But as we saw earlier, our beta for SAT Score was really small! We know this feature is important so the next step</a:t>
            </a:r>
          </a:p>
          <a:p>
            <a:r>
              <a:rPr lang="en-US" dirty="0" smtClean="0"/>
              <a:t>is to convert our coefficients to a p-value by dividing by the standard errors we calculated from before.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5602" y="3314699"/>
            <a:ext cx="10160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Definition of p-value</a:t>
            </a:r>
            <a:r>
              <a:rPr lang="en-US" dirty="0" smtClean="0"/>
              <a:t>: Given the null hypothesis is true that SAT Score has no relationship with College GPA </a:t>
            </a:r>
          </a:p>
          <a:p>
            <a:r>
              <a:rPr lang="en-US" dirty="0" smtClean="0"/>
              <a:t>and its beta coefficient is 0, what is the chance that we see a beta coefficient as or more extreme than the</a:t>
            </a:r>
          </a:p>
          <a:p>
            <a:r>
              <a:rPr lang="en-US" dirty="0"/>
              <a:t>o</a:t>
            </a:r>
            <a:r>
              <a:rPr lang="en-US" dirty="0" smtClean="0"/>
              <a:t>ne we just calculated?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34" y="4804187"/>
            <a:ext cx="406400" cy="5334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203373" y="5070887"/>
            <a:ext cx="2524991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99509" y="5070887"/>
            <a:ext cx="2524991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99509" y="4897317"/>
            <a:ext cx="0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28364" y="4904632"/>
            <a:ext cx="0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16200000">
            <a:off x="7334490" y="4318418"/>
            <a:ext cx="262759" cy="2049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4085925" y="4320123"/>
            <a:ext cx="262759" cy="2049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6048810" y="5563042"/>
            <a:ext cx="283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Standard Error of Beta 1</a:t>
            </a:r>
          </a:p>
          <a:p>
            <a:pPr algn="ctr"/>
            <a:r>
              <a:rPr lang="en-US" sz="1200" dirty="0" smtClean="0"/>
              <a:t>(or some multiple)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2800246" y="5563041"/>
            <a:ext cx="283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Standard Error of Beta 1</a:t>
            </a:r>
          </a:p>
          <a:p>
            <a:pPr algn="ctr"/>
            <a:r>
              <a:rPr lang="en-US" sz="1200" dirty="0" smtClean="0"/>
              <a:t>(or some multiple)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15602" y="4386578"/>
            <a:ext cx="32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Confidence Interval Perspective: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9076940" y="4886220"/>
            <a:ext cx="26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Does the range contain 0?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Getting p-values for Beta Coefficients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29" y="874329"/>
            <a:ext cx="6456741" cy="5109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4752" y="5614338"/>
            <a:ext cx="260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(or use a python package)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interpretation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648" y="1282262"/>
            <a:ext cx="859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Questions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If a beta coefficient is 0.0000000151 and it’s p-value is 0.005, is the variable significant?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6648" y="2384054"/>
            <a:ext cx="759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If a beta coefficient is 1501 and it’s p-value is 0.25, is the variable significant?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6648" y="3244334"/>
            <a:ext cx="990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If beta1 = 1501 and it’s p-value is 0.01, what can we say will happen to y if we increase x1 by 1 unit?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648" y="4069127"/>
            <a:ext cx="1009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If beta1 = 0.00414 and it’s p-value is 0.1, what can we say will happen to y if we increase x1 by 1 unit?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0524" y="1387366"/>
            <a:ext cx="42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well did our linear model fit the data?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473" y="2085610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35956" y="4206238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15856" y="3282112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15455" y="358695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17482" y="274219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65867" y="4225530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22746" y="2970903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54766" y="4125638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4366" y="4126838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39082" y="4138065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37186" y="3321022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430052" y="2737471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430045" y="303940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30045" y="362268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430045" y="390416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18727" y="1966214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25210" y="4086842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05110" y="3162716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904709" y="346755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06736" y="2622802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55121" y="4106134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412000" y="2851507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244020" y="4006242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43620" y="4007442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28336" y="4018669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26440" y="3201626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19306" y="2618075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19299" y="2920011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619299" y="3503291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619299" y="3784771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522331" y="2799868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725210" y="3104038"/>
            <a:ext cx="2303176" cy="133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033842"/>
            <a:ext cx="5638800" cy="762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80" y="5208324"/>
            <a:ext cx="1003300" cy="3937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659007" y="5149511"/>
            <a:ext cx="2089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much variance </a:t>
            </a:r>
          </a:p>
          <a:p>
            <a:pPr algn="ctr"/>
            <a:r>
              <a:rPr lang="en-US" dirty="0" smtClean="0"/>
              <a:t>did we reduce?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Validation Method for Machine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0524" y="1387366"/>
            <a:ext cx="958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Caveat to previous slide: In prediction, we care about how well our model does on </a:t>
            </a:r>
            <a:r>
              <a:rPr lang="en-US" i="1" dirty="0" smtClean="0"/>
              <a:t>new</a:t>
            </a:r>
            <a:r>
              <a:rPr lang="en-US" dirty="0" smtClean="0"/>
              <a:t> data, not old.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40524" y="2002222"/>
            <a:ext cx="968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squared is good for model interpretation but it is measuring how </a:t>
            </a:r>
            <a:r>
              <a:rPr lang="en-US" smtClean="0"/>
              <a:t>good our model is on current data.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40524" y="2628055"/>
            <a:ext cx="1063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can do instead is measure our model’s performance based on the </a:t>
            </a:r>
            <a:r>
              <a:rPr lang="en-US" i="1" dirty="0" smtClean="0"/>
              <a:t>test </a:t>
            </a:r>
            <a:r>
              <a:rPr lang="en-US" dirty="0" smtClean="0"/>
              <a:t>data SSE (or some other metric).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90" y="3253888"/>
            <a:ext cx="5068389" cy="29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interpretation (revisited)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648" y="1282262"/>
            <a:ext cx="32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The problem of multicollinearity: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2932619"/>
            <a:ext cx="8242300" cy="3086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883" y="1854180"/>
            <a:ext cx="4048234" cy="2423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76812" y="2366141"/>
            <a:ext cx="483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Don’t know if age or population </a:t>
            </a:r>
            <a:r>
              <a:rPr lang="en-US" smtClean="0">
                <a:solidFill>
                  <a:srgbClr val="FF0000"/>
                </a:solidFill>
              </a:rPr>
              <a:t>is the true signal!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5188" y="2366141"/>
            <a:ext cx="29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(Best to remove one of them)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3" y="976387"/>
            <a:ext cx="8489437" cy="151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9360543" y="1263408"/>
            <a:ext cx="247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Create a </a:t>
            </a:r>
            <a:r>
              <a:rPr lang="en-US" sz="1600" dirty="0" err="1" smtClean="0"/>
              <a:t>Kaggle</a:t>
            </a:r>
            <a:r>
              <a:rPr lang="en-US" sz="1600" dirty="0" smtClean="0"/>
              <a:t> account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62394" y="1719653"/>
            <a:ext cx="229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Get in teams of up to 4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360543" y="2175898"/>
            <a:ext cx="2035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. Form your team on </a:t>
            </a:r>
          </a:p>
          <a:p>
            <a:r>
              <a:rPr lang="en-US" sz="1600" dirty="0" err="1" smtClean="0"/>
              <a:t>Kaggle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360543" y="2878615"/>
            <a:ext cx="226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4. Email your team name</a:t>
            </a:r>
          </a:p>
          <a:p>
            <a:r>
              <a:rPr lang="en-US" sz="1600" dirty="0" smtClean="0"/>
              <a:t>and team emails to us by</a:t>
            </a:r>
          </a:p>
          <a:p>
            <a:r>
              <a:rPr lang="en-US" sz="1600" b="1" dirty="0"/>
              <a:t>t</a:t>
            </a:r>
            <a:r>
              <a:rPr lang="en-US" sz="1600" b="1" dirty="0" smtClean="0"/>
              <a:t>onight 9/26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03287" y="4226157"/>
            <a:ext cx="375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Project Due </a:t>
            </a:r>
          </a:p>
          <a:p>
            <a:pPr algn="ctr"/>
            <a:r>
              <a:rPr lang="en-US" sz="2400" b="1" u="sng" dirty="0" smtClean="0"/>
              <a:t>11:59pm 10/2</a:t>
            </a:r>
            <a:endParaRPr lang="en-US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826741" y="5132927"/>
            <a:ext cx="3103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Just the notebook!</a:t>
            </a:r>
          </a:p>
          <a:p>
            <a:pPr algn="ctr"/>
            <a:r>
              <a:rPr lang="en-US" dirty="0" smtClean="0"/>
              <a:t>Please also include your</a:t>
            </a:r>
          </a:p>
          <a:p>
            <a:pPr algn="ctr"/>
            <a:r>
              <a:rPr lang="en-US" dirty="0" smtClean="0"/>
              <a:t>leaderboard score somewhere.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5214" y="2963917"/>
            <a:ext cx="2346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Team Names Received:</a:t>
            </a:r>
            <a:endParaRPr lang="en-US" dirty="0" smtClean="0"/>
          </a:p>
          <a:p>
            <a:r>
              <a:rPr lang="en-US" dirty="0" smtClean="0"/>
              <a:t>Data Bears</a:t>
            </a:r>
          </a:p>
          <a:p>
            <a:r>
              <a:rPr lang="en-US" dirty="0" smtClean="0"/>
              <a:t>Sexy </a:t>
            </a:r>
            <a:r>
              <a:rPr lang="en-US" dirty="0" err="1" smtClean="0"/>
              <a:t>KaggSwagg</a:t>
            </a:r>
            <a:endParaRPr lang="en-US" dirty="0" smtClean="0"/>
          </a:p>
          <a:p>
            <a:r>
              <a:rPr lang="en-US" dirty="0" err="1" smtClean="0"/>
              <a:t>databears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368" y="2162232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1954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3.6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6519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1954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9985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51" y="3924684"/>
            <a:ext cx="154940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08" y="4468832"/>
            <a:ext cx="256540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108" y="5008740"/>
            <a:ext cx="7429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Minimize objective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51" y="3924684"/>
            <a:ext cx="15494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51" y="4678148"/>
            <a:ext cx="4127500" cy="533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29710" y="5517931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1747513" y="5179823"/>
            <a:ext cx="273238" cy="33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Minimize objective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51" y="3924684"/>
            <a:ext cx="15494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51" y="4678148"/>
            <a:ext cx="4127500" cy="533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29710" y="5517931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1747513" y="5179823"/>
            <a:ext cx="273238" cy="33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4701" y="47409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944" y="5333893"/>
            <a:ext cx="8737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Minimize objective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088640" y="3734938"/>
            <a:ext cx="298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this example: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0" y="4243340"/>
            <a:ext cx="5029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976</Words>
  <Application>Microsoft Macintosh PowerPoint</Application>
  <PresentationFormat>Widescreen</PresentationFormat>
  <Paragraphs>202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Data Science with Kaggle Decal –  Linear Regression, Interpretation, Validation</vt:lpstr>
      <vt:lpstr>Outline for Today</vt:lpstr>
      <vt:lpstr>Motivation</vt:lpstr>
      <vt:lpstr>Motivation</vt:lpstr>
      <vt:lpstr>Motivation</vt:lpstr>
      <vt:lpstr>Motivation</vt:lpstr>
      <vt:lpstr>How to find beta? Minimize objective function</vt:lpstr>
      <vt:lpstr>How to find beta? Minimize objective function</vt:lpstr>
      <vt:lpstr>How to find beta? Minimize objective function</vt:lpstr>
      <vt:lpstr>How to find beta? Minimize objective function</vt:lpstr>
      <vt:lpstr>How to find beta? Minimize objective function</vt:lpstr>
      <vt:lpstr>How to find beta? Minimize objective function</vt:lpstr>
      <vt:lpstr>How to find beta? Matrix Notation</vt:lpstr>
      <vt:lpstr>How to find beta? Matrix Notation</vt:lpstr>
      <vt:lpstr>How to find beta? Matrix Notation</vt:lpstr>
      <vt:lpstr>Beta errors</vt:lpstr>
      <vt:lpstr>Beta errors</vt:lpstr>
      <vt:lpstr>Beta errors</vt:lpstr>
      <vt:lpstr>Getting p-values for Beta Coefficients</vt:lpstr>
      <vt:lpstr>Getting p-values for Beta Coefficients</vt:lpstr>
      <vt:lpstr>Getting p-values for Beta Coefficients</vt:lpstr>
      <vt:lpstr>Linear regression interpretation</vt:lpstr>
      <vt:lpstr>Model Validation</vt:lpstr>
      <vt:lpstr>Validation Method for Machine Learning</vt:lpstr>
      <vt:lpstr>Linear regression interpretation (revisited)</vt:lpstr>
      <vt:lpstr>Project 1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Linear Regression and Validation Method</dc:title>
  <dc:creator>Jerry Chen</dc:creator>
  <cp:lastModifiedBy>Jerry Chen</cp:lastModifiedBy>
  <cp:revision>134</cp:revision>
  <dcterms:created xsi:type="dcterms:W3CDTF">2016-09-25T21:20:02Z</dcterms:created>
  <dcterms:modified xsi:type="dcterms:W3CDTF">2016-09-27T00:06:34Z</dcterms:modified>
</cp:coreProperties>
</file>