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70" r:id="rId14"/>
    <p:sldId id="272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>
        <p:scale>
          <a:sx n="105" d="100"/>
          <a:sy n="105" d="100"/>
        </p:scale>
        <p:origin x="11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94AF-35A6-754E-8067-6A5F9463C98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6606-4AA4-BB4B-BC48-EC22F4ED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Logistic_regression</a:t>
            </a:r>
            <a:r>
              <a:rPr lang="en-US" dirty="0" smtClean="0"/>
              <a:t>#/media/</a:t>
            </a:r>
            <a:r>
              <a:rPr lang="en-US" dirty="0" err="1" smtClean="0"/>
              <a:t>File:Exam_pass_logistic_curve.jpeg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sebastianraschka.com</a:t>
            </a:r>
            <a:r>
              <a:rPr lang="en-US" dirty="0" smtClean="0"/>
              <a:t>/images/</a:t>
            </a:r>
            <a:r>
              <a:rPr lang="en-US" dirty="0" err="1" smtClean="0"/>
              <a:t>faq</a:t>
            </a:r>
            <a:r>
              <a:rPr lang="en-US" dirty="0" smtClean="0"/>
              <a:t>/evaluate-a-model/k-</a:t>
            </a:r>
            <a:r>
              <a:rPr lang="en-US" dirty="0" err="1" smtClean="0"/>
              <a:t>fold.png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0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A110F-42B4-8342-871F-57677B9715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Logistic_regression</a:t>
            </a:r>
            <a:r>
              <a:rPr lang="en-US" dirty="0" smtClean="0"/>
              <a:t>#/media/</a:t>
            </a:r>
            <a:r>
              <a:rPr lang="en-US" smtClean="0"/>
              <a:t>File:Exam_pass_logistic_curve.jpeg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Logistic_regression</a:t>
            </a:r>
            <a:r>
              <a:rPr lang="en-US" dirty="0" smtClean="0"/>
              <a:t>#/media/</a:t>
            </a:r>
            <a:r>
              <a:rPr lang="en-US" smtClean="0"/>
              <a:t>File:Exam_pass_logistic_curve.jpeg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B56-AFB3-3645-B6C1-2E0F36FEC4DC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aggledecal/kaggle_fa1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Logistic Regression, Interpretation, Cross Validation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err="1" smtClean="0"/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https://</a:t>
            </a:r>
            <a:r>
              <a:rPr lang="en-US" dirty="0" err="1" smtClean="0"/>
              <a:t>tinyurl.com</a:t>
            </a:r>
            <a:r>
              <a:rPr lang="en-US" dirty="0" smtClean="0"/>
              <a:t>/[See 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Deal with Categorical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76" y="1146048"/>
            <a:ext cx="1068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Unfortunately in Python, most models only allow you to pass in </a:t>
            </a:r>
            <a:r>
              <a:rPr lang="en-US" u="sng" dirty="0" smtClean="0"/>
              <a:t>numerical</a:t>
            </a:r>
            <a:r>
              <a:rPr lang="en-US" dirty="0" smtClean="0"/>
              <a:t> values. That means we cannot feed in</a:t>
            </a:r>
          </a:p>
          <a:p>
            <a:r>
              <a:rPr lang="en-US" dirty="0"/>
              <a:t>s</a:t>
            </a:r>
            <a:r>
              <a:rPr lang="en-US" dirty="0" smtClean="0"/>
              <a:t>trings such as male and female for gender or all people names in the name column of the Titanic data set.</a:t>
            </a:r>
          </a:p>
          <a:p>
            <a:endParaRPr lang="en-US" dirty="0"/>
          </a:p>
          <a:p>
            <a:r>
              <a:rPr lang="en-US" dirty="0" smtClean="0"/>
              <a:t>However, we can get around this by doing</a:t>
            </a:r>
            <a:r>
              <a:rPr lang="is-IS" dirty="0" smtClean="0"/>
              <a:t>…One-Hot-Encoding!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One-Hot-Encoding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5450" y="1357133"/>
            <a:ext cx="1426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Gender</a:t>
            </a:r>
            <a:endParaRPr lang="en-US" sz="3200" dirty="0" smtClean="0"/>
          </a:p>
          <a:p>
            <a:pPr algn="ctr"/>
            <a:r>
              <a:rPr lang="en-US" sz="3200" dirty="0" smtClean="0"/>
              <a:t>Male</a:t>
            </a:r>
          </a:p>
          <a:p>
            <a:pPr algn="ctr"/>
            <a:r>
              <a:rPr lang="en-US" sz="3200" dirty="0" smtClean="0"/>
              <a:t>Female</a:t>
            </a:r>
          </a:p>
          <a:p>
            <a:pPr algn="ctr"/>
            <a:r>
              <a:rPr lang="en-US" sz="3200" dirty="0" smtClean="0"/>
              <a:t>Male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175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27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One-Hot-Encoding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5450" y="1357133"/>
            <a:ext cx="1426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Gender</a:t>
            </a:r>
            <a:endParaRPr lang="en-US" sz="3200" dirty="0" smtClean="0"/>
          </a:p>
          <a:p>
            <a:pPr algn="ctr"/>
            <a:r>
              <a:rPr lang="en-US" sz="3200" dirty="0" smtClean="0"/>
              <a:t>Male</a:t>
            </a:r>
          </a:p>
          <a:p>
            <a:pPr algn="ctr"/>
            <a:r>
              <a:rPr lang="en-US" sz="3200" dirty="0" smtClean="0"/>
              <a:t>Female</a:t>
            </a:r>
          </a:p>
          <a:p>
            <a:pPr algn="ctr"/>
            <a:r>
              <a:rPr lang="en-US" sz="3200" dirty="0" smtClean="0"/>
              <a:t>Male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175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11168" y="2499360"/>
            <a:ext cx="6583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6282" y="1357133"/>
            <a:ext cx="24561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 smtClean="0"/>
              <a:t>Gender_male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85007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50536" y="1376661"/>
            <a:ext cx="2774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 smtClean="0"/>
              <a:t>Gender_female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2480" y="4134234"/>
            <a:ext cx="18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Dummy variables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156448" y="3419236"/>
            <a:ext cx="524256" cy="6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21824" y="3419236"/>
            <a:ext cx="341376" cy="6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One-Hot-Encoding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5450" y="1357133"/>
            <a:ext cx="1426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Gender</a:t>
            </a:r>
            <a:endParaRPr lang="en-US" sz="3200" dirty="0" smtClean="0"/>
          </a:p>
          <a:p>
            <a:pPr algn="ctr"/>
            <a:r>
              <a:rPr lang="en-US" sz="3200" dirty="0" smtClean="0"/>
              <a:t>Male</a:t>
            </a:r>
          </a:p>
          <a:p>
            <a:pPr algn="ctr"/>
            <a:r>
              <a:rPr lang="en-US" sz="3200" dirty="0" smtClean="0"/>
              <a:t>Female</a:t>
            </a:r>
          </a:p>
          <a:p>
            <a:pPr algn="ctr"/>
            <a:r>
              <a:rPr lang="en-US" sz="3200" dirty="0" smtClean="0"/>
              <a:t>Male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175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11168" y="2499360"/>
            <a:ext cx="6583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6282" y="1357133"/>
            <a:ext cx="24561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 smtClean="0"/>
              <a:t>Gender_male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85007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50536" y="1376661"/>
            <a:ext cx="2774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 smtClean="0"/>
              <a:t>Gender_female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6008" y="4926658"/>
            <a:ext cx="672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Multicollinearity problem! So we often arbitrarily remove one column.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12480" y="4134234"/>
            <a:ext cx="18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Dummy variables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156448" y="3419236"/>
            <a:ext cx="524256" cy="6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021824" y="3419236"/>
            <a:ext cx="341376" cy="69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One-Hot-Encoding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5450" y="1357133"/>
            <a:ext cx="1426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Gender</a:t>
            </a:r>
            <a:endParaRPr lang="en-US" sz="3200" dirty="0" smtClean="0"/>
          </a:p>
          <a:p>
            <a:pPr algn="ctr"/>
            <a:r>
              <a:rPr lang="en-US" sz="3200" dirty="0" smtClean="0"/>
              <a:t>Male</a:t>
            </a:r>
          </a:p>
          <a:p>
            <a:pPr algn="ctr"/>
            <a:r>
              <a:rPr lang="en-US" sz="3200" dirty="0" smtClean="0"/>
              <a:t>Female</a:t>
            </a:r>
          </a:p>
          <a:p>
            <a:pPr algn="ctr"/>
            <a:r>
              <a:rPr lang="en-US" sz="3200" dirty="0" smtClean="0"/>
              <a:t>Male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175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11168" y="2499360"/>
            <a:ext cx="6583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5007" y="1357133"/>
            <a:ext cx="16193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Survived</a:t>
            </a:r>
            <a:endParaRPr lang="en-US" sz="3200" dirty="0" smtClean="0"/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  <a:p>
            <a:pPr algn="ctr"/>
            <a:r>
              <a:rPr lang="en-US" sz="3200" dirty="0"/>
              <a:t>1</a:t>
            </a:r>
            <a:endParaRPr lang="en-US" sz="3200" dirty="0" smtClean="0"/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9832" y="1357132"/>
            <a:ext cx="2774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err="1" smtClean="0">
                <a:solidFill>
                  <a:schemeClr val="accent6">
                    <a:lumMod val="75000"/>
                  </a:schemeClr>
                </a:solidFill>
              </a:rPr>
              <a:t>Gender_female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1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K-Fold Cross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976" y="1219200"/>
            <a:ext cx="106059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were already introduced to the validation method on Monday. This is a quick and easy way to validate </a:t>
            </a:r>
          </a:p>
          <a:p>
            <a:r>
              <a:rPr lang="en-US" dirty="0" smtClean="0"/>
              <a:t>your model’s performance on a test set, but is sometimes </a:t>
            </a:r>
            <a:r>
              <a:rPr lang="en-US" i="1" dirty="0" smtClean="0"/>
              <a:t>unstable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Intuitively, since you are randomly splitting your data into a local train and local test set, your model’s local test </a:t>
            </a:r>
          </a:p>
          <a:p>
            <a:r>
              <a:rPr lang="en-US" dirty="0"/>
              <a:t>p</a:t>
            </a:r>
            <a:r>
              <a:rPr lang="en-US" dirty="0" smtClean="0"/>
              <a:t>erformance will differ each time you validate. </a:t>
            </a:r>
          </a:p>
          <a:p>
            <a:endParaRPr lang="en-US" dirty="0"/>
          </a:p>
          <a:p>
            <a:r>
              <a:rPr lang="en-US" dirty="0" smtClean="0"/>
              <a:t>Also, since you are training only a smaller subset of your data, and training on fewer data points generally</a:t>
            </a:r>
          </a:p>
          <a:p>
            <a:r>
              <a:rPr lang="en-US" dirty="0"/>
              <a:t>d</a:t>
            </a:r>
            <a:r>
              <a:rPr lang="en-US" dirty="0" smtClean="0"/>
              <a:t>ecreases the amount of information your model trains on, your validation error will tend to be worse than</a:t>
            </a:r>
          </a:p>
          <a:p>
            <a:r>
              <a:rPr lang="en-US" dirty="0"/>
              <a:t>r</a:t>
            </a:r>
            <a:r>
              <a:rPr lang="en-US" dirty="0" smtClean="0"/>
              <a:t>eality.</a:t>
            </a:r>
          </a:p>
          <a:p>
            <a:endParaRPr lang="en-US" dirty="0"/>
          </a:p>
          <a:p>
            <a:r>
              <a:rPr lang="en-US" dirty="0" smtClean="0"/>
              <a:t>We solve these problems by introducing </a:t>
            </a:r>
            <a:r>
              <a:rPr lang="en-US" i="1" dirty="0" smtClean="0"/>
              <a:t>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150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K-Fold Cross Validation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48" y="1030732"/>
            <a:ext cx="8926068" cy="50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3" y="976387"/>
            <a:ext cx="8489437" cy="151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3287" y="4226157"/>
            <a:ext cx="375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Project Due </a:t>
            </a:r>
          </a:p>
          <a:p>
            <a:pPr algn="ctr"/>
            <a:r>
              <a:rPr lang="en-US" sz="2400" b="1" u="sng" dirty="0" smtClean="0"/>
              <a:t>11:59pm 10/2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826741" y="5132927"/>
            <a:ext cx="3103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Just the notebook!</a:t>
            </a:r>
          </a:p>
          <a:p>
            <a:pPr algn="ctr"/>
            <a:r>
              <a:rPr lang="en-US" dirty="0" smtClean="0"/>
              <a:t>Please also include your</a:t>
            </a:r>
          </a:p>
          <a:p>
            <a:pPr algn="ctr"/>
            <a:r>
              <a:rPr lang="en-US" dirty="0" smtClean="0"/>
              <a:t>leaderboard score somewhere.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5214" y="2963917"/>
            <a:ext cx="23464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Team Names Received:</a:t>
            </a:r>
            <a:endParaRPr lang="en-US" dirty="0" smtClean="0"/>
          </a:p>
          <a:p>
            <a:r>
              <a:rPr lang="en-US" dirty="0" smtClean="0"/>
              <a:t>Data Bears</a:t>
            </a:r>
          </a:p>
          <a:p>
            <a:r>
              <a:rPr lang="en-US" dirty="0" smtClean="0"/>
              <a:t>Sexy </a:t>
            </a:r>
            <a:r>
              <a:rPr lang="en-US" dirty="0" err="1" smtClean="0"/>
              <a:t>KaggSwagg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atabears</a:t>
            </a:r>
            <a:endParaRPr lang="en-US" dirty="0" smtClean="0"/>
          </a:p>
          <a:p>
            <a:r>
              <a:rPr lang="en-US" dirty="0" err="1" smtClean="0"/>
              <a:t>Geko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decal!</a:t>
            </a:r>
          </a:p>
          <a:p>
            <a:r>
              <a:rPr lang="en-US" dirty="0" smtClean="0"/>
              <a:t>Berkeley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aggleswaggle</a:t>
            </a:r>
            <a:endParaRPr lang="en-US" dirty="0" smtClean="0"/>
          </a:p>
          <a:p>
            <a:r>
              <a:rPr lang="en-US" dirty="0" smtClean="0"/>
              <a:t>Uncertain-team</a:t>
            </a:r>
          </a:p>
          <a:p>
            <a:r>
              <a:rPr lang="en-US" dirty="0" err="1" smtClean="0"/>
              <a:t>ChiSquareatops</a:t>
            </a:r>
            <a:endParaRPr lang="en-US" dirty="0" smtClean="0"/>
          </a:p>
          <a:p>
            <a:r>
              <a:rPr lang="en-US" dirty="0" smtClean="0"/>
              <a:t>HARMABE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1012" y="2963917"/>
            <a:ext cx="1740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j</a:t>
            </a:r>
            <a:r>
              <a:rPr lang="en-US" dirty="0" err="1" smtClean="0"/>
              <a:t>ello</a:t>
            </a:r>
            <a:endParaRPr lang="en-US" dirty="0" smtClean="0"/>
          </a:p>
          <a:p>
            <a:r>
              <a:rPr lang="en-US" dirty="0" smtClean="0"/>
              <a:t>The Debuggers</a:t>
            </a:r>
          </a:p>
          <a:p>
            <a:r>
              <a:rPr lang="en-US" dirty="0" err="1" smtClean="0"/>
              <a:t>Potatoes@Cal</a:t>
            </a:r>
            <a:endParaRPr lang="en-US" dirty="0" smtClean="0"/>
          </a:p>
          <a:p>
            <a:r>
              <a:rPr lang="en-US" dirty="0" smtClean="0"/>
              <a:t>Team Buzzwords</a:t>
            </a:r>
          </a:p>
          <a:p>
            <a:r>
              <a:rPr lang="en-US" dirty="0" smtClean="0"/>
              <a:t>Bear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 for Today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870"/>
            <a:ext cx="10515600" cy="2567998"/>
          </a:xfrm>
        </p:spPr>
        <p:txBody>
          <a:bodyPr>
            <a:normAutofit/>
          </a:bodyPr>
          <a:lstStyle/>
          <a:p>
            <a:r>
              <a:rPr lang="en-US" dirty="0" smtClean="0"/>
              <a:t>The Logistic Regression model</a:t>
            </a:r>
            <a:endParaRPr lang="en-US" dirty="0"/>
          </a:p>
          <a:p>
            <a:r>
              <a:rPr lang="en-US" dirty="0" smtClean="0"/>
              <a:t>Logistic regression interpretation</a:t>
            </a:r>
          </a:p>
          <a:p>
            <a:r>
              <a:rPr lang="en-US" dirty="0" smtClean="0"/>
              <a:t>How to deal with categorical data</a:t>
            </a:r>
          </a:p>
          <a:p>
            <a:r>
              <a:rPr lang="en-US" dirty="0" smtClean="0"/>
              <a:t>K-Folds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6049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00419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6902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157473" y="330806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5540" y="3315313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88428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69882" y="3365606"/>
            <a:ext cx="86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“!’s”?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73474" y="21109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Spam?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25712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25312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110028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100998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65450" y="1357133"/>
            <a:ext cx="13875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#</a:t>
            </a:r>
            <a:r>
              <a:rPr lang="en-US" sz="3200" u="sng" dirty="0" smtClean="0"/>
              <a:t> “!’s”?</a:t>
            </a:r>
            <a:endParaRPr lang="en-US" sz="3200" dirty="0" smtClean="0"/>
          </a:p>
          <a:p>
            <a:pPr algn="ctr"/>
            <a:r>
              <a:rPr lang="en-US" sz="3200" dirty="0" smtClean="0"/>
              <a:t>10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/>
              <a:t>3</a:t>
            </a:r>
            <a:endParaRPr lang="en-US" sz="3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4175" y="1357133"/>
            <a:ext cx="13067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Spam?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64270" y="1355258"/>
            <a:ext cx="24673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H</a:t>
            </a:r>
            <a:r>
              <a:rPr lang="en-US" sz="3200" u="sng" dirty="0" smtClean="0"/>
              <a:t>as “Prince”?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26552" y="1731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921568" y="3207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157473" y="1870133"/>
            <a:ext cx="2376415" cy="16801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00419" y="1225686"/>
            <a:ext cx="0" cy="2139920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06902" y="3346314"/>
            <a:ext cx="2542162" cy="6321"/>
          </a:xfrm>
          <a:prstGeom prst="straightConnector1">
            <a:avLst/>
          </a:prstGeom>
          <a:ln w="28575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157473" y="3308068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5540" y="3315313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88428" y="1882274"/>
            <a:ext cx="77821" cy="77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69882" y="3365606"/>
            <a:ext cx="86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“!’s”?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73474" y="21109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Spam?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25712" y="32657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425312" y="3266914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110028" y="3278141"/>
            <a:ext cx="0" cy="17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100998" y="1877547"/>
            <a:ext cx="18457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65450" y="1357133"/>
            <a:ext cx="13875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#</a:t>
            </a:r>
            <a:r>
              <a:rPr lang="en-US" sz="3200" u="sng" dirty="0" smtClean="0"/>
              <a:t> “!’s”?</a:t>
            </a:r>
            <a:endParaRPr lang="en-US" sz="3200" dirty="0" smtClean="0"/>
          </a:p>
          <a:p>
            <a:pPr algn="ctr"/>
            <a:r>
              <a:rPr lang="en-US" sz="3200" dirty="0" smtClean="0"/>
              <a:t>10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/>
              <a:t>3</a:t>
            </a:r>
            <a:endParaRPr lang="en-US" sz="3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14175" y="1357133"/>
            <a:ext cx="13067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Spam?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64270" y="1355258"/>
            <a:ext cx="24673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H</a:t>
            </a:r>
            <a:r>
              <a:rPr lang="en-US" sz="3200" u="sng" dirty="0" smtClean="0"/>
              <a:t>as “Prince”?</a:t>
            </a:r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</a:p>
          <a:p>
            <a:pPr algn="ctr"/>
            <a:r>
              <a:rPr lang="en-US" sz="3200" dirty="0" smtClean="0"/>
              <a:t>0</a:t>
            </a:r>
          </a:p>
          <a:p>
            <a:pPr algn="ctr"/>
            <a:r>
              <a:rPr lang="en-US" sz="3200" dirty="0"/>
              <a:t>0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26552" y="17316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921568" y="3207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157473" y="1870133"/>
            <a:ext cx="2376415" cy="16801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175" y="4090085"/>
            <a:ext cx="584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 can give us negative spam (and spam &gt; 1)!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174" y="4481007"/>
            <a:ext cx="624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want instead is a probability bounded between 0 and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Logistic Regression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40" y="1460868"/>
            <a:ext cx="74295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2184" y="1510766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54524" y="2440686"/>
            <a:ext cx="19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2235708"/>
            <a:ext cx="4940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Logistic Regression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40" y="1460868"/>
            <a:ext cx="74295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2184" y="1510766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54524" y="2440686"/>
            <a:ext cx="19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0" y="2235708"/>
            <a:ext cx="4940300" cy="723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2768" y="3913632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p(X) when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164" y="3993356"/>
            <a:ext cx="2619303" cy="254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4524" y="3590421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Questions:</a:t>
            </a:r>
            <a:endParaRPr lang="en-US" u="sng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50" y="4672422"/>
            <a:ext cx="2617417" cy="23224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78864" y="4578096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p(X) when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6164" y="5380271"/>
            <a:ext cx="2619303" cy="2177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72768" y="5279136"/>
            <a:ext cx="19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p(X) when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Logistic Regression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83" y="826092"/>
            <a:ext cx="2957831" cy="4334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119" y="1271694"/>
            <a:ext cx="6467757" cy="46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get beta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07008"/>
            <a:ext cx="10368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closed-form solution to get beta (unfortunately). Instead, we can start with a random solution for</a:t>
            </a:r>
          </a:p>
          <a:p>
            <a:r>
              <a:rPr lang="en-US" dirty="0" smtClean="0"/>
              <a:t>beta, make slight adjustments, see which direction our error decreases, and then adjust our betas again to </a:t>
            </a:r>
          </a:p>
          <a:p>
            <a:r>
              <a:rPr lang="en-US" dirty="0" smtClean="0"/>
              <a:t>move in that direction.</a:t>
            </a:r>
          </a:p>
          <a:p>
            <a:endParaRPr lang="en-US" dirty="0"/>
          </a:p>
          <a:p>
            <a:r>
              <a:rPr lang="en-US" dirty="0" smtClean="0"/>
              <a:t>This is the iterative approach to getting beta (called the Newton-Raphson method).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990850"/>
            <a:ext cx="474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 Interpretation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07008"/>
            <a:ext cx="10421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contrast to linear regression where a 1 unit increase in x corresponds to a beta change in y, </a:t>
            </a:r>
          </a:p>
          <a:p>
            <a:r>
              <a:rPr lang="en-US" dirty="0" smtClean="0"/>
              <a:t>in logistic regression a 1 unit increase in x corresponds to </a:t>
            </a:r>
            <a:r>
              <a:rPr lang="en-US" i="1" dirty="0" smtClean="0"/>
              <a:t>a different</a:t>
            </a:r>
            <a:r>
              <a:rPr lang="en-US" dirty="0" smtClean="0"/>
              <a:t> change in y depending on what value x is.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0" y="2235708"/>
            <a:ext cx="4940300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838200" y="3501108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relationship between X and p(X) is not a straight line.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838200" y="4411940"/>
            <a:ext cx="119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 a positive, significant beta suggests an increase in the x variable increases the probability of something occurring.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838200" y="4781272"/>
            <a:ext cx="119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negative, significant beta suggests a </a:t>
            </a:r>
            <a:r>
              <a:rPr lang="en-US" b="1" dirty="0" smtClean="0"/>
              <a:t>increase in </a:t>
            </a:r>
            <a:r>
              <a:rPr lang="en-US" b="1" dirty="0" smtClean="0"/>
              <a:t>the x variable decreases the probability of something occurring.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5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680</Words>
  <Application>Microsoft Macintosh PowerPoint</Application>
  <PresentationFormat>Widescreen</PresentationFormat>
  <Paragraphs>201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Data Science with Kaggle Decal –  Logistic Regression, Interpretation, Cross Validation</vt:lpstr>
      <vt:lpstr>Outline for Today</vt:lpstr>
      <vt:lpstr>Motivation</vt:lpstr>
      <vt:lpstr>Motivation</vt:lpstr>
      <vt:lpstr>The Logistic Regression Model</vt:lpstr>
      <vt:lpstr>The Logistic Regression Model</vt:lpstr>
      <vt:lpstr>The Logistic Regression Model</vt:lpstr>
      <vt:lpstr>How to get beta</vt:lpstr>
      <vt:lpstr>Logistic Regression Interpretation</vt:lpstr>
      <vt:lpstr>How to Deal with Categorical Data</vt:lpstr>
      <vt:lpstr>One-Hot-Encoding</vt:lpstr>
      <vt:lpstr>One-Hot-Encoding</vt:lpstr>
      <vt:lpstr>One-Hot-Encoding</vt:lpstr>
      <vt:lpstr>One-Hot-Encoding</vt:lpstr>
      <vt:lpstr>K-Fold Cross Validation</vt:lpstr>
      <vt:lpstr>K-Fold Cross Validation</vt:lpstr>
      <vt:lpstr>Project 1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Logistic Regression, Interpretation, Cross Validation</dc:title>
  <dc:creator>Jerry Chen</dc:creator>
  <cp:lastModifiedBy>Jerry Chen</cp:lastModifiedBy>
  <cp:revision>78</cp:revision>
  <dcterms:created xsi:type="dcterms:W3CDTF">2016-09-26T18:30:44Z</dcterms:created>
  <dcterms:modified xsi:type="dcterms:W3CDTF">2016-09-28T19:26:20Z</dcterms:modified>
</cp:coreProperties>
</file>