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2"/>
  </p:notesMasterIdLst>
  <p:handoutMasterIdLst>
    <p:handoutMasterId r:id="rId33"/>
  </p:handoutMasterIdLst>
  <p:sldIdLst>
    <p:sldId id="258" r:id="rId5"/>
    <p:sldId id="274" r:id="rId6"/>
    <p:sldId id="277" r:id="rId7"/>
    <p:sldId id="268" r:id="rId8"/>
    <p:sldId id="296" r:id="rId9"/>
    <p:sldId id="269" r:id="rId10"/>
    <p:sldId id="290" r:id="rId11"/>
    <p:sldId id="278" r:id="rId12"/>
    <p:sldId id="289" r:id="rId13"/>
    <p:sldId id="291" r:id="rId14"/>
    <p:sldId id="292" r:id="rId15"/>
    <p:sldId id="270" r:id="rId16"/>
    <p:sldId id="279" r:id="rId17"/>
    <p:sldId id="272" r:id="rId18"/>
    <p:sldId id="295" r:id="rId19"/>
    <p:sldId id="281" r:id="rId20"/>
    <p:sldId id="293" r:id="rId21"/>
    <p:sldId id="294" r:id="rId22"/>
    <p:sldId id="283" r:id="rId23"/>
    <p:sldId id="284" r:id="rId24"/>
    <p:sldId id="285" r:id="rId25"/>
    <p:sldId id="286" r:id="rId26"/>
    <p:sldId id="287" r:id="rId27"/>
    <p:sldId id="288" r:id="rId28"/>
    <p:sldId id="282" r:id="rId29"/>
    <p:sldId id="276"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70" d="100"/>
          <a:sy n="70" d="100"/>
        </p:scale>
        <p:origin x="536" y="8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DE815-D8A1-4529-9414-893FB29A04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10397C6-B7EC-4CEE-8E59-04355DBEE431}">
      <dgm:prSet phldrT="[Text]" phldr="1"/>
      <dgm:spPr/>
      <dgm:t>
        <a:bodyPr/>
        <a:lstStyle/>
        <a:p>
          <a:endParaRPr lang="en-US"/>
        </a:p>
      </dgm:t>
    </dgm:pt>
    <dgm:pt modelId="{0EB9EBF4-307D-41DC-8E36-29F04DAFCFA3}" type="parTrans" cxnId="{3BDFC751-800C-4BCD-B452-11A4E9B6CD1F}">
      <dgm:prSet/>
      <dgm:spPr/>
      <dgm:t>
        <a:bodyPr/>
        <a:lstStyle/>
        <a:p>
          <a:endParaRPr lang="en-US"/>
        </a:p>
      </dgm:t>
    </dgm:pt>
    <dgm:pt modelId="{D46D18D2-DBDE-4213-91F9-C1DAC0C872A1}" type="sibTrans" cxnId="{3BDFC751-800C-4BCD-B452-11A4E9B6CD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t>
        <a:bodyPr/>
        <a:lstStyle/>
        <a:p>
          <a:endParaRPr lang="en-US"/>
        </a:p>
      </dgm:t>
    </dgm:pt>
    <dgm:pt modelId="{375B311A-D444-46F4-9510-305902D9FB67}" type="pres">
      <dgm:prSet presAssocID="{B90DE815-D8A1-4529-9414-893FB29A0426}" presName="Name0" presStyleCnt="0">
        <dgm:presLayoutVars>
          <dgm:chMax val="7"/>
          <dgm:chPref val="7"/>
          <dgm:dir/>
        </dgm:presLayoutVars>
      </dgm:prSet>
      <dgm:spPr/>
    </dgm:pt>
    <dgm:pt modelId="{BE6C2195-4DF7-4923-BCE3-3A2810B98557}" type="pres">
      <dgm:prSet presAssocID="{B90DE815-D8A1-4529-9414-893FB29A0426}" presName="Name1" presStyleCnt="0"/>
      <dgm:spPr/>
    </dgm:pt>
    <dgm:pt modelId="{86ABACAA-E11F-4955-AD4C-AE67109D0443}" type="pres">
      <dgm:prSet presAssocID="{D46D18D2-DBDE-4213-91F9-C1DAC0C872A1}" presName="picture_1" presStyleCnt="0"/>
      <dgm:spPr/>
    </dgm:pt>
    <dgm:pt modelId="{F4760EA1-0D87-4055-BD43-94F4A37B8592}" type="pres">
      <dgm:prSet presAssocID="{D46D18D2-DBDE-4213-91F9-C1DAC0C872A1}" presName="pictureRepeatNode" presStyleLbl="alignImgPlace1" presStyleIdx="0" presStyleCnt="1" custScaleX="83709" custScaleY="93660" custLinFactY="-9411" custLinFactNeighborX="65657" custLinFactNeighborY="-100000"/>
      <dgm:spPr/>
      <dgm:t>
        <a:bodyPr/>
        <a:lstStyle/>
        <a:p>
          <a:endParaRPr lang="en-US"/>
        </a:p>
      </dgm:t>
    </dgm:pt>
    <dgm:pt modelId="{203EF836-90BE-4408-8787-5728D6F4D21F}" type="pres">
      <dgm:prSet presAssocID="{510397C6-B7EC-4CEE-8E59-04355DBEE431}" presName="text_1" presStyleLbl="node1" presStyleIdx="0" presStyleCnt="0">
        <dgm:presLayoutVars>
          <dgm:bulletEnabled val="1"/>
        </dgm:presLayoutVars>
      </dgm:prSet>
      <dgm:spPr/>
      <dgm:t>
        <a:bodyPr/>
        <a:lstStyle/>
        <a:p>
          <a:endParaRPr lang="en-US"/>
        </a:p>
      </dgm:t>
    </dgm:pt>
  </dgm:ptLst>
  <dgm:cxnLst>
    <dgm:cxn modelId="{9DB8D4FB-31D1-44E4-9214-9E0E1E736A93}" type="presOf" srcId="{B90DE815-D8A1-4529-9414-893FB29A0426}" destId="{375B311A-D444-46F4-9510-305902D9FB67}" srcOrd="0" destOrd="0" presId="urn:microsoft.com/office/officeart/2008/layout/CircularPictureCallout"/>
    <dgm:cxn modelId="{FD2BA773-0EF8-4B29-B17D-FC73877C8BE4}" type="presOf" srcId="{D46D18D2-DBDE-4213-91F9-C1DAC0C872A1}" destId="{F4760EA1-0D87-4055-BD43-94F4A37B8592}" srcOrd="0" destOrd="0" presId="urn:microsoft.com/office/officeart/2008/layout/CircularPictureCallout"/>
    <dgm:cxn modelId="{A3D28E84-4BA7-4AC0-B259-913E88691B1F}" type="presOf" srcId="{510397C6-B7EC-4CEE-8E59-04355DBEE431}" destId="{203EF836-90BE-4408-8787-5728D6F4D21F}" srcOrd="0" destOrd="0" presId="urn:microsoft.com/office/officeart/2008/layout/CircularPictureCallout"/>
    <dgm:cxn modelId="{3BDFC751-800C-4BCD-B452-11A4E9B6CD1F}" srcId="{B90DE815-D8A1-4529-9414-893FB29A0426}" destId="{510397C6-B7EC-4CEE-8E59-04355DBEE431}" srcOrd="0" destOrd="0" parTransId="{0EB9EBF4-307D-41DC-8E36-29F04DAFCFA3}" sibTransId="{D46D18D2-DBDE-4213-91F9-C1DAC0C872A1}"/>
    <dgm:cxn modelId="{E2FE4D62-F4BA-4860-8F44-E972DC6D7CCB}" type="presParOf" srcId="{375B311A-D444-46F4-9510-305902D9FB67}" destId="{BE6C2195-4DF7-4923-BCE3-3A2810B98557}" srcOrd="0" destOrd="0" presId="urn:microsoft.com/office/officeart/2008/layout/CircularPictureCallout"/>
    <dgm:cxn modelId="{0AF0114F-8133-4174-BDD7-D51C8EF71287}" type="presParOf" srcId="{BE6C2195-4DF7-4923-BCE3-3A2810B98557}" destId="{86ABACAA-E11F-4955-AD4C-AE67109D0443}" srcOrd="0" destOrd="0" presId="urn:microsoft.com/office/officeart/2008/layout/CircularPictureCallout"/>
    <dgm:cxn modelId="{390E1BF0-4078-4C11-976A-4EF3A6C06CE8}" type="presParOf" srcId="{86ABACAA-E11F-4955-AD4C-AE67109D0443}" destId="{F4760EA1-0D87-4055-BD43-94F4A37B8592}" srcOrd="0" destOrd="0" presId="urn:microsoft.com/office/officeart/2008/layout/CircularPictureCallout"/>
    <dgm:cxn modelId="{53932D66-3445-4AAE-A51D-095280516A1B}" type="presParOf" srcId="{BE6C2195-4DF7-4923-BCE3-3A2810B98557}" destId="{203EF836-90BE-4408-8787-5728D6F4D21F}"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A7F7584C-6CC5-40A2-9566-2842A5DEA97A}">
      <dgm:prSet phldrT="[Text]" custT="1"/>
      <dgm:spPr/>
      <dgm:t>
        <a:bodyPr/>
        <a:lstStyle/>
        <a:p>
          <a:r>
            <a:rPr lang="en-US" sz="3200" dirty="0" smtClean="0">
              <a:latin typeface="Arial Black" panose="020B0A04020102020204" pitchFamily="34" charset="0"/>
            </a:rPr>
            <a:t>User-Friendly Interface</a:t>
          </a:r>
          <a:endParaRPr lang="en-US" sz="3200" dirty="0">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pPr>
            <a:lnSpc>
              <a:spcPct val="150000"/>
            </a:lnSpc>
          </a:pPr>
          <a:r>
            <a:rPr lang="en-US" sz="3200" dirty="0" smtClean="0">
              <a:latin typeface="Tahoma" panose="020B0604030504040204" pitchFamily="34" charset="0"/>
              <a:ea typeface="Tahoma" panose="020B0604030504040204" pitchFamily="34" charset="0"/>
              <a:cs typeface="Tahoma" panose="020B0604030504040204" pitchFamily="34" charset="0"/>
            </a:rPr>
            <a:t> </a:t>
          </a:r>
          <a:r>
            <a:rPr lang="en-US" sz="3200" dirty="0" smtClean="0">
              <a:latin typeface="+mj-lt"/>
              <a:ea typeface="Tahoma" panose="020B0604030504040204" pitchFamily="34" charset="0"/>
              <a:cs typeface="Tahoma" panose="020B0604030504040204" pitchFamily="34" charset="0"/>
            </a:rPr>
            <a:t>Implementing a user-friendly and intuitive interface to streamline online onboarding, profile management and financial  transactions</a:t>
          </a:r>
          <a:endParaRPr lang="en-US" sz="3200" dirty="0">
            <a:latin typeface="+mj-lt"/>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C60E4332-AB2E-4201-AF29-E3D9D2CE99DD}" type="pres">
      <dgm:prSet presAssocID="{A7F7584C-6CC5-40A2-9566-2842A5DEA97A}" presName="linNode" presStyleCnt="0"/>
      <dgm:spPr/>
      <dgm:t>
        <a:bodyPr/>
        <a:lstStyle/>
        <a:p>
          <a:endParaRPr lang="en-US"/>
        </a:p>
      </dgm:t>
    </dgm:pt>
    <dgm:pt modelId="{8A3FE5E4-2689-4041-B2C5-C63BC276A3EF}" type="pres">
      <dgm:prSet presAssocID="{A7F7584C-6CC5-40A2-9566-2842A5DEA97A}" presName="parentText" presStyleLbl="node1" presStyleIdx="0" presStyleCnt="1" custScaleX="86372" custScaleY="52766">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0" presStyleCnt="1" custScaleX="101101" custScaleY="80934" custLinFactNeighborX="3114" custLinFactNeighborY="-2010">
        <dgm:presLayoutVars>
          <dgm:bulletEnabled val="1"/>
        </dgm:presLayoutVars>
      </dgm:prSet>
      <dgm:spPr/>
      <dgm:t>
        <a:bodyPr/>
        <a:lstStyle/>
        <a:p>
          <a:endParaRPr lang="en-US"/>
        </a:p>
      </dgm:t>
    </dgm:pt>
  </dgm:ptLst>
  <dgm:cxnLst>
    <dgm:cxn modelId="{56052809-46E4-4445-B520-94004C28BB9D}" srcId="{A7F7584C-6CC5-40A2-9566-2842A5DEA97A}" destId="{9D8DAFB6-C744-4BD6-B757-393BF647EBB6}" srcOrd="0" destOrd="0" parTransId="{17C1C47E-8D1A-404A-B227-B017391CB5F6}" sibTransId="{C9B44773-68B1-427B-B9CA-0AEA186B621E}"/>
    <dgm:cxn modelId="{E012C627-9D9D-4F6E-9D3A-28B82901BFD1}" type="presOf" srcId="{A7F7584C-6CC5-40A2-9566-2842A5DEA97A}" destId="{8A3FE5E4-2689-4041-B2C5-C63BC276A3EF}" srcOrd="0" destOrd="0" presId="urn:microsoft.com/office/officeart/2005/8/layout/vList5"/>
    <dgm:cxn modelId="{DC87868A-AAEB-4BFE-AAA5-D3C4DD0B2D01}" type="presOf" srcId="{81269538-BFC5-48BB-BEA1-D7AF1F385FD5}" destId="{99FD7F24-5BB9-46E8-BB7C-4B477B73B815}" srcOrd="0" destOrd="0" presId="urn:microsoft.com/office/officeart/2005/8/layout/vList5"/>
    <dgm:cxn modelId="{DD9248F9-7CFC-4230-9997-8471EC82AE2D}" type="presOf" srcId="{9D8DAFB6-C744-4BD6-B757-393BF647EBB6}" destId="{329ECF1A-78BE-41CB-B252-8011825B67CD}" srcOrd="0" destOrd="0" presId="urn:microsoft.com/office/officeart/2005/8/layout/vList5"/>
    <dgm:cxn modelId="{F68422C1-CD34-4DED-AA4B-85EFFF4FE933}" srcId="{81269538-BFC5-48BB-BEA1-D7AF1F385FD5}" destId="{A7F7584C-6CC5-40A2-9566-2842A5DEA97A}" srcOrd="0" destOrd="0" parTransId="{581272CD-5908-4C17-8E9B-8BF6DCE43C3E}" sibTransId="{C41ED6A4-512C-48AB-901D-671B73446005}"/>
    <dgm:cxn modelId="{164FD9B7-7ADD-40F7-8423-288267EFA261}" type="presParOf" srcId="{99FD7F24-5BB9-46E8-BB7C-4B477B73B815}" destId="{C60E4332-AB2E-4201-AF29-E3D9D2CE99DD}" srcOrd="0" destOrd="0" presId="urn:microsoft.com/office/officeart/2005/8/layout/vList5"/>
    <dgm:cxn modelId="{991F1A8E-C0BB-468F-BC5B-997DA25734D1}" type="presParOf" srcId="{C60E4332-AB2E-4201-AF29-E3D9D2CE99DD}" destId="{8A3FE5E4-2689-4041-B2C5-C63BC276A3EF}" srcOrd="0" destOrd="0" presId="urn:microsoft.com/office/officeart/2005/8/layout/vList5"/>
    <dgm:cxn modelId="{FB17673C-BF10-416E-A1DE-A683CF4470D1}" type="presParOf" srcId="{C60E4332-AB2E-4201-AF29-E3D9D2CE99DD}" destId="{329ECF1A-78BE-41CB-B252-8011825B67C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60EA1-0D87-4055-BD43-94F4A37B8592}">
      <dsp:nvSpPr>
        <dsp:cNvPr id="0" name=""/>
        <dsp:cNvSpPr/>
      </dsp:nvSpPr>
      <dsp:spPr>
        <a:xfrm>
          <a:off x="26583" y="2006151"/>
          <a:ext cx="19135" cy="2141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3EF836-90BE-4408-8787-5728D6F4D21F}">
      <dsp:nvSpPr>
        <dsp:cNvPr id="0" name=""/>
        <dsp:cNvSpPr/>
      </dsp:nvSpPr>
      <dsp:spPr>
        <a:xfrm>
          <a:off x="15544" y="2042576"/>
          <a:ext cx="14630" cy="75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en-US" sz="500" kern="1200"/>
        </a:p>
      </dsp:txBody>
      <dsp:txXfrm>
        <a:off x="15544" y="2042576"/>
        <a:ext cx="14630" cy="7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ECF1A-78BE-41CB-B252-8011825B67CD}">
      <dsp:nvSpPr>
        <dsp:cNvPr id="0" name=""/>
        <dsp:cNvSpPr/>
      </dsp:nvSpPr>
      <dsp:spPr>
        <a:xfrm rot="5400000">
          <a:off x="5870543" y="-1141550"/>
          <a:ext cx="3377294" cy="733657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150000"/>
            </a:lnSpc>
            <a:spcBef>
              <a:spcPct val="0"/>
            </a:spcBef>
            <a:spcAft>
              <a:spcPct val="15000"/>
            </a:spcAft>
            <a:buChar char="••"/>
          </a:pPr>
          <a:r>
            <a:rPr lang="en-US" sz="3200" kern="1200" dirty="0" smtClean="0">
              <a:latin typeface="Tahoma" panose="020B0604030504040204" pitchFamily="34" charset="0"/>
              <a:ea typeface="Tahoma" panose="020B0604030504040204" pitchFamily="34" charset="0"/>
              <a:cs typeface="Tahoma" panose="020B0604030504040204" pitchFamily="34" charset="0"/>
            </a:rPr>
            <a:t> </a:t>
          </a:r>
          <a:r>
            <a:rPr lang="en-US" sz="3200" kern="1200" dirty="0" smtClean="0">
              <a:latin typeface="+mj-lt"/>
              <a:ea typeface="Tahoma" panose="020B0604030504040204" pitchFamily="34" charset="0"/>
              <a:cs typeface="Tahoma" panose="020B0604030504040204" pitchFamily="34" charset="0"/>
            </a:rPr>
            <a:t>Implementing a user-friendly and intuitive interface to streamline online onboarding, profile management and financial  transactions</a:t>
          </a:r>
          <a:endParaRPr lang="en-US" sz="3200" kern="1200" dirty="0">
            <a:latin typeface="+mj-lt"/>
            <a:ea typeface="Tahoma" panose="020B0604030504040204" pitchFamily="34" charset="0"/>
            <a:cs typeface="Tahoma" panose="020B0604030504040204" pitchFamily="34" charset="0"/>
          </a:endParaRPr>
        </a:p>
      </dsp:txBody>
      <dsp:txXfrm rot="-5400000">
        <a:off x="3890904" y="1002955"/>
        <a:ext cx="7171707" cy="3047562"/>
      </dsp:txXfrm>
    </dsp:sp>
    <dsp:sp modelId="{8A3FE5E4-2689-4041-B2C5-C63BC276A3EF}">
      <dsp:nvSpPr>
        <dsp:cNvPr id="0" name=""/>
        <dsp:cNvSpPr/>
      </dsp:nvSpPr>
      <dsp:spPr>
        <a:xfrm>
          <a:off x="238191" y="1234441"/>
          <a:ext cx="3525602" cy="27523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latin typeface="Arial Black" panose="020B0A04020102020204" pitchFamily="34" charset="0"/>
            </a:rPr>
            <a:t>User-Friendly Interface</a:t>
          </a:r>
          <a:endParaRPr lang="en-US" sz="3200" kern="1200" dirty="0">
            <a:latin typeface="Tahoma" panose="020B0604030504040204" pitchFamily="34" charset="0"/>
            <a:ea typeface="Tahoma" panose="020B0604030504040204" pitchFamily="34" charset="0"/>
            <a:cs typeface="Tahoma" panose="020B0604030504040204" pitchFamily="34" charset="0"/>
          </a:endParaRPr>
        </a:p>
      </dsp:txBody>
      <dsp:txXfrm>
        <a:off x="372549" y="1368799"/>
        <a:ext cx="3256886" cy="2483624"/>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1/18/2024</a:t>
            </a:fld>
            <a:endParaRPr lang="en-US" dirty="0"/>
          </a:p>
        </p:txBody>
      </p:sp>
      <p:sp>
        <p:nvSpPr>
          <p:cNvPr id="4" name="Footer Placeholder 3">
            <a:extLst>
              <a:ext uri="{FF2B5EF4-FFF2-40B4-BE49-F238E27FC236}">
                <a16:creationId xmlns=""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12</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14</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26</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27</a:t>
            </a:fld>
            <a:endParaRPr lang="en-US"/>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1/18/2024</a:t>
            </a:fld>
            <a:endParaRPr lang="en-US" noProof="0" dirty="0"/>
          </a:p>
        </p:txBody>
      </p:sp>
      <p:sp>
        <p:nvSpPr>
          <p:cNvPr id="5" name="Footer Placeholder 4">
            <a:extLst>
              <a:ext uri="{FF2B5EF4-FFF2-40B4-BE49-F238E27FC236}">
                <a16:creationId xmlns=""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2.svg"/><Relationship Id="rId5" Type="http://schemas.openxmlformats.org/officeDocument/2006/relationships/image" Target="../media/image14.png"/><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image" Target="../media/image10.jpeg"/><Relationship Id="rId5" Type="http://schemas.openxmlformats.org/officeDocument/2006/relationships/diagramQuickStyle" Target="../diagrams/quickStyle1.xml"/><Relationship Id="rId10" Type="http://schemas.openxmlformats.org/officeDocument/2006/relationships/image" Target="../media/image7.jpeg"/><Relationship Id="rId4" Type="http://schemas.openxmlformats.org/officeDocument/2006/relationships/diagramLayout" Target="../diagrams/layout1.xml"/><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B08B8-3DB3-4637-AE23-B8DB96D9FCEC}"/>
              </a:ext>
            </a:extLst>
          </p:cNvPr>
          <p:cNvSpPr>
            <a:spLocks noGrp="1"/>
          </p:cNvSpPr>
          <p:nvPr>
            <p:ph type="ctrTitle"/>
          </p:nvPr>
        </p:nvSpPr>
        <p:spPr>
          <a:xfrm>
            <a:off x="1891538" y="557177"/>
            <a:ext cx="7398766" cy="2239208"/>
          </a:xfrm>
        </p:spPr>
        <p:txBody>
          <a:bodyPr/>
          <a:lstStyle/>
          <a:p>
            <a:r>
              <a:rPr lang="en-US" sz="4000" dirty="0">
                <a:latin typeface="+mn-lt"/>
              </a:rPr>
              <a:t>design and implementation of a “</a:t>
            </a:r>
            <a:r>
              <a:rPr lang="en-US" sz="4000" dirty="0" err="1">
                <a:latin typeface="+mn-lt"/>
              </a:rPr>
              <a:t>njangi</a:t>
            </a:r>
            <a:r>
              <a:rPr lang="en-US" sz="4000" dirty="0">
                <a:latin typeface="+mn-lt"/>
              </a:rPr>
              <a:t>” application system</a:t>
            </a:r>
            <a:endParaRPr lang="en-US" sz="4000" dirty="0">
              <a:latin typeface="+mn-lt"/>
            </a:endParaRPr>
          </a:p>
        </p:txBody>
      </p:sp>
      <p:sp>
        <p:nvSpPr>
          <p:cNvPr id="3" name="Subtitle 2">
            <a:extLst>
              <a:ext uri="{FF2B5EF4-FFF2-40B4-BE49-F238E27FC236}">
                <a16:creationId xmlns="" xmlns:a16="http://schemas.microsoft.com/office/drawing/2014/main" id="{2198AA37-E298-4CD8-9F0F-2123ACFD9653}"/>
              </a:ext>
            </a:extLst>
          </p:cNvPr>
          <p:cNvSpPr>
            <a:spLocks noGrp="1"/>
          </p:cNvSpPr>
          <p:nvPr>
            <p:ph type="subTitle" idx="1"/>
          </p:nvPr>
        </p:nvSpPr>
        <p:spPr>
          <a:xfrm>
            <a:off x="1187450" y="3583376"/>
            <a:ext cx="5143500" cy="3274624"/>
          </a:xfrm>
        </p:spPr>
        <p:txBody>
          <a:bodyPr/>
          <a:lstStyle/>
          <a:p>
            <a:r>
              <a:rPr lang="en-US" sz="3600" u="sng" dirty="0">
                <a:latin typeface="Algerian" panose="04020705040A02060702" pitchFamily="82" charset="0"/>
              </a:rPr>
              <a:t>Members</a:t>
            </a:r>
            <a:r>
              <a:rPr lang="en-US" sz="3600" b="1" u="sng" dirty="0"/>
              <a:t>:</a:t>
            </a:r>
          </a:p>
          <a:p>
            <a:pPr marL="457200" indent="-457200">
              <a:buFont typeface="Wingdings" panose="05000000000000000000" pitchFamily="2" charset="2"/>
              <a:buChar char="ü"/>
            </a:pPr>
            <a:r>
              <a:rPr lang="en-US" dirty="0"/>
              <a:t> </a:t>
            </a:r>
            <a:r>
              <a:rPr lang="en-US" sz="2400" dirty="0" err="1">
                <a:latin typeface="Tahoma" panose="020B0604030504040204" pitchFamily="34" charset="0"/>
                <a:ea typeface="Tahoma" panose="020B0604030504040204" pitchFamily="34" charset="0"/>
                <a:cs typeface="Tahoma" panose="020B0604030504040204" pitchFamily="34" charset="0"/>
              </a:rPr>
              <a:t>Chunke</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Blessing</a:t>
            </a:r>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Ousmanou</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Bouba</a:t>
            </a:r>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Ashu</a:t>
            </a:r>
            <a:r>
              <a:rPr lang="en-US" sz="2400" dirty="0">
                <a:latin typeface="Tahoma" panose="020B0604030504040204" pitchFamily="34" charset="0"/>
                <a:ea typeface="Tahoma" panose="020B0604030504040204" pitchFamily="34" charset="0"/>
                <a:cs typeface="Tahoma" panose="020B0604030504040204" pitchFamily="34" charset="0"/>
              </a:rPr>
              <a:t> Brandon</a:t>
            </a:r>
          </a:p>
          <a:p>
            <a:pPr marL="457200" indent="-4572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Samme</a:t>
            </a:r>
            <a:r>
              <a:rPr lang="en-US" sz="2400" dirty="0">
                <a:latin typeface="Tahoma" panose="020B0604030504040204" pitchFamily="34" charset="0"/>
                <a:ea typeface="Tahoma" panose="020B0604030504040204" pitchFamily="34" charset="0"/>
                <a:cs typeface="Tahoma" panose="020B0604030504040204" pitchFamily="34" charset="0"/>
              </a:rPr>
              <a:t> Samuel</a:t>
            </a:r>
          </a:p>
          <a:p>
            <a:pPr marL="457200" indent="-457200">
              <a:buFont typeface="Wingdings" panose="05000000000000000000" pitchFamily="2" charset="2"/>
              <a:buChar char="ü"/>
            </a:pP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Fuga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Manguuue</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smtClean="0">
                <a:latin typeface="Tahoma" panose="020B0604030504040204" pitchFamily="34" charset="0"/>
                <a:ea typeface="Tahoma" panose="020B0604030504040204" pitchFamily="34" charset="0"/>
                <a:cs typeface="Tahoma" panose="020B0604030504040204" pitchFamily="34" charset="0"/>
              </a:rPr>
              <a:t>Francisco</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6458712" y="3803678"/>
            <a:ext cx="6096000" cy="892552"/>
          </a:xfrm>
          <a:prstGeom prst="rect">
            <a:avLst/>
          </a:prstGeom>
        </p:spPr>
        <p:txBody>
          <a:bodyPr>
            <a:spAutoFit/>
          </a:bodyPr>
          <a:lstStyle/>
          <a:p>
            <a:r>
              <a:rPr lang="en-US" sz="2800" b="1" dirty="0">
                <a:solidFill>
                  <a:schemeClr val="bg1"/>
                </a:solidFill>
              </a:rPr>
              <a:t>Course </a:t>
            </a:r>
            <a:r>
              <a:rPr lang="en-US" sz="2800" b="1" dirty="0" smtClean="0">
                <a:solidFill>
                  <a:schemeClr val="bg1"/>
                </a:solidFill>
              </a:rPr>
              <a:t>instructor</a:t>
            </a:r>
            <a:r>
              <a:rPr lang="en-US" dirty="0" smtClean="0">
                <a:solidFill>
                  <a:schemeClr val="bg1"/>
                </a:solidFill>
              </a:rPr>
              <a:t>:   </a:t>
            </a:r>
          </a:p>
          <a:p>
            <a:r>
              <a:rPr lang="en-US" sz="2400" dirty="0" smtClean="0">
                <a:solidFill>
                  <a:schemeClr val="bg1"/>
                </a:solidFill>
              </a:rPr>
              <a:t>Eng. KAH KISSINGER</a:t>
            </a:r>
            <a:endParaRPr lang="en-US" sz="2400" dirty="0">
              <a:solidFill>
                <a:schemeClr val="bg1"/>
              </a:solidFill>
            </a:endParaRPr>
          </a:p>
        </p:txBody>
      </p:sp>
    </p:spTree>
    <p:extLst>
      <p:ext uri="{BB962C8B-B14F-4D97-AF65-F5344CB8AC3E}">
        <p14:creationId xmlns:p14="http://schemas.microsoft.com/office/powerpoint/2010/main" val="31671720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2" y="221839"/>
            <a:ext cx="11150600" cy="920336"/>
          </a:xfrm>
        </p:spPr>
        <p:txBody>
          <a:bodyPr/>
          <a:lstStyle/>
          <a:p>
            <a:pPr lvl="0"/>
            <a:r>
              <a:rPr lang="en-US" dirty="0">
                <a:latin typeface="Arial Black" panose="020B0A04020102020204" pitchFamily="34" charset="0"/>
                <a:cs typeface="Arial" panose="020B0604020202020204" pitchFamily="34" charset="0"/>
              </a:rPr>
              <a:t>FUNCTIONAL REQUIREMENTS</a:t>
            </a:r>
            <a:r>
              <a:rPr lang="en-US" sz="2800" dirty="0"/>
              <a:t/>
            </a:r>
            <a:br>
              <a:rPr lang="en-US" sz="2800" dirty="0"/>
            </a:b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 name="Rectangle 3"/>
          <p:cNvSpPr/>
          <p:nvPr/>
        </p:nvSpPr>
        <p:spPr>
          <a:xfrm>
            <a:off x="605440" y="2682532"/>
            <a:ext cx="11153743" cy="3416320"/>
          </a:xfrm>
          <a:prstGeom prst="rect">
            <a:avLst/>
          </a:prstGeom>
        </p:spPr>
        <p:txBody>
          <a:bodyPr wrap="square">
            <a:spAutoFit/>
          </a:bodyPr>
          <a:lstStyle/>
          <a:p>
            <a:pPr>
              <a:lnSpc>
                <a:spcPct val="150000"/>
              </a:lnSpc>
            </a:pPr>
            <a:r>
              <a:rPr lang="en-US" sz="3600" dirty="0"/>
              <a:t>The application should enable seamless communication amongst group members, it should not allow users to send messages, announcement, or alerts to the entire group or specific individuals unless under admin approval</a:t>
            </a:r>
            <a:r>
              <a:rPr lang="en-US" sz="3600" dirty="0"/>
              <a:t>.</a:t>
            </a:r>
            <a:endParaRPr lang="en-US" sz="3600" dirty="0"/>
          </a:p>
        </p:txBody>
      </p:sp>
      <p:sp>
        <p:nvSpPr>
          <p:cNvPr id="5" name="Rectangle 4"/>
          <p:cNvSpPr/>
          <p:nvPr/>
        </p:nvSpPr>
        <p:spPr>
          <a:xfrm>
            <a:off x="515938" y="1499062"/>
            <a:ext cx="9549217" cy="584775"/>
          </a:xfrm>
          <a:prstGeom prst="rect">
            <a:avLst/>
          </a:prstGeom>
        </p:spPr>
        <p:txBody>
          <a:bodyPr wrap="none">
            <a:spAutoFit/>
          </a:bodyPr>
          <a:lstStyle/>
          <a:p>
            <a:pPr marL="742950" indent="-742950">
              <a:buFont typeface="+mj-lt"/>
              <a:buAutoNum type="arabicPeriod"/>
            </a:pPr>
            <a:r>
              <a:rPr lang="en-US" sz="3200" u="sng" spc="300" dirty="0">
                <a:solidFill>
                  <a:srgbClr val="C00000"/>
                </a:solidFill>
                <a:latin typeface="Arial" panose="020B0604020202020204" pitchFamily="34" charset="0"/>
                <a:cs typeface="Arial" panose="020B0604020202020204" pitchFamily="34" charset="0"/>
              </a:rPr>
              <a:t>COMMUNICATION AND NOTIFICATION</a:t>
            </a:r>
            <a:endParaRPr lang="en-US" sz="3200" u="sng" spc="3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98688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96" y="134328"/>
            <a:ext cx="11150600" cy="920336"/>
          </a:xfrm>
        </p:spPr>
        <p:txBody>
          <a:bodyPr/>
          <a:lstStyle/>
          <a:p>
            <a:r>
              <a:rPr lang="en-US" sz="4000" cap="none" dirty="0" smtClean="0"/>
              <a:t>CONT…</a:t>
            </a:r>
            <a:endParaRPr lang="en-US" sz="4000" cap="none"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4" name="Rectangle 3"/>
          <p:cNvSpPr/>
          <p:nvPr/>
        </p:nvSpPr>
        <p:spPr>
          <a:xfrm>
            <a:off x="680530" y="1532581"/>
            <a:ext cx="5727017" cy="584775"/>
          </a:xfrm>
          <a:prstGeom prst="rect">
            <a:avLst/>
          </a:prstGeom>
        </p:spPr>
        <p:txBody>
          <a:bodyPr wrap="none">
            <a:spAutoFit/>
          </a:bodyPr>
          <a:lstStyle/>
          <a:p>
            <a:r>
              <a:rPr lang="en-US" sz="3200" dirty="0" smtClean="0">
                <a:solidFill>
                  <a:srgbClr val="C00000"/>
                </a:solidFill>
                <a:latin typeface="Arial" panose="020B0604020202020204" pitchFamily="34" charset="0"/>
                <a:cs typeface="Arial" panose="020B0604020202020204" pitchFamily="34" charset="0"/>
              </a:rPr>
              <a:t>2. </a:t>
            </a:r>
            <a:r>
              <a:rPr lang="en-US" sz="3200" u="sng" dirty="0" smtClean="0">
                <a:solidFill>
                  <a:srgbClr val="C00000"/>
                </a:solidFill>
                <a:latin typeface="Arial" panose="020B0604020202020204" pitchFamily="34" charset="0"/>
                <a:cs typeface="Arial" panose="020B0604020202020204" pitchFamily="34" charset="0"/>
              </a:rPr>
              <a:t>REPORT </a:t>
            </a:r>
            <a:r>
              <a:rPr lang="en-US" sz="3200" u="sng" dirty="0">
                <a:solidFill>
                  <a:srgbClr val="C00000"/>
                </a:solidFill>
                <a:latin typeface="Arial" panose="020B0604020202020204" pitchFamily="34" charset="0"/>
                <a:cs typeface="Arial" panose="020B0604020202020204" pitchFamily="34" charset="0"/>
              </a:rPr>
              <a:t>AND ANALYTICS</a:t>
            </a:r>
            <a:endParaRPr lang="en-US" sz="3200" u="sng"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128016" y="2470666"/>
            <a:ext cx="11914632" cy="3416320"/>
          </a:xfrm>
          <a:prstGeom prst="rect">
            <a:avLst/>
          </a:prstGeom>
        </p:spPr>
        <p:txBody>
          <a:bodyPr wrap="square">
            <a:spAutoFit/>
          </a:bodyPr>
          <a:lstStyle/>
          <a:p>
            <a:pPr lvl="1">
              <a:lnSpc>
                <a:spcPct val="150000"/>
              </a:lnSpc>
            </a:pPr>
            <a:r>
              <a:rPr lang="en-US" sz="3600" dirty="0" smtClean="0"/>
              <a:t>The system automatically generates the amount of people that have sent money from the third party system(</a:t>
            </a:r>
            <a:r>
              <a:rPr lang="en-US" sz="3600" dirty="0" err="1" smtClean="0"/>
              <a:t>momo</a:t>
            </a:r>
            <a:r>
              <a:rPr lang="en-US" sz="3600" dirty="0" smtClean="0"/>
              <a:t>), and the treasurer keeps record and manages the various payment details and savings</a:t>
            </a:r>
            <a:r>
              <a:rPr lang="en-US" sz="3200" dirty="0" smtClean="0"/>
              <a:t>.</a:t>
            </a:r>
            <a:endParaRPr lang="en-US" sz="3200" dirty="0"/>
          </a:p>
        </p:txBody>
      </p:sp>
    </p:spTree>
    <p:extLst>
      <p:ext uri="{BB962C8B-B14F-4D97-AF65-F5344CB8AC3E}">
        <p14:creationId xmlns:p14="http://schemas.microsoft.com/office/powerpoint/2010/main" val="2778677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3A9A18-93E0-4615-B7AA-B8C8FBB14464}"/>
              </a:ext>
            </a:extLst>
          </p:cNvPr>
          <p:cNvSpPr>
            <a:spLocks noGrp="1"/>
          </p:cNvSpPr>
          <p:nvPr>
            <p:ph type="title"/>
          </p:nvPr>
        </p:nvSpPr>
        <p:spPr>
          <a:xfrm>
            <a:off x="328545" y="472058"/>
            <a:ext cx="6287198" cy="1325563"/>
          </a:xfrm>
        </p:spPr>
        <p:txBody>
          <a:bodyPr/>
          <a:lstStyle/>
          <a:p>
            <a:r>
              <a:rPr lang="en-US" b="0" dirty="0" smtClean="0">
                <a:solidFill>
                  <a:srgbClr val="C00000"/>
                </a:solidFill>
                <a:latin typeface="Arial" panose="020B0604020202020204" pitchFamily="34" charset="0"/>
                <a:cs typeface="Arial" panose="020B0604020202020204" pitchFamily="34" charset="0"/>
              </a:rPr>
              <a:t>3. NJANGI </a:t>
            </a:r>
            <a:r>
              <a:rPr lang="en-US" b="0" dirty="0">
                <a:solidFill>
                  <a:srgbClr val="C00000"/>
                </a:solidFill>
                <a:latin typeface="Arial" panose="020B0604020202020204" pitchFamily="34" charset="0"/>
                <a:cs typeface="Arial" panose="020B0604020202020204" pitchFamily="34" charset="0"/>
              </a:rPr>
              <a:t>GROUP CREATION</a:t>
            </a:r>
            <a:r>
              <a:rPr lang="en-US" dirty="0"/>
              <a:t/>
            </a:r>
            <a:br>
              <a:rPr lang="en-US" dirty="0"/>
            </a:br>
            <a:endParaRPr lang="en-US" dirty="0"/>
          </a:p>
        </p:txBody>
      </p:sp>
      <p:sp>
        <p:nvSpPr>
          <p:cNvPr id="4" name="Slide Number Placeholder 3">
            <a:extLst>
              <a:ext uri="{FF2B5EF4-FFF2-40B4-BE49-F238E27FC236}">
                <a16:creationId xmlns=""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12</a:t>
            </a:fld>
            <a:endParaRPr lang="en-US" dirty="0"/>
          </a:p>
        </p:txBody>
      </p:sp>
      <p:sp>
        <p:nvSpPr>
          <p:cNvPr id="6" name="Content Placeholder 5"/>
          <p:cNvSpPr txBox="1">
            <a:spLocks noGrp="1"/>
          </p:cNvSpPr>
          <p:nvPr>
            <p:ph idx="1"/>
          </p:nvPr>
        </p:nvSpPr>
        <p:spPr>
          <a:xfrm>
            <a:off x="323914" y="1564468"/>
            <a:ext cx="4723574" cy="4984954"/>
          </a:xfrm>
          <a:prstGeom prst="rect">
            <a:avLst/>
          </a:prstGeom>
          <a:noFill/>
        </p:spPr>
        <p:txBody>
          <a:bodyPr wrap="square" rtlCol="0">
            <a:spAutoFit/>
          </a:bodyPr>
          <a:lstStyle/>
          <a:p>
            <a:pPr lvl="1">
              <a:lnSpc>
                <a:spcPct val="150000"/>
              </a:lnSpc>
            </a:pPr>
            <a:r>
              <a:rPr lang="en-US" sz="2800" dirty="0" smtClean="0"/>
              <a:t>The </a:t>
            </a:r>
            <a:r>
              <a:rPr lang="en-US" sz="2800" dirty="0"/>
              <a:t>admin initiates a new </a:t>
            </a:r>
            <a:r>
              <a:rPr lang="en-US" sz="2800" dirty="0" err="1"/>
              <a:t>njangi</a:t>
            </a:r>
            <a:r>
              <a:rPr lang="en-US" sz="2800" dirty="0"/>
              <a:t> </a:t>
            </a:r>
            <a:r>
              <a:rPr lang="en-US" sz="2800" dirty="0" smtClean="0"/>
              <a:t>group, providing the necessary policies to enhance better security, effective communication leading to a successful group work </a:t>
            </a:r>
            <a:endParaRPr lang="en-US" dirty="0"/>
          </a:p>
          <a:p>
            <a:endParaRPr lang="en-US" dirty="0"/>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961730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4" name="TextBox 3"/>
          <p:cNvSpPr txBox="1"/>
          <p:nvPr/>
        </p:nvSpPr>
        <p:spPr>
          <a:xfrm>
            <a:off x="702718" y="1009444"/>
            <a:ext cx="10808208" cy="5539978"/>
          </a:xfrm>
          <a:prstGeom prst="rect">
            <a:avLst/>
          </a:prstGeom>
          <a:noFill/>
        </p:spPr>
        <p:txBody>
          <a:bodyPr wrap="square" rtlCol="0">
            <a:spAutoFit/>
          </a:bodyPr>
          <a:lstStyle/>
          <a:p>
            <a:pPr lvl="0">
              <a:lnSpc>
                <a:spcPct val="150000"/>
              </a:lnSpc>
            </a:pPr>
            <a:r>
              <a:rPr lang="en-US" sz="2800" dirty="0" smtClean="0">
                <a:solidFill>
                  <a:srgbClr val="C00000"/>
                </a:solidFill>
                <a:latin typeface="Arial Black" panose="020B0A04020102020204" pitchFamily="34" charset="0"/>
              </a:rPr>
              <a:t>	</a:t>
            </a:r>
            <a:r>
              <a:rPr lang="en-US" sz="3200" dirty="0" smtClean="0">
                <a:solidFill>
                  <a:srgbClr val="C00000"/>
                </a:solidFill>
                <a:latin typeface="Arial" panose="020B0604020202020204" pitchFamily="34" charset="0"/>
                <a:cs typeface="Arial" panose="020B0604020202020204" pitchFamily="34" charset="0"/>
              </a:rPr>
              <a:t>4. USER </a:t>
            </a:r>
            <a:r>
              <a:rPr lang="en-US" sz="3200" dirty="0">
                <a:solidFill>
                  <a:srgbClr val="C00000"/>
                </a:solidFill>
                <a:latin typeface="Arial" panose="020B0604020202020204" pitchFamily="34" charset="0"/>
                <a:cs typeface="Arial" panose="020B0604020202020204" pitchFamily="34" charset="0"/>
              </a:rPr>
              <a:t>REGISTRATION AND </a:t>
            </a:r>
            <a:r>
              <a:rPr lang="en-US" sz="3200" dirty="0" smtClean="0">
                <a:solidFill>
                  <a:srgbClr val="C00000"/>
                </a:solidFill>
                <a:latin typeface="Arial" panose="020B0604020202020204" pitchFamily="34" charset="0"/>
                <a:cs typeface="Arial" panose="020B0604020202020204" pitchFamily="34" charset="0"/>
              </a:rPr>
              <a:t>AUTHENTICATION</a:t>
            </a:r>
            <a:r>
              <a:rPr lang="en-US" sz="2400" dirty="0">
                <a:latin typeface="Arial Black" panose="020B0A04020102020204" pitchFamily="34" charset="0"/>
              </a:rPr>
              <a:t>	</a:t>
            </a:r>
            <a:r>
              <a:rPr lang="en-US" sz="3600" dirty="0" smtClean="0"/>
              <a:t> </a:t>
            </a:r>
            <a:r>
              <a:rPr lang="en-US" sz="6000" dirty="0" smtClean="0"/>
              <a:t>-</a:t>
            </a:r>
            <a:r>
              <a:rPr lang="en-US" sz="3600" dirty="0" smtClean="0"/>
              <a:t>Admin </a:t>
            </a:r>
            <a:r>
              <a:rPr lang="en-US" sz="3600" dirty="0"/>
              <a:t>creates </a:t>
            </a:r>
            <a:r>
              <a:rPr lang="en-US" sz="3600" dirty="0" smtClean="0"/>
              <a:t>validated users </a:t>
            </a:r>
            <a:r>
              <a:rPr lang="en-US" sz="3600" dirty="0"/>
              <a:t>accounts and provides them with login credentials(password and username) for them to easily have access to the application </a:t>
            </a:r>
            <a:endParaRPr lang="en-US" sz="3600" dirty="0" smtClean="0"/>
          </a:p>
          <a:p>
            <a:pPr lvl="0">
              <a:lnSpc>
                <a:spcPct val="150000"/>
              </a:lnSpc>
            </a:pPr>
            <a:r>
              <a:rPr lang="en-US" sz="3600" dirty="0" smtClean="0"/>
              <a:t>	</a:t>
            </a:r>
            <a:r>
              <a:rPr lang="en-US" sz="2400" dirty="0"/>
              <a:t>	</a:t>
            </a:r>
          </a:p>
        </p:txBody>
      </p:sp>
    </p:spTree>
    <p:extLst>
      <p:ext uri="{BB962C8B-B14F-4D97-AF65-F5344CB8AC3E}">
        <p14:creationId xmlns:p14="http://schemas.microsoft.com/office/powerpoint/2010/main" val="39005781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213096" y="96478"/>
            <a:ext cx="11150600" cy="920336"/>
          </a:xfrm>
        </p:spPr>
        <p:txBody>
          <a:bodyPr>
            <a:normAutofit/>
          </a:bodyPr>
          <a:lstStyle/>
          <a:p>
            <a:pPr algn="ctr"/>
            <a:r>
              <a:rPr lang="en-US" sz="4000" dirty="0" smtClean="0">
                <a:latin typeface="Arial Black" panose="020B0A04020102020204" pitchFamily="34" charset="0"/>
              </a:rPr>
              <a:t>Non-FUNCTIONAL REQUIREMENTS</a:t>
            </a:r>
            <a:endParaRPr lang="en-US" sz="4000" dirty="0">
              <a:latin typeface="Arial Black" panose="020B0A04020102020204" pitchFamily="34" charset="0"/>
            </a:endParaRPr>
          </a:p>
        </p:txBody>
      </p:sp>
      <p:sp>
        <p:nvSpPr>
          <p:cNvPr id="4" name="Slide Number Placeholder 3">
            <a:extLst>
              <a:ext uri="{FF2B5EF4-FFF2-40B4-BE49-F238E27FC236}">
                <a16:creationId xmlns=""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14</a:t>
            </a:fld>
            <a:endParaRPr lang="en-US" dirty="0"/>
          </a:p>
        </p:txBody>
      </p:sp>
      <p:pic>
        <p:nvPicPr>
          <p:cNvPr id="29" name="Picture Placeholder 28" descr="Pencil">
            <a:extLst>
              <a:ext uri="{FF2B5EF4-FFF2-40B4-BE49-F238E27FC236}">
                <a16:creationId xmlns="" xmlns:a16="http://schemas.microsoft.com/office/drawing/2014/main" id="{F0E35123-11A3-CD40-A44F-8A81B9105639}"/>
              </a:ext>
            </a:extLst>
          </p:cNvPr>
          <p:cNvPicPr>
            <a:picLocks noGrp="1" noChangeAspect="1"/>
          </p:cNvPicPr>
          <p:nvPr>
            <p:ph type="pic" sz="quarter" idx="4294967295"/>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rcRect/>
          <a:stretch>
            <a:fillRect/>
          </a:stretch>
        </p:blipFill>
        <p:spPr>
          <a:xfrm>
            <a:off x="0" y="1851025"/>
            <a:ext cx="604838" cy="604838"/>
          </a:xfrm>
        </p:spPr>
      </p:pic>
      <p:pic>
        <p:nvPicPr>
          <p:cNvPr id="31" name="Picture Placeholder 30" descr="Laptop">
            <a:extLst>
              <a:ext uri="{FF2B5EF4-FFF2-40B4-BE49-F238E27FC236}">
                <a16:creationId xmlns="" xmlns:a16="http://schemas.microsoft.com/office/drawing/2014/main" id="{6BF407E9-98AE-2B40-90E3-1B14FC14FDB8}"/>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a:ext>
              <a:ext uri="{96DAC541-7B7A-43D3-8B79-37D633B846F1}">
                <asvg:svgBlip xmlns="" xmlns:asvg="http://schemas.microsoft.com/office/drawing/2016/SVG/main" r:embed="rId6"/>
              </a:ext>
            </a:extLst>
          </a:blip>
          <a:srcRect/>
          <a:stretch>
            <a:fillRect/>
          </a:stretch>
        </p:blipFill>
        <p:spPr>
          <a:xfrm>
            <a:off x="11587163" y="4905375"/>
            <a:ext cx="604837" cy="606425"/>
          </a:xfrm>
        </p:spPr>
      </p:pic>
      <p:sp>
        <p:nvSpPr>
          <p:cNvPr id="11" name="Rectangle 10"/>
          <p:cNvSpPr/>
          <p:nvPr/>
        </p:nvSpPr>
        <p:spPr>
          <a:xfrm>
            <a:off x="604838" y="1570750"/>
            <a:ext cx="11245786" cy="4616648"/>
          </a:xfrm>
          <a:prstGeom prst="rect">
            <a:avLst/>
          </a:prstGeom>
        </p:spPr>
        <p:txBody>
          <a:bodyPr wrap="square">
            <a:spAutoFit/>
          </a:bodyPr>
          <a:lstStyle/>
          <a:p>
            <a:pPr lvl="0">
              <a:lnSpc>
                <a:spcPct val="150000"/>
              </a:lnSpc>
            </a:pPr>
            <a:r>
              <a:rPr lang="en-US" sz="2800" dirty="0" smtClean="0"/>
              <a:t>	The </a:t>
            </a:r>
            <a:r>
              <a:rPr lang="en-US" sz="2800" dirty="0"/>
              <a:t>application should be able to handle a significant number of significant users and transactions , the application will be set to place a fine to members who borrow from the </a:t>
            </a:r>
            <a:r>
              <a:rPr lang="en-US" sz="2800" dirty="0" err="1"/>
              <a:t>njangi</a:t>
            </a:r>
            <a:r>
              <a:rPr lang="en-US" sz="2800" dirty="0"/>
              <a:t> with a maximum loan of 100,000frs and do not repay on time and also to contributions that are not made on time , also the app will manage the contributions made in case any incidence happens to the members closest family member such as in case of deaths ,marriages , births.</a:t>
            </a:r>
            <a:endParaRPr lang="en-US" sz="2800" dirty="0"/>
          </a:p>
        </p:txBody>
      </p:sp>
    </p:spTree>
    <p:extLst>
      <p:ext uri="{BB962C8B-B14F-4D97-AF65-F5344CB8AC3E}">
        <p14:creationId xmlns:p14="http://schemas.microsoft.com/office/powerpoint/2010/main" val="2694036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55" y="176944"/>
            <a:ext cx="11150600" cy="920336"/>
          </a:xfrm>
        </p:spPr>
        <p:txBody>
          <a:bodyPr/>
          <a:lstStyle/>
          <a:p>
            <a:r>
              <a:rPr lang="en-US" sz="3600" dirty="0" err="1" smtClean="0">
                <a:latin typeface="Arial Black" panose="020B0A04020102020204" pitchFamily="34" charset="0"/>
              </a:rPr>
              <a:t>Cont</a:t>
            </a:r>
            <a:r>
              <a:rPr lang="en-US" sz="3600" dirty="0" smtClean="0">
                <a:latin typeface="Arial Black" panose="020B0A04020102020204" pitchFamily="34" charset="0"/>
              </a:rPr>
              <a:t>…</a:t>
            </a:r>
            <a:endParaRPr lang="en-US" sz="3600" dirty="0">
              <a:latin typeface="Arial Black" panose="020B0A04020102020204" pitchFamily="34" charset="0"/>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15</a:t>
            </a:fld>
            <a:endParaRPr lang="en-US" noProof="0" dirty="0"/>
          </a:p>
        </p:txBody>
      </p:sp>
      <p:grpSp>
        <p:nvGrpSpPr>
          <p:cNvPr id="4" name="Group 3"/>
          <p:cNvGrpSpPr/>
          <p:nvPr/>
        </p:nvGrpSpPr>
        <p:grpSpPr>
          <a:xfrm>
            <a:off x="220855" y="1526400"/>
            <a:ext cx="4277992" cy="604800"/>
            <a:chOff x="113263" y="63121"/>
            <a:chExt cx="4277992" cy="604800"/>
          </a:xfrm>
        </p:grpSpPr>
        <p:sp>
          <p:nvSpPr>
            <p:cNvPr id="5" name="Rectangle 4"/>
            <p:cNvSpPr/>
            <p:nvPr/>
          </p:nvSpPr>
          <p:spPr>
            <a:xfrm>
              <a:off x="113263" y="63121"/>
              <a:ext cx="4277991" cy="6048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113264" y="63121"/>
              <a:ext cx="4277991" cy="604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a:r>
                <a:rPr lang="en-US" sz="2400" b="1" dirty="0">
                  <a:solidFill>
                    <a:schemeClr val="bg1"/>
                  </a:solidFill>
                  <a:latin typeface="Arial" panose="020B0604020202020204" pitchFamily="34" charset="0"/>
                  <a:cs typeface="Arial" panose="020B0604020202020204" pitchFamily="34" charset="0"/>
                </a:rPr>
                <a:t>SECURITY MEASURES </a:t>
              </a:r>
              <a:endParaRPr lang="en-US" sz="2400" b="1" dirty="0">
                <a:solidFill>
                  <a:schemeClr val="bg1"/>
                </a:solidFill>
                <a:latin typeface="Arial" panose="020B0604020202020204" pitchFamily="34" charset="0"/>
                <a:cs typeface="Arial" panose="020B0604020202020204" pitchFamily="34" charset="0"/>
              </a:endParaRPr>
            </a:p>
          </p:txBody>
        </p:sp>
      </p:grpSp>
      <p:sp>
        <p:nvSpPr>
          <p:cNvPr id="7" name="TextBox 6"/>
          <p:cNvSpPr txBox="1"/>
          <p:nvPr/>
        </p:nvSpPr>
        <p:spPr>
          <a:xfrm>
            <a:off x="771144" y="2560320"/>
            <a:ext cx="11420856" cy="3323987"/>
          </a:xfrm>
          <a:prstGeom prst="rect">
            <a:avLst/>
          </a:prstGeom>
          <a:noFill/>
        </p:spPr>
        <p:txBody>
          <a:bodyPr wrap="square" rtlCol="0">
            <a:spAutoFit/>
          </a:bodyPr>
          <a:lstStyle/>
          <a:p>
            <a:pPr lvl="0">
              <a:lnSpc>
                <a:spcPct val="150000"/>
              </a:lnSpc>
            </a:pPr>
            <a:r>
              <a:rPr lang="en-US" sz="3200" dirty="0"/>
              <a:t>The application should have robust security measures in place to protect user data ,transactions, and sensitive information this may include authentication , intrusion detection and intrusion prevention systems , encryption and authorization </a:t>
            </a:r>
            <a:r>
              <a:rPr lang="en-US" sz="3200" dirty="0" smtClean="0"/>
              <a:t>mechanisms.</a:t>
            </a:r>
            <a:endParaRPr lang="en-US" sz="3200" dirty="0"/>
          </a:p>
          <a:p>
            <a:endParaRPr lang="en-US" dirty="0"/>
          </a:p>
        </p:txBody>
      </p:sp>
    </p:spTree>
    <p:extLst>
      <p:ext uri="{BB962C8B-B14F-4D97-AF65-F5344CB8AC3E}">
        <p14:creationId xmlns:p14="http://schemas.microsoft.com/office/powerpoint/2010/main" val="602222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70" y="148124"/>
            <a:ext cx="11150600" cy="920336"/>
          </a:xfrm>
        </p:spPr>
        <p:txBody>
          <a:bodyPr/>
          <a:lstStyle/>
          <a:p>
            <a:r>
              <a:rPr lang="en-US" sz="3600" dirty="0" err="1" smtClean="0">
                <a:latin typeface="Arial Black" panose="020B0A04020102020204" pitchFamily="34" charset="0"/>
              </a:rPr>
              <a:t>Cont</a:t>
            </a:r>
            <a:r>
              <a:rPr lang="en-US" sz="3600" dirty="0" smtClean="0">
                <a:latin typeface="Arial Black" panose="020B0A04020102020204" pitchFamily="34" charset="0"/>
              </a:rPr>
              <a:t>…</a:t>
            </a:r>
            <a:endParaRPr lang="en-US" sz="3600" dirty="0">
              <a:latin typeface="Arial Black" panose="020B0A04020102020204" pitchFamily="34" charset="0"/>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16</a:t>
            </a:fld>
            <a:endParaRPr lang="en-US" noProof="0" dirty="0"/>
          </a:p>
        </p:txBody>
      </p:sp>
      <p:grpSp>
        <p:nvGrpSpPr>
          <p:cNvPr id="11" name="Group 10"/>
          <p:cNvGrpSpPr/>
          <p:nvPr/>
        </p:nvGrpSpPr>
        <p:grpSpPr>
          <a:xfrm>
            <a:off x="220857" y="1526400"/>
            <a:ext cx="3447370" cy="604800"/>
            <a:chOff x="113265" y="63121"/>
            <a:chExt cx="3447370" cy="604800"/>
          </a:xfrm>
        </p:grpSpPr>
        <p:sp>
          <p:nvSpPr>
            <p:cNvPr id="12" name="Rectangle 11"/>
            <p:cNvSpPr/>
            <p:nvPr/>
          </p:nvSpPr>
          <p:spPr>
            <a:xfrm>
              <a:off x="113265" y="63121"/>
              <a:ext cx="3447370" cy="6048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12"/>
            <p:cNvSpPr/>
            <p:nvPr/>
          </p:nvSpPr>
          <p:spPr>
            <a:xfrm>
              <a:off x="113265" y="63121"/>
              <a:ext cx="3447370" cy="604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latin typeface="Arial Black" panose="020B0A04020102020204" pitchFamily="34" charset="0"/>
                  <a:ea typeface="Tahoma" panose="020B0604030504040204" pitchFamily="34" charset="0"/>
                  <a:cs typeface="Arial" panose="020B0604020202020204" pitchFamily="34" charset="0"/>
                </a:rPr>
                <a:t>RELIABILITY</a:t>
              </a:r>
              <a:endParaRPr lang="en-US" sz="2100" b="1" kern="1200" dirty="0">
                <a:solidFill>
                  <a:schemeClr val="bg1"/>
                </a:solidFill>
                <a:latin typeface="Arial Black" panose="020B0A04020102020204" pitchFamily="34" charset="0"/>
                <a:ea typeface="Tahoma" panose="020B0604030504040204" pitchFamily="34" charset="0"/>
                <a:cs typeface="Arial" panose="020B0604020202020204" pitchFamily="34" charset="0"/>
              </a:endParaRPr>
            </a:p>
          </p:txBody>
        </p:sp>
      </p:grpSp>
      <p:sp>
        <p:nvSpPr>
          <p:cNvPr id="17" name="Rectangle 16"/>
          <p:cNvSpPr/>
          <p:nvPr/>
        </p:nvSpPr>
        <p:spPr>
          <a:xfrm>
            <a:off x="1069848" y="2490643"/>
            <a:ext cx="10753344" cy="4031873"/>
          </a:xfrm>
          <a:prstGeom prst="rect">
            <a:avLst/>
          </a:prstGeom>
        </p:spPr>
        <p:txBody>
          <a:bodyPr wrap="square">
            <a:spAutoFit/>
          </a:bodyPr>
          <a:lstStyle/>
          <a:p>
            <a:pPr lvl="0">
              <a:lnSpc>
                <a:spcPct val="200000"/>
              </a:lnSpc>
              <a:buFont typeface="Wingdings" panose="05000000000000000000" pitchFamily="2" charset="2"/>
              <a:buChar char=""/>
            </a:pPr>
            <a:r>
              <a:rPr lang="en-US" sz="3200" dirty="0" smtClean="0">
                <a:latin typeface="Tahoma" panose="020B0604030504040204" pitchFamily="34" charset="0"/>
                <a:ea typeface="Tahoma" panose="020B0604030504040204" pitchFamily="34" charset="0"/>
                <a:cs typeface="Tahoma" panose="020B0604030504040204" pitchFamily="34" charset="0"/>
              </a:rPr>
              <a:t> The </a:t>
            </a:r>
            <a:r>
              <a:rPr lang="en-US" sz="3200" dirty="0">
                <a:latin typeface="Tahoma" panose="020B0604030504040204" pitchFamily="34" charset="0"/>
                <a:ea typeface="Tahoma" panose="020B0604030504040204" pitchFamily="34" charset="0"/>
                <a:cs typeface="Tahoma" panose="020B0604030504040204" pitchFamily="34" charset="0"/>
              </a:rPr>
              <a:t>application should be reliable and available to use at all times ,it should have a minimal downtime and should backups and should be able to recover quickly from any failures or errors </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2849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2" y="59385"/>
            <a:ext cx="11150600" cy="920336"/>
          </a:xfrm>
        </p:spPr>
        <p:txBody>
          <a:bodyPr/>
          <a:lstStyle/>
          <a:p>
            <a:r>
              <a:rPr lang="en-US" sz="3600" cap="none" dirty="0" smtClean="0">
                <a:latin typeface="Arial Black" panose="020B0A04020102020204" pitchFamily="34" charset="0"/>
              </a:rPr>
              <a:t>CONT…</a:t>
            </a:r>
            <a:endParaRPr lang="en-US" sz="3600" cap="none" dirty="0">
              <a:latin typeface="Arial Black" panose="020B0A04020102020204" pitchFamily="34" charset="0"/>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17</a:t>
            </a:fld>
            <a:endParaRPr lang="en-US" noProof="0" dirty="0"/>
          </a:p>
        </p:txBody>
      </p:sp>
      <p:grpSp>
        <p:nvGrpSpPr>
          <p:cNvPr id="4" name="Group 3"/>
          <p:cNvGrpSpPr/>
          <p:nvPr/>
        </p:nvGrpSpPr>
        <p:grpSpPr>
          <a:xfrm>
            <a:off x="312379" y="1361808"/>
            <a:ext cx="3447370" cy="604800"/>
            <a:chOff x="3779440" y="194739"/>
            <a:chExt cx="3447370" cy="604800"/>
          </a:xfrm>
        </p:grpSpPr>
        <p:sp>
          <p:nvSpPr>
            <p:cNvPr id="5" name="Rectangle 4"/>
            <p:cNvSpPr/>
            <p:nvPr/>
          </p:nvSpPr>
          <p:spPr>
            <a:xfrm>
              <a:off x="3779440" y="194739"/>
              <a:ext cx="3447370" cy="6048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5"/>
            <p:cNvSpPr/>
            <p:nvPr/>
          </p:nvSpPr>
          <p:spPr>
            <a:xfrm>
              <a:off x="3779440" y="194739"/>
              <a:ext cx="3447370" cy="604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en-US" sz="21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7" name="Rectangle 6"/>
          <p:cNvSpPr/>
          <p:nvPr/>
        </p:nvSpPr>
        <p:spPr>
          <a:xfrm>
            <a:off x="804672" y="2288000"/>
            <a:ext cx="11137392" cy="3785652"/>
          </a:xfrm>
          <a:prstGeom prst="rect">
            <a:avLst/>
          </a:prstGeom>
        </p:spPr>
        <p:txBody>
          <a:bodyPr wrap="square">
            <a:spAutoFit/>
          </a:bodyPr>
          <a:lstStyle/>
          <a:p>
            <a:pPr lvl="0">
              <a:lnSpc>
                <a:spcPct val="150000"/>
              </a:lnSpc>
              <a:buFont typeface="Wingdings" panose="05000000000000000000" pitchFamily="2" charset="2"/>
              <a:buChar char=""/>
            </a:pPr>
            <a:r>
              <a:rPr lang="en-US" sz="3200" dirty="0">
                <a:latin typeface="Tahoma" panose="020B0604030504040204" pitchFamily="34" charset="0"/>
                <a:ea typeface="Tahoma" panose="020B0604030504040204" pitchFamily="34" charset="0"/>
                <a:cs typeface="Tahoma" panose="020B0604030504040204" pitchFamily="34" charset="0"/>
              </a:rPr>
              <a:t>The application should be able to accommodate growth and handle an increasing number of users and </a:t>
            </a:r>
            <a:r>
              <a:rPr lang="en-US" sz="3200" dirty="0" err="1">
                <a:latin typeface="Tahoma" panose="020B0604030504040204" pitchFamily="34" charset="0"/>
                <a:ea typeface="Tahoma" panose="020B0604030504040204" pitchFamily="34" charset="0"/>
                <a:cs typeface="Tahoma" panose="020B0604030504040204" pitchFamily="34" charset="0"/>
              </a:rPr>
              <a:t>njangi</a:t>
            </a:r>
            <a:r>
              <a:rPr lang="en-US" sz="3200" dirty="0">
                <a:latin typeface="Tahoma" panose="020B0604030504040204" pitchFamily="34" charset="0"/>
                <a:ea typeface="Tahoma" panose="020B0604030504040204" pitchFamily="34" charset="0"/>
                <a:cs typeface="Tahoma" panose="020B0604030504040204" pitchFamily="34" charset="0"/>
              </a:rPr>
              <a:t> groups without </a:t>
            </a:r>
            <a:r>
              <a:rPr lang="en-US" sz="3200" dirty="0" smtClean="0">
                <a:latin typeface="Tahoma" panose="020B0604030504040204" pitchFamily="34" charset="0"/>
                <a:ea typeface="Tahoma" panose="020B0604030504040204" pitchFamily="34" charset="0"/>
                <a:cs typeface="Tahoma" panose="020B0604030504040204" pitchFamily="34" charset="0"/>
              </a:rPr>
              <a:t>any significant problem, </a:t>
            </a:r>
            <a:r>
              <a:rPr lang="en-US" sz="3200" dirty="0">
                <a:latin typeface="Tahoma" panose="020B0604030504040204" pitchFamily="34" charset="0"/>
                <a:ea typeface="Tahoma" panose="020B0604030504040204" pitchFamily="34" charset="0"/>
                <a:cs typeface="Tahoma" panose="020B0604030504040204" pitchFamily="34" charset="0"/>
              </a:rPr>
              <a:t>Also the app should </a:t>
            </a:r>
            <a:r>
              <a:rPr lang="en-US" sz="3200" dirty="0" smtClean="0">
                <a:latin typeface="Tahoma" panose="020B0604030504040204" pitchFamily="34" charset="0"/>
                <a:ea typeface="Tahoma" panose="020B0604030504040204" pitchFamily="34" charset="0"/>
                <a:cs typeface="Tahoma" panose="020B0604030504040204" pitchFamily="34" charset="0"/>
              </a:rPr>
              <a:t> </a:t>
            </a:r>
            <a:r>
              <a:rPr lang="en-US" sz="3200" dirty="0">
                <a:latin typeface="Tahoma" panose="020B0604030504040204" pitchFamily="34" charset="0"/>
                <a:ea typeface="Tahoma" panose="020B0604030504040204" pitchFamily="34" charset="0"/>
                <a:cs typeface="Tahoma" panose="020B0604030504040204" pitchFamily="34" charset="0"/>
              </a:rPr>
              <a:t>accommodate members with multiple heads ( contributing units) at most 3 at a time.. </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47078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96" y="134472"/>
            <a:ext cx="11150600" cy="920336"/>
          </a:xfrm>
        </p:spPr>
        <p:txBody>
          <a:bodyPr/>
          <a:lstStyle/>
          <a:p>
            <a:r>
              <a:rPr lang="en-US" sz="3600" cap="none" dirty="0" smtClean="0">
                <a:latin typeface="Arial Black" panose="020B0A04020102020204" pitchFamily="34" charset="0"/>
              </a:rPr>
              <a:t>CONT…</a:t>
            </a:r>
            <a:endParaRPr lang="en-US" sz="3600" cap="none" dirty="0">
              <a:latin typeface="Arial Black" panose="020B0A04020102020204" pitchFamily="34" charset="0"/>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18</a:t>
            </a:fld>
            <a:endParaRPr lang="en-US" noProof="0" dirty="0"/>
          </a:p>
        </p:txBody>
      </p:sp>
      <p:sp>
        <p:nvSpPr>
          <p:cNvPr id="4" name="Rectangle 3"/>
          <p:cNvSpPr/>
          <p:nvPr/>
        </p:nvSpPr>
        <p:spPr>
          <a:xfrm>
            <a:off x="539496" y="2443448"/>
            <a:ext cx="11311128" cy="4031873"/>
          </a:xfrm>
          <a:prstGeom prst="rect">
            <a:avLst/>
          </a:prstGeom>
        </p:spPr>
        <p:txBody>
          <a:bodyPr wrap="square">
            <a:spAutoFit/>
          </a:bodyPr>
          <a:lstStyle/>
          <a:p>
            <a:pPr lvl="0">
              <a:lnSpc>
                <a:spcPct val="200000"/>
              </a:lnSpc>
              <a:buFont typeface="Wingdings" panose="05000000000000000000" pitchFamily="2" charset="2"/>
              <a:buChar char=""/>
            </a:pPr>
            <a:r>
              <a:rPr lang="en-US" sz="3200" dirty="0">
                <a:latin typeface="Tahoma" panose="020B0604030504040204" pitchFamily="34" charset="0"/>
                <a:ea typeface="Tahoma" panose="020B0604030504040204" pitchFamily="34" charset="0"/>
                <a:cs typeface="Tahoma" panose="020B0604030504040204" pitchFamily="34" charset="0"/>
              </a:rPr>
              <a:t>The application should comply with relevant data protection regulations and ensure the privacy and confidentiality of user data . it should also have appropriate data access controls and follow best practices for data storage and handling. </a:t>
            </a:r>
            <a:endParaRPr lang="en-US" sz="3200" dirty="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239227" y="1398384"/>
            <a:ext cx="3447370" cy="604800"/>
            <a:chOff x="7863539" y="163919"/>
            <a:chExt cx="3447370" cy="604800"/>
          </a:xfrm>
        </p:grpSpPr>
        <p:sp>
          <p:nvSpPr>
            <p:cNvPr id="6" name="Rectangle 5"/>
            <p:cNvSpPr/>
            <p:nvPr/>
          </p:nvSpPr>
          <p:spPr>
            <a:xfrm>
              <a:off x="7863539" y="163919"/>
              <a:ext cx="3447370" cy="6048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ectangle 6"/>
            <p:cNvSpPr/>
            <p:nvPr/>
          </p:nvSpPr>
          <p:spPr>
            <a:xfrm>
              <a:off x="7863539" y="163919"/>
              <a:ext cx="3447370" cy="604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400" b="1" kern="1200" dirty="0" smtClean="0">
                  <a:solidFill>
                    <a:schemeClr val="bg1"/>
                  </a:solidFill>
                  <a:latin typeface="Arial Black" panose="020B0A04020102020204" pitchFamily="34" charset="0"/>
                  <a:ea typeface="Tahoma" panose="020B0604030504040204" pitchFamily="34" charset="0"/>
                  <a:cs typeface="Tahoma" panose="020B0604030504040204" pitchFamily="34" charset="0"/>
                </a:rPr>
                <a:t>DATA PRIVACY </a:t>
              </a:r>
              <a:endParaRPr lang="en-US" sz="2400" b="1" kern="1200" dirty="0">
                <a:solidFill>
                  <a:schemeClr val="bg1"/>
                </a:solidFill>
                <a:latin typeface="Arial Black" panose="020B0A0402010202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066774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19</a:t>
            </a:fld>
            <a:endParaRPr lang="en-US" noProof="0" dirty="0"/>
          </a:p>
        </p:txBody>
      </p:sp>
      <p:sp>
        <p:nvSpPr>
          <p:cNvPr id="4" name="Title 3"/>
          <p:cNvSpPr>
            <a:spLocks noGrp="1"/>
          </p:cNvSpPr>
          <p:nvPr>
            <p:ph type="title"/>
          </p:nvPr>
        </p:nvSpPr>
        <p:spPr>
          <a:xfrm>
            <a:off x="705422" y="0"/>
            <a:ext cx="11150600" cy="920336"/>
          </a:xfrm>
        </p:spPr>
        <p:txBody>
          <a:bodyPr/>
          <a:lstStyle/>
          <a:p>
            <a:r>
              <a:rPr lang="en-US" dirty="0">
                <a:latin typeface="Arial Rounded MT Bold" panose="020F0704030504030204" pitchFamily="34" charset="0"/>
              </a:rPr>
              <a:t>USE CASE DIAGRAM REPRESENATION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 y="1175305"/>
            <a:ext cx="10195560" cy="5467802"/>
          </a:xfrm>
        </p:spPr>
      </p:pic>
    </p:spTree>
    <p:extLst>
      <p:ext uri="{BB962C8B-B14F-4D97-AF65-F5344CB8AC3E}">
        <p14:creationId xmlns:p14="http://schemas.microsoft.com/office/powerpoint/2010/main" val="3279237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BFCA16-8D78-4A87-9023-708458E3A4F3}"/>
              </a:ext>
            </a:extLst>
          </p:cNvPr>
          <p:cNvSpPr>
            <a:spLocks noGrp="1"/>
          </p:cNvSpPr>
          <p:nvPr>
            <p:ph type="title"/>
          </p:nvPr>
        </p:nvSpPr>
        <p:spPr>
          <a:xfrm>
            <a:off x="87574" y="337833"/>
            <a:ext cx="11150600" cy="920336"/>
          </a:xfrm>
        </p:spPr>
        <p:txBody>
          <a:bodyPr/>
          <a:lstStyle/>
          <a:p>
            <a:r>
              <a:rPr lang="en-US" dirty="0"/>
              <a:t>team</a:t>
            </a:r>
          </a:p>
        </p:txBody>
      </p:sp>
      <p:sp>
        <p:nvSpPr>
          <p:cNvPr id="9" name="Content Placeholder 8">
            <a:extLst>
              <a:ext uri="{FF2B5EF4-FFF2-40B4-BE49-F238E27FC236}">
                <a16:creationId xmlns="" xmlns:a16="http://schemas.microsoft.com/office/drawing/2014/main" id="{D66C6D21-6780-4D8A-9B6F-582E0BD2DC2E}"/>
              </a:ext>
            </a:extLst>
          </p:cNvPr>
          <p:cNvSpPr>
            <a:spLocks noGrp="1"/>
          </p:cNvSpPr>
          <p:nvPr>
            <p:ph idx="17"/>
          </p:nvPr>
        </p:nvSpPr>
        <p:spPr>
          <a:xfrm>
            <a:off x="524453" y="3484799"/>
            <a:ext cx="2588705" cy="495389"/>
          </a:xfrm>
        </p:spPr>
        <p:txBody>
          <a:bodyPr/>
          <a:lstStyle/>
          <a:p>
            <a:r>
              <a:rPr lang="en-US" sz="2000" dirty="0" smtClean="0"/>
              <a:t>CHUNKE BLESSING</a:t>
            </a:r>
            <a:endParaRPr lang="en-US" sz="2000" dirty="0"/>
          </a:p>
        </p:txBody>
      </p:sp>
      <p:sp>
        <p:nvSpPr>
          <p:cNvPr id="8" name="Content Placeholder 7">
            <a:extLst>
              <a:ext uri="{FF2B5EF4-FFF2-40B4-BE49-F238E27FC236}">
                <a16:creationId xmlns="" xmlns:a16="http://schemas.microsoft.com/office/drawing/2014/main" id="{5935AC4D-C17D-4827-B693-43A34920A5FD}"/>
              </a:ext>
            </a:extLst>
          </p:cNvPr>
          <p:cNvSpPr>
            <a:spLocks noGrp="1"/>
          </p:cNvSpPr>
          <p:nvPr>
            <p:ph idx="1"/>
          </p:nvPr>
        </p:nvSpPr>
        <p:spPr>
          <a:xfrm>
            <a:off x="524454" y="4052306"/>
            <a:ext cx="2588705" cy="2476510"/>
          </a:xfrm>
        </p:spPr>
        <p:txBody>
          <a:bodyPr/>
          <a:lstStyle/>
          <a:p>
            <a:endParaRPr lang="en-US" dirty="0"/>
          </a:p>
          <a:p>
            <a:endParaRPr lang="en-US" dirty="0"/>
          </a:p>
        </p:txBody>
      </p:sp>
      <p:sp>
        <p:nvSpPr>
          <p:cNvPr id="11" name="Content Placeholder 10">
            <a:extLst>
              <a:ext uri="{FF2B5EF4-FFF2-40B4-BE49-F238E27FC236}">
                <a16:creationId xmlns="" xmlns:a16="http://schemas.microsoft.com/office/drawing/2014/main" id="{90DE57B2-448D-4C8D-8B9C-FFDDFB0A9208}"/>
              </a:ext>
            </a:extLst>
          </p:cNvPr>
          <p:cNvSpPr>
            <a:spLocks noGrp="1"/>
          </p:cNvSpPr>
          <p:nvPr>
            <p:ph idx="19"/>
          </p:nvPr>
        </p:nvSpPr>
        <p:spPr/>
        <p:txBody>
          <a:bodyPr/>
          <a:lstStyle/>
          <a:p>
            <a:r>
              <a:rPr lang="en-US" sz="2000" dirty="0" smtClean="0"/>
              <a:t>OUSMANOU BOUBA</a:t>
            </a:r>
            <a:endParaRPr lang="en-US" sz="2000" dirty="0"/>
          </a:p>
        </p:txBody>
      </p:sp>
      <p:sp>
        <p:nvSpPr>
          <p:cNvPr id="10" name="Content Placeholder 9">
            <a:extLst>
              <a:ext uri="{FF2B5EF4-FFF2-40B4-BE49-F238E27FC236}">
                <a16:creationId xmlns="" xmlns:a16="http://schemas.microsoft.com/office/drawing/2014/main" id="{CCF1405A-05DA-4553-A7B3-B9592963C6B1}"/>
              </a:ext>
            </a:extLst>
          </p:cNvPr>
          <p:cNvSpPr>
            <a:spLocks noGrp="1"/>
          </p:cNvSpPr>
          <p:nvPr>
            <p:ph idx="18"/>
          </p:nvPr>
        </p:nvSpPr>
        <p:spPr>
          <a:xfrm>
            <a:off x="3404522" y="4205668"/>
            <a:ext cx="2953990" cy="1749005"/>
          </a:xfrm>
        </p:spPr>
        <p:txBody>
          <a:bodyPr/>
          <a:lstStyle/>
          <a:p>
            <a:pPr marL="342900" indent="-342900">
              <a:buFont typeface="Wingdings" panose="05000000000000000000" pitchFamily="2" charset="2"/>
              <a:buChar char="ü"/>
            </a:pPr>
            <a:r>
              <a:rPr lang="en-US" sz="2800" dirty="0" smtClean="0"/>
              <a:t>Documentation</a:t>
            </a:r>
          </a:p>
          <a:p>
            <a:pPr marL="285750" indent="-285750">
              <a:buFont typeface="Wingdings" panose="05000000000000000000" pitchFamily="2" charset="2"/>
              <a:buChar char="ü"/>
            </a:pPr>
            <a:r>
              <a:rPr lang="en-US" sz="2800" dirty="0" smtClean="0"/>
              <a:t>Project Lifecycle</a:t>
            </a:r>
            <a:endParaRPr lang="en-US" sz="2800" dirty="0"/>
          </a:p>
          <a:p>
            <a:endParaRPr lang="en-US" dirty="0"/>
          </a:p>
        </p:txBody>
      </p:sp>
      <p:sp>
        <p:nvSpPr>
          <p:cNvPr id="13" name="Content Placeholder 12">
            <a:extLst>
              <a:ext uri="{FF2B5EF4-FFF2-40B4-BE49-F238E27FC236}">
                <a16:creationId xmlns="" xmlns:a16="http://schemas.microsoft.com/office/drawing/2014/main" id="{FB9E2175-1C3C-4B3E-A872-A1B7E6D64D52}"/>
              </a:ext>
            </a:extLst>
          </p:cNvPr>
          <p:cNvSpPr>
            <a:spLocks noGrp="1"/>
          </p:cNvSpPr>
          <p:nvPr>
            <p:ph idx="21"/>
          </p:nvPr>
        </p:nvSpPr>
        <p:spPr/>
        <p:txBody>
          <a:bodyPr/>
          <a:lstStyle/>
          <a:p>
            <a:r>
              <a:rPr lang="en-US" sz="2000" dirty="0" err="1" smtClean="0"/>
              <a:t>Ashu</a:t>
            </a:r>
            <a:r>
              <a:rPr lang="en-US" sz="2000" dirty="0" smtClean="0"/>
              <a:t> </a:t>
            </a:r>
            <a:r>
              <a:rPr lang="en-US" sz="2000" dirty="0" err="1" smtClean="0"/>
              <a:t>brandon</a:t>
            </a:r>
            <a:endParaRPr lang="en-US" sz="2000" dirty="0"/>
          </a:p>
        </p:txBody>
      </p:sp>
      <p:sp>
        <p:nvSpPr>
          <p:cNvPr id="12" name="Content Placeholder 11">
            <a:extLst>
              <a:ext uri="{FF2B5EF4-FFF2-40B4-BE49-F238E27FC236}">
                <a16:creationId xmlns="" xmlns:a16="http://schemas.microsoft.com/office/drawing/2014/main" id="{780C3E07-3509-4911-AFF9-20EA8F12D0A4}"/>
              </a:ext>
            </a:extLst>
          </p:cNvPr>
          <p:cNvSpPr>
            <a:spLocks noGrp="1"/>
          </p:cNvSpPr>
          <p:nvPr>
            <p:ph idx="20"/>
          </p:nvPr>
        </p:nvSpPr>
        <p:spPr>
          <a:xfrm>
            <a:off x="6352730" y="3931817"/>
            <a:ext cx="2588705" cy="1749005"/>
          </a:xfrm>
        </p:spPr>
        <p:txBody>
          <a:bodyPr/>
          <a:lstStyle/>
          <a:p>
            <a:endParaRPr lang="en-US" sz="800" dirty="0">
              <a:latin typeface="Agency FB" panose="020B0503020202020204" pitchFamily="34" charset="0"/>
            </a:endParaRPr>
          </a:p>
          <a:p>
            <a:pPr marL="285750" indent="-285750">
              <a:buFont typeface="Wingdings" panose="05000000000000000000" pitchFamily="2" charset="2"/>
              <a:buChar char="ü"/>
            </a:pPr>
            <a:r>
              <a:rPr lang="en-US" sz="2800" dirty="0" smtClean="0"/>
              <a:t>Research</a:t>
            </a:r>
            <a:endParaRPr lang="en-US" sz="2800" dirty="0"/>
          </a:p>
        </p:txBody>
      </p:sp>
      <p:sp>
        <p:nvSpPr>
          <p:cNvPr id="15" name="Content Placeholder 14">
            <a:extLst>
              <a:ext uri="{FF2B5EF4-FFF2-40B4-BE49-F238E27FC236}">
                <a16:creationId xmlns="" xmlns:a16="http://schemas.microsoft.com/office/drawing/2014/main" id="{471C9CF1-70B0-46DB-869F-6DC53668898D}"/>
              </a:ext>
            </a:extLst>
          </p:cNvPr>
          <p:cNvSpPr>
            <a:spLocks noGrp="1"/>
          </p:cNvSpPr>
          <p:nvPr>
            <p:ph idx="23"/>
          </p:nvPr>
        </p:nvSpPr>
        <p:spPr/>
        <p:txBody>
          <a:bodyPr/>
          <a:lstStyle/>
          <a:p>
            <a:r>
              <a:rPr lang="en-US" sz="2400" dirty="0" smtClean="0"/>
              <a:t>SAMME SAMUEL</a:t>
            </a:r>
            <a:endParaRPr lang="en-US" sz="2400" dirty="0"/>
          </a:p>
        </p:txBody>
      </p:sp>
      <p:sp>
        <p:nvSpPr>
          <p:cNvPr id="14" name="Content Placeholder 13">
            <a:extLst>
              <a:ext uri="{FF2B5EF4-FFF2-40B4-BE49-F238E27FC236}">
                <a16:creationId xmlns="" xmlns:a16="http://schemas.microsoft.com/office/drawing/2014/main" id="{4EAA9254-229F-4C3E-B078-B8912E5BBE98}"/>
              </a:ext>
            </a:extLst>
          </p:cNvPr>
          <p:cNvSpPr>
            <a:spLocks noGrp="1"/>
          </p:cNvSpPr>
          <p:nvPr>
            <p:ph idx="22"/>
          </p:nvPr>
        </p:nvSpPr>
        <p:spPr>
          <a:xfrm>
            <a:off x="9047505" y="4205667"/>
            <a:ext cx="2610172" cy="1749005"/>
          </a:xfrm>
        </p:spPr>
        <p:txBody>
          <a:bodyPr/>
          <a:lstStyle/>
          <a:p>
            <a:pPr marL="342900" indent="-342900">
              <a:buFont typeface="Wingdings" panose="05000000000000000000" pitchFamily="2" charset="2"/>
              <a:buChar char="ü"/>
            </a:pPr>
            <a:r>
              <a:rPr lang="en-US" sz="2800" dirty="0" err="1" smtClean="0"/>
              <a:t>Figma</a:t>
            </a:r>
            <a:r>
              <a:rPr lang="en-US" sz="2800" dirty="0" smtClean="0"/>
              <a:t> representation</a:t>
            </a:r>
            <a:endParaRPr lang="en-US" sz="2800" dirty="0"/>
          </a:p>
        </p:txBody>
      </p:sp>
      <p:sp>
        <p:nvSpPr>
          <p:cNvPr id="3" name="Slide Number Placeholder 2">
            <a:extLst>
              <a:ext uri="{FF2B5EF4-FFF2-40B4-BE49-F238E27FC236}">
                <a16:creationId xmlns=""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2</a:t>
            </a:fld>
            <a:endParaRPr lang="en-US" dirty="0"/>
          </a:p>
        </p:txBody>
      </p:sp>
      <p:graphicFrame>
        <p:nvGraphicFramePr>
          <p:cNvPr id="7" name="Diagram 6"/>
          <p:cNvGraphicFramePr/>
          <p:nvPr>
            <p:extLst>
              <p:ext uri="{D42A27DB-BD31-4B8C-83A1-F6EECF244321}">
                <p14:modId xmlns:p14="http://schemas.microsoft.com/office/powerpoint/2010/main" val="4175849076"/>
              </p:ext>
            </p:extLst>
          </p:nvPr>
        </p:nvGraphicFramePr>
        <p:xfrm flipH="1">
          <a:off x="5372710" y="2885439"/>
          <a:ext cx="45719" cy="4083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 name="Picture Placeholder 21"/>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t="12500" b="12500"/>
          <a:stretch>
            <a:fillRect/>
          </a:stretch>
        </p:blipFill>
        <p:spPr>
          <a:xfrm>
            <a:off x="1118301" y="1848535"/>
            <a:ext cx="1430337" cy="1430337"/>
          </a:xfrm>
        </p:spPr>
      </p:pic>
      <p:pic>
        <p:nvPicPr>
          <p:cNvPr id="27" name="Picture Placeholder 26"/>
          <p:cNvPicPr>
            <a:picLocks noGrp="1" noChangeAspect="1"/>
          </p:cNvPicPr>
          <p:nvPr>
            <p:ph type="pic" sz="quarter" idx="16"/>
          </p:nvPr>
        </p:nvPicPr>
        <p:blipFill>
          <a:blip r:embed="rId9">
            <a:extLst>
              <a:ext uri="{28A0092B-C50C-407E-A947-70E740481C1C}">
                <a14:useLocalDpi xmlns:a14="http://schemas.microsoft.com/office/drawing/2010/main" val="0"/>
              </a:ext>
            </a:extLst>
          </a:blip>
          <a:srcRect t="12500" b="12500"/>
          <a:stretch>
            <a:fillRect/>
          </a:stretch>
        </p:blipFill>
        <p:spPr/>
      </p:pic>
      <p:pic>
        <p:nvPicPr>
          <p:cNvPr id="29" name="Picture Placeholder 28"/>
          <p:cNvPicPr>
            <a:picLocks noGrp="1" noChangeAspect="1"/>
          </p:cNvPicPr>
          <p:nvPr>
            <p:ph type="pic" sz="quarter" idx="14"/>
          </p:nvPr>
        </p:nvPicPr>
        <p:blipFill>
          <a:blip r:embed="rId10">
            <a:extLst>
              <a:ext uri="{28A0092B-C50C-407E-A947-70E740481C1C}">
                <a14:useLocalDpi xmlns:a14="http://schemas.microsoft.com/office/drawing/2010/main" val="0"/>
              </a:ext>
            </a:extLst>
          </a:blip>
          <a:srcRect t="6062" b="6062"/>
          <a:stretch>
            <a:fillRect/>
          </a:stretch>
        </p:blipFill>
        <p:spPr>
          <a:xfrm>
            <a:off x="3970684" y="1879824"/>
            <a:ext cx="1430337" cy="1430337"/>
          </a:xfrm>
        </p:spPr>
      </p:pic>
      <p:sp>
        <p:nvSpPr>
          <p:cNvPr id="4" name="TextBox 3"/>
          <p:cNvSpPr txBox="1"/>
          <p:nvPr/>
        </p:nvSpPr>
        <p:spPr>
          <a:xfrm>
            <a:off x="418384" y="4116123"/>
            <a:ext cx="2616995" cy="2092881"/>
          </a:xfrm>
          <a:prstGeom prst="rect">
            <a:avLst/>
          </a:prstGeom>
          <a:noFill/>
        </p:spPr>
        <p:txBody>
          <a:bodyPr wrap="square" rtlCol="0">
            <a:spAutoFit/>
          </a:bodyPr>
          <a:lstStyle/>
          <a:p>
            <a:pPr marL="342900" indent="-342900">
              <a:buFont typeface="Wingdings" panose="05000000000000000000" pitchFamily="2" charset="2"/>
              <a:buChar char="ü"/>
            </a:pPr>
            <a:r>
              <a:rPr lang="en-US" sz="2800" dirty="0" smtClean="0"/>
              <a:t>Analysis Lead</a:t>
            </a:r>
          </a:p>
          <a:p>
            <a:pPr marL="285750" indent="-285750">
              <a:buFont typeface="Wingdings" panose="05000000000000000000" pitchFamily="2" charset="2"/>
              <a:buChar char="ü"/>
            </a:pPr>
            <a:r>
              <a:rPr lang="en-US" sz="2800" dirty="0" smtClean="0"/>
              <a:t>Power point representation</a:t>
            </a:r>
          </a:p>
          <a:p>
            <a:pPr marL="285750" indent="-285750">
              <a:buFont typeface="Wingdings" panose="05000000000000000000" pitchFamily="2" charset="2"/>
              <a:buChar char="ü"/>
            </a:pPr>
            <a:r>
              <a:rPr lang="en-US" sz="2800" dirty="0" smtClean="0"/>
              <a:t>UML diagrams</a:t>
            </a:r>
          </a:p>
          <a:p>
            <a:endParaRPr lang="en-US" dirty="0"/>
          </a:p>
        </p:txBody>
      </p:sp>
      <p:pic>
        <p:nvPicPr>
          <p:cNvPr id="23" name="Picture Placeholder 24"/>
          <p:cNvPicPr>
            <a:picLocks noChangeAspect="1"/>
          </p:cNvPicPr>
          <p:nvPr/>
        </p:nvPicPr>
        <p:blipFill>
          <a:blip r:embed="rId11">
            <a:extLst>
              <a:ext uri="{28A0092B-C50C-407E-A947-70E740481C1C}">
                <a14:useLocalDpi xmlns:a14="http://schemas.microsoft.com/office/drawing/2010/main" val="0"/>
              </a:ext>
            </a:extLst>
          </a:blip>
          <a:srcRect t="12500" b="12500"/>
          <a:stretch>
            <a:fillRect/>
          </a:stretch>
        </p:blipFill>
        <p:spPr>
          <a:xfrm>
            <a:off x="6987840" y="4806319"/>
            <a:ext cx="1430337" cy="1430337"/>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6" name="Picture Placeholder 5"/>
          <p:cNvPicPr>
            <a:picLocks noGrp="1" noChangeAspect="1"/>
          </p:cNvPicPr>
          <p:nvPr>
            <p:ph type="pic" sz="quarter" idx="15"/>
          </p:nvPr>
        </p:nvPicPr>
        <p:blipFill>
          <a:blip r:embed="rId12">
            <a:extLst>
              <a:ext uri="{28A0092B-C50C-407E-A947-70E740481C1C}">
                <a14:useLocalDpi xmlns:a14="http://schemas.microsoft.com/office/drawing/2010/main" val="0"/>
              </a:ext>
            </a:extLst>
          </a:blip>
          <a:srcRect t="4226" b="4226"/>
          <a:stretch>
            <a:fillRect/>
          </a:stretch>
        </p:blipFill>
        <p:spPr/>
      </p:pic>
      <p:sp>
        <p:nvSpPr>
          <p:cNvPr id="16" name="TextBox 15"/>
          <p:cNvSpPr txBox="1"/>
          <p:nvPr/>
        </p:nvSpPr>
        <p:spPr>
          <a:xfrm>
            <a:off x="6795773" y="6452484"/>
            <a:ext cx="2660316" cy="369332"/>
          </a:xfrm>
          <a:prstGeom prst="rect">
            <a:avLst/>
          </a:prstGeom>
          <a:noFill/>
        </p:spPr>
        <p:txBody>
          <a:bodyPr wrap="square" rtlCol="0">
            <a:spAutoFit/>
          </a:bodyPr>
          <a:lstStyle/>
          <a:p>
            <a:r>
              <a:rPr lang="en-US" b="1" dirty="0" smtClean="0">
                <a:solidFill>
                  <a:schemeClr val="accent1">
                    <a:lumMod val="50000"/>
                  </a:schemeClr>
                </a:solidFill>
                <a:latin typeface="Arial" panose="020B0604020202020204" pitchFamily="34" charset="0"/>
                <a:cs typeface="Arial" panose="020B0604020202020204" pitchFamily="34" charset="0"/>
              </a:rPr>
              <a:t>FUGA FRANCISCO</a:t>
            </a:r>
            <a:endParaRPr lang="en-US"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634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20</a:t>
            </a:fld>
            <a:endParaRPr lang="en-US" noProof="0" dirty="0"/>
          </a:p>
        </p:txBody>
      </p:sp>
      <p:sp>
        <p:nvSpPr>
          <p:cNvPr id="4" name="Title 3"/>
          <p:cNvSpPr>
            <a:spLocks noGrp="1"/>
          </p:cNvSpPr>
          <p:nvPr>
            <p:ph type="title"/>
          </p:nvPr>
        </p:nvSpPr>
        <p:spPr>
          <a:xfrm>
            <a:off x="987553" y="310628"/>
            <a:ext cx="11676062" cy="1198131"/>
          </a:xfrm>
        </p:spPr>
        <p:txBody>
          <a:bodyPr/>
          <a:lstStyle/>
          <a:p>
            <a:pPr>
              <a:lnSpc>
                <a:spcPct val="150000"/>
              </a:lnSpc>
            </a:pPr>
            <a:r>
              <a:rPr lang="en-US" dirty="0">
                <a:latin typeface="Arial Rounded MT Bold" panose="020F0704030504030204" pitchFamily="34" charset="0"/>
              </a:rPr>
              <a:t>SEQUENCE </a:t>
            </a:r>
            <a:r>
              <a:rPr lang="en-US" dirty="0" smtClean="0">
                <a:latin typeface="Arial Rounded MT Bold" panose="020F0704030504030204" pitchFamily="34" charset="0"/>
              </a:rPr>
              <a:t>DIAGRAM showing THE </a:t>
            </a:r>
            <a:r>
              <a:rPr lang="en-US" dirty="0">
                <a:latin typeface="Arial Rounded MT Bold" panose="020F0704030504030204" pitchFamily="34" charset="0"/>
              </a:rPr>
              <a:t>RULES AND REGULATIONS </a:t>
            </a:r>
            <a:endParaRPr lang="en-US" dirty="0">
              <a:latin typeface="Arial Rounded MT Bold" panose="020F07040305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553" y="1591898"/>
            <a:ext cx="9930384" cy="4863841"/>
          </a:xfrm>
          <a:prstGeom prst="rect">
            <a:avLst/>
          </a:prstGeom>
        </p:spPr>
      </p:pic>
    </p:spTree>
    <p:extLst>
      <p:ext uri="{BB962C8B-B14F-4D97-AF65-F5344CB8AC3E}">
        <p14:creationId xmlns:p14="http://schemas.microsoft.com/office/powerpoint/2010/main" val="22079723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21</a:t>
            </a:fld>
            <a:endParaRPr lang="en-US" noProof="0" dirty="0"/>
          </a:p>
        </p:txBody>
      </p:sp>
      <p:sp>
        <p:nvSpPr>
          <p:cNvPr id="5" name="Title 4"/>
          <p:cNvSpPr>
            <a:spLocks noGrp="1"/>
          </p:cNvSpPr>
          <p:nvPr>
            <p:ph type="title"/>
          </p:nvPr>
        </p:nvSpPr>
        <p:spPr>
          <a:xfrm>
            <a:off x="936562" y="246888"/>
            <a:ext cx="11150600" cy="1450421"/>
          </a:xfrm>
        </p:spPr>
        <p:txBody>
          <a:bodyPr/>
          <a:lstStyle/>
          <a:p>
            <a:r>
              <a:rPr lang="en-US" dirty="0">
                <a:latin typeface="Arial Rounded MT Bold" panose="020F0704030504030204" pitchFamily="34" charset="0"/>
              </a:rPr>
              <a:t>SEQUENCE </a:t>
            </a:r>
            <a:r>
              <a:rPr lang="en-US" dirty="0" smtClean="0">
                <a:latin typeface="Arial Rounded MT Bold" panose="020F0704030504030204" pitchFamily="34" charset="0"/>
              </a:rPr>
              <a:t>DIAGRAM for </a:t>
            </a:r>
            <a:r>
              <a:rPr lang="en-US" dirty="0">
                <a:latin typeface="Arial Rounded MT Bold" panose="020F0704030504030204" pitchFamily="34" charset="0"/>
              </a:rPr>
              <a:t>SECRETARY CHARTING WITH GROUP MEEMBERS</a:t>
            </a:r>
            <a:r>
              <a:rPr lang="en-US" dirty="0">
                <a:latin typeface="Algerian" panose="04020705040A02060702" pitchFamily="82" charset="0"/>
              </a:rPr>
              <a:t/>
            </a:r>
            <a:br>
              <a:rPr lang="en-US" dirty="0">
                <a:latin typeface="Algerian" panose="04020705040A02060702" pitchFamily="82"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4" y="1825624"/>
            <a:ext cx="10012680" cy="4381749"/>
          </a:xfrm>
          <a:prstGeom prst="rect">
            <a:avLst/>
          </a:prstGeom>
        </p:spPr>
      </p:pic>
    </p:spTree>
    <p:extLst>
      <p:ext uri="{BB962C8B-B14F-4D97-AF65-F5344CB8AC3E}">
        <p14:creationId xmlns:p14="http://schemas.microsoft.com/office/powerpoint/2010/main" val="2347158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22</a:t>
            </a:fld>
            <a:endParaRPr lang="en-US" noProof="0" dirty="0"/>
          </a:p>
        </p:txBody>
      </p:sp>
      <p:sp>
        <p:nvSpPr>
          <p:cNvPr id="4" name="Title 3"/>
          <p:cNvSpPr>
            <a:spLocks noGrp="1"/>
          </p:cNvSpPr>
          <p:nvPr>
            <p:ph type="title"/>
          </p:nvPr>
        </p:nvSpPr>
        <p:spPr>
          <a:xfrm>
            <a:off x="507556" y="274321"/>
            <a:ext cx="11315636" cy="1408176"/>
          </a:xfrm>
        </p:spPr>
        <p:txBody>
          <a:bodyPr/>
          <a:lstStyle/>
          <a:p>
            <a:r>
              <a:rPr lang="en-US" dirty="0">
                <a:latin typeface="Arial Rounded MT Bold" panose="020F0704030504030204" pitchFamily="34" charset="0"/>
              </a:rPr>
              <a:t>SEQUENCE </a:t>
            </a:r>
            <a:r>
              <a:rPr lang="en-US" dirty="0" smtClean="0">
                <a:latin typeface="Arial Rounded MT Bold" panose="020F0704030504030204" pitchFamily="34" charset="0"/>
              </a:rPr>
              <a:t>DIAGRAM showing SECRETARY </a:t>
            </a:r>
            <a:r>
              <a:rPr lang="en-US" dirty="0">
                <a:latin typeface="Arial Rounded MT Bold" panose="020F0704030504030204" pitchFamily="34" charset="0"/>
              </a:rPr>
              <a:t>UPLOADING EVENTS</a:t>
            </a:r>
            <a:r>
              <a:rPr lang="en-US" dirty="0">
                <a:latin typeface="Algerian" panose="04020705040A02060702" pitchFamily="82" charset="0"/>
              </a:rPr>
              <a:t/>
            </a:r>
            <a:br>
              <a:rPr lang="en-US" dirty="0">
                <a:latin typeface="Algerian" panose="04020705040A02060702" pitchFamily="82" charset="0"/>
              </a:rPr>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367" y="1426464"/>
            <a:ext cx="11080169" cy="4750499"/>
          </a:xfrm>
          <a:prstGeom prst="rect">
            <a:avLst/>
          </a:prstGeom>
        </p:spPr>
      </p:pic>
    </p:spTree>
    <p:extLst>
      <p:ext uri="{BB962C8B-B14F-4D97-AF65-F5344CB8AC3E}">
        <p14:creationId xmlns:p14="http://schemas.microsoft.com/office/powerpoint/2010/main" val="33459663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23</a:t>
            </a:fld>
            <a:endParaRPr lang="en-US" noProof="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00" y="490301"/>
            <a:ext cx="11063796" cy="33593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67" y="3776472"/>
            <a:ext cx="10914062" cy="1929459"/>
          </a:xfrm>
          <a:prstGeom prst="rect">
            <a:avLst/>
          </a:prstGeom>
        </p:spPr>
      </p:pic>
    </p:spTree>
    <p:extLst>
      <p:ext uri="{BB962C8B-B14F-4D97-AF65-F5344CB8AC3E}">
        <p14:creationId xmlns:p14="http://schemas.microsoft.com/office/powerpoint/2010/main" val="20111258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24</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872" y="0"/>
            <a:ext cx="8644128" cy="6643106"/>
          </a:xfrm>
          <a:prstGeom prst="rect">
            <a:avLst/>
          </a:prstGeom>
        </p:spPr>
      </p:pic>
      <p:sp>
        <p:nvSpPr>
          <p:cNvPr id="5" name="TextBox 4"/>
          <p:cNvSpPr txBox="1"/>
          <p:nvPr/>
        </p:nvSpPr>
        <p:spPr>
          <a:xfrm>
            <a:off x="804672" y="1024128"/>
            <a:ext cx="2395728" cy="2400657"/>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CLASS DIAGRAM REPRSENTATION  FOR A NJANGI MANAGEMENT APPLICATION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40971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25</a:t>
            </a:fld>
            <a:endParaRPr lang="en-US" noProof="0" dirty="0"/>
          </a:p>
        </p:txBody>
      </p:sp>
      <p:sp>
        <p:nvSpPr>
          <p:cNvPr id="6" name="Rectangle 5"/>
          <p:cNvSpPr/>
          <p:nvPr/>
        </p:nvSpPr>
        <p:spPr>
          <a:xfrm>
            <a:off x="2067423" y="464558"/>
            <a:ext cx="7625806" cy="830997"/>
          </a:xfrm>
          <a:prstGeom prst="rect">
            <a:avLst/>
          </a:prstGeom>
        </p:spPr>
        <p:txBody>
          <a:bodyPr wrap="none">
            <a:spAutoFit/>
          </a:bodyPr>
          <a:lstStyle/>
          <a:p>
            <a:r>
              <a:rPr lang="en-US" sz="4800" dirty="0">
                <a:solidFill>
                  <a:schemeClr val="bg1"/>
                </a:solidFill>
                <a:latin typeface="Consolas" panose="020B0609020204030204" pitchFamily="49" charset="0"/>
                <a:ea typeface="Calibri" panose="020F0502020204030204" pitchFamily="34" charset="0"/>
              </a:rPr>
              <a:t>BUSINESS </a:t>
            </a:r>
            <a:r>
              <a:rPr lang="en-US" sz="4800" dirty="0" smtClean="0">
                <a:solidFill>
                  <a:schemeClr val="bg1"/>
                </a:solidFill>
                <a:latin typeface="Consolas" panose="020B0609020204030204" pitchFamily="49" charset="0"/>
                <a:ea typeface="Calibri" panose="020F0502020204030204" pitchFamily="34" charset="0"/>
              </a:rPr>
              <a:t>OPPORTUNITIES</a:t>
            </a:r>
            <a:endParaRPr lang="en-US" sz="4800" dirty="0">
              <a:solidFill>
                <a:schemeClr val="bg1"/>
              </a:solidFill>
              <a:latin typeface="Consolas" panose="020B0609020204030204" pitchFamily="49" charset="0"/>
            </a:endParaRPr>
          </a:p>
        </p:txBody>
      </p:sp>
      <p:sp>
        <p:nvSpPr>
          <p:cNvPr id="7" name="Rectangle 6"/>
          <p:cNvSpPr/>
          <p:nvPr/>
        </p:nvSpPr>
        <p:spPr>
          <a:xfrm>
            <a:off x="414528" y="1568654"/>
            <a:ext cx="11564112" cy="2445413"/>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COMMUNITY BUILDING AND NETWORKING</a:t>
            </a:r>
            <a:endPar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800" dirty="0" smtClean="0">
                <a:solidFill>
                  <a:schemeClr val="bg1"/>
                </a:solidFill>
                <a:latin typeface="Times New Roman" panose="02020603050405020304" pitchFamily="18" charset="0"/>
                <a:ea typeface="Calibri" panose="020F0502020204030204" pitchFamily="34" charset="0"/>
              </a:rPr>
              <a:t>You</a:t>
            </a:r>
            <a:r>
              <a:rPr lang="en-US" dirty="0" smtClean="0">
                <a:solidFill>
                  <a:schemeClr val="bg1"/>
                </a:solidFill>
                <a:latin typeface="Times New Roman" panose="02020603050405020304" pitchFamily="18" charset="0"/>
                <a:ea typeface="Calibri" panose="020F0502020204030204" pitchFamily="34" charset="0"/>
              </a:rPr>
              <a:t> </a:t>
            </a:r>
            <a:r>
              <a:rPr lang="en-US" sz="2800" dirty="0">
                <a:solidFill>
                  <a:schemeClr val="bg1"/>
                </a:solidFill>
                <a:latin typeface="Times New Roman" panose="02020603050405020304" pitchFamily="18" charset="0"/>
                <a:ea typeface="Calibri" panose="020F0502020204030204" pitchFamily="34" charset="0"/>
              </a:rPr>
              <a:t>can establish an online community or forum where </a:t>
            </a:r>
            <a:r>
              <a:rPr lang="en-US" sz="2800" dirty="0" err="1">
                <a:solidFill>
                  <a:schemeClr val="bg1"/>
                </a:solidFill>
                <a:latin typeface="Times New Roman" panose="02020603050405020304" pitchFamily="18" charset="0"/>
                <a:ea typeface="Calibri" panose="020F0502020204030204" pitchFamily="34" charset="0"/>
              </a:rPr>
              <a:t>njangi</a:t>
            </a:r>
            <a:r>
              <a:rPr lang="en-US" sz="2800" dirty="0">
                <a:solidFill>
                  <a:schemeClr val="bg1"/>
                </a:solidFill>
                <a:latin typeface="Times New Roman" panose="02020603050405020304" pitchFamily="18" charset="0"/>
                <a:ea typeface="Calibri" panose="020F0502020204030204" pitchFamily="34" charset="0"/>
              </a:rPr>
              <a:t> participants can exchange ideas and share success stories and seek advice , monetization can be achieved through advertising, sponsored content or premium membership options</a:t>
            </a:r>
            <a:endParaRPr lang="en-US" sz="2800" dirty="0">
              <a:solidFill>
                <a:schemeClr val="bg1"/>
              </a:solidFill>
            </a:endParaRPr>
          </a:p>
        </p:txBody>
      </p:sp>
      <p:sp>
        <p:nvSpPr>
          <p:cNvPr id="8" name="Rectangle 7"/>
          <p:cNvSpPr/>
          <p:nvPr/>
        </p:nvSpPr>
        <p:spPr>
          <a:xfrm>
            <a:off x="304800" y="4287166"/>
            <a:ext cx="11353356" cy="1583639"/>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CONSULTING AND TRAINING</a:t>
            </a:r>
            <a:endPar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800" dirty="0">
                <a:solidFill>
                  <a:schemeClr val="bg1"/>
                </a:solidFill>
                <a:latin typeface="Times New Roman" panose="02020603050405020304" pitchFamily="18" charset="0"/>
                <a:ea typeface="Calibri" panose="020F0502020204030204" pitchFamily="34" charset="0"/>
              </a:rPr>
              <a:t>Providing consulting services on </a:t>
            </a:r>
            <a:r>
              <a:rPr lang="en-US" sz="2800" dirty="0" err="1">
                <a:solidFill>
                  <a:schemeClr val="bg1"/>
                </a:solidFill>
                <a:latin typeface="Times New Roman" panose="02020603050405020304" pitchFamily="18" charset="0"/>
                <a:ea typeface="Calibri" panose="020F0502020204030204" pitchFamily="34" charset="0"/>
              </a:rPr>
              <a:t>njangi</a:t>
            </a:r>
            <a:r>
              <a:rPr lang="en-US" sz="2800" dirty="0">
                <a:solidFill>
                  <a:schemeClr val="bg1"/>
                </a:solidFill>
                <a:latin typeface="Times New Roman" panose="02020603050405020304" pitchFamily="18" charset="0"/>
                <a:ea typeface="Calibri" panose="020F0502020204030204" pitchFamily="34" charset="0"/>
              </a:rPr>
              <a:t> management best practices, legal compliance, and financial literacy can be a viable business opportunities</a:t>
            </a:r>
            <a:endParaRPr lang="en-US" sz="2800" dirty="0">
              <a:solidFill>
                <a:schemeClr val="bg1"/>
              </a:solidFill>
            </a:endParaRPr>
          </a:p>
        </p:txBody>
      </p:sp>
    </p:spTree>
    <p:extLst>
      <p:ext uri="{BB962C8B-B14F-4D97-AF65-F5344CB8AC3E}">
        <p14:creationId xmlns:p14="http://schemas.microsoft.com/office/powerpoint/2010/main" val="24125835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87096" y="1425774"/>
            <a:ext cx="10082784" cy="4305474"/>
          </a:xfrm>
          <a:prstGeom prst="rect">
            <a:avLst/>
          </a:prstGeom>
        </p:spPr>
        <p:txBody>
          <a:bodyPr wrap="square">
            <a:spAutoFit/>
          </a:bodyPr>
          <a:lstStyle/>
          <a:p>
            <a:pPr marL="45720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SECURITY AND DATA PROTECTION </a:t>
            </a:r>
            <a:endPar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200000"/>
              </a:lnSpc>
              <a:spcBef>
                <a:spcPts val="0"/>
              </a:spcBef>
              <a:spcAft>
                <a:spcPts val="800"/>
              </a:spcAft>
            </a:pPr>
            <a:r>
              <a:rPr lang="en-US" sz="3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a:t>
            </a:r>
            <a:r>
              <a:rPr lang="en-US" sz="3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3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business focusing on providing robust security measures, encryption and data protection services can find significant demand in this field </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477953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 xmlns:a16="http://schemas.microsoft.com/office/drawing/2014/main" id="{39B0EC6D-03DD-4CEE-9979-34A964DCA45D}"/>
              </a:ext>
            </a:extLst>
          </p:cNvPr>
          <p:cNvSpPr>
            <a:spLocks noGrp="1"/>
          </p:cNvSpPr>
          <p:nvPr>
            <p:ph type="title"/>
          </p:nvPr>
        </p:nvSpPr>
        <p:spPr/>
        <p:txBody>
          <a:bodyPr/>
          <a:lstStyle/>
          <a:p>
            <a:r>
              <a:rPr lang="en-US" dirty="0"/>
              <a:t>Thank you</a:t>
            </a:r>
          </a:p>
        </p:txBody>
      </p:sp>
      <p:sp>
        <p:nvSpPr>
          <p:cNvPr id="6" name="TextBox 5"/>
          <p:cNvSpPr txBox="1"/>
          <p:nvPr/>
        </p:nvSpPr>
        <p:spPr>
          <a:xfrm>
            <a:off x="7022592" y="4434840"/>
            <a:ext cx="3191256" cy="369332"/>
          </a:xfrm>
          <a:prstGeom prst="rect">
            <a:avLst/>
          </a:prstGeom>
          <a:noFill/>
        </p:spPr>
        <p:txBody>
          <a:bodyPr wrap="square" rtlCol="0">
            <a:spAutoFit/>
          </a:bodyPr>
          <a:lstStyle/>
          <a:p>
            <a:r>
              <a:rPr lang="en-US" u="sng" dirty="0" smtClean="0"/>
              <a:t>chunkebless27@gmail.com</a:t>
            </a:r>
            <a:endParaRPr lang="en-US" u="sng" dirty="0"/>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4" name="TextBox 3"/>
          <p:cNvSpPr txBox="1"/>
          <p:nvPr/>
        </p:nvSpPr>
        <p:spPr>
          <a:xfrm>
            <a:off x="287338" y="1395516"/>
            <a:ext cx="6345936" cy="5635517"/>
          </a:xfrm>
          <a:prstGeom prst="rect">
            <a:avLst/>
          </a:prstGeom>
          <a:noFill/>
        </p:spPr>
        <p:txBody>
          <a:bodyPr wrap="square" rtlCol="0">
            <a:spAutoFit/>
          </a:bodyPr>
          <a:lstStyle/>
          <a:p>
            <a:pPr>
              <a:lnSpc>
                <a:spcPct val="150000"/>
              </a:lnSpc>
              <a:buFont typeface="Wingdings" panose="05000000000000000000" pitchFamily="2" charset="2"/>
              <a:buChar char="Ø"/>
            </a:pPr>
            <a:r>
              <a:rPr lang="en-US" sz="3200" dirty="0">
                <a:latin typeface="+mj-lt"/>
                <a:ea typeface="Tahoma" panose="020B0604030504040204" pitchFamily="34" charset="0"/>
                <a:cs typeface="Tahoma" panose="020B0604030504040204" pitchFamily="34" charset="0"/>
              </a:rPr>
              <a:t>Introduction</a:t>
            </a:r>
          </a:p>
          <a:p>
            <a:pPr>
              <a:lnSpc>
                <a:spcPct val="150000"/>
              </a:lnSpc>
              <a:buFont typeface="Wingdings" panose="05000000000000000000" pitchFamily="2" charset="2"/>
              <a:buChar char="Ø"/>
            </a:pPr>
            <a:r>
              <a:rPr lang="en-US" sz="3200" dirty="0">
                <a:latin typeface="+mj-lt"/>
                <a:ea typeface="Tahoma" panose="020B0604030504040204" pitchFamily="34" charset="0"/>
                <a:cs typeface="Tahoma" panose="020B0604030504040204" pitchFamily="34" charset="0"/>
              </a:rPr>
              <a:t>Objectives</a:t>
            </a:r>
          </a:p>
          <a:p>
            <a:pPr>
              <a:lnSpc>
                <a:spcPct val="150000"/>
              </a:lnSpc>
              <a:buFont typeface="Wingdings" panose="05000000000000000000" pitchFamily="2" charset="2"/>
              <a:buChar char="Ø"/>
            </a:pPr>
            <a:r>
              <a:rPr lang="en-US" sz="3200" dirty="0">
                <a:latin typeface="+mj-lt"/>
                <a:ea typeface="Tahoma" panose="020B0604030504040204" pitchFamily="34" charset="0"/>
                <a:cs typeface="Tahoma" panose="020B0604030504040204" pitchFamily="34" charset="0"/>
              </a:rPr>
              <a:t>Requirements</a:t>
            </a:r>
          </a:p>
          <a:p>
            <a:pPr>
              <a:lnSpc>
                <a:spcPct val="150000"/>
              </a:lnSpc>
              <a:buFont typeface="Wingdings" panose="05000000000000000000" pitchFamily="2" charset="2"/>
              <a:buChar char="Ø"/>
            </a:pPr>
            <a:r>
              <a:rPr lang="en-US" sz="3200" dirty="0">
                <a:latin typeface="+mj-lt"/>
                <a:ea typeface="Tahoma" panose="020B0604030504040204" pitchFamily="34" charset="0"/>
                <a:cs typeface="Tahoma" panose="020B0604030504040204" pitchFamily="34" charset="0"/>
              </a:rPr>
              <a:t>Project lifecycle</a:t>
            </a:r>
          </a:p>
          <a:p>
            <a:pPr>
              <a:lnSpc>
                <a:spcPct val="150000"/>
              </a:lnSpc>
              <a:buFont typeface="Wingdings" panose="05000000000000000000" pitchFamily="2" charset="2"/>
              <a:buChar char="Ø"/>
            </a:pPr>
            <a:r>
              <a:rPr lang="en-US" sz="3200" dirty="0">
                <a:latin typeface="+mj-lt"/>
                <a:ea typeface="Tahoma" panose="020B0604030504040204" pitchFamily="34" charset="0"/>
                <a:cs typeface="Tahoma" panose="020B0604030504040204" pitchFamily="34" charset="0"/>
              </a:rPr>
              <a:t>UML diagrams</a:t>
            </a:r>
          </a:p>
          <a:p>
            <a:pPr>
              <a:lnSpc>
                <a:spcPct val="150000"/>
              </a:lnSpc>
              <a:buFont typeface="Wingdings" panose="05000000000000000000" pitchFamily="2" charset="2"/>
              <a:buChar char="Ø"/>
            </a:pPr>
            <a:r>
              <a:rPr lang="en-US" sz="3200" dirty="0" smtClean="0">
                <a:latin typeface="+mj-lt"/>
                <a:ea typeface="Tahoma" panose="020B0604030504040204" pitchFamily="34" charset="0"/>
                <a:cs typeface="Tahoma" panose="020B0604030504040204" pitchFamily="34" charset="0"/>
              </a:rPr>
              <a:t>Business </a:t>
            </a:r>
            <a:r>
              <a:rPr lang="en-US" sz="3200" dirty="0">
                <a:latin typeface="+mj-lt"/>
                <a:ea typeface="Tahoma" panose="020B0604030504040204" pitchFamily="34" charset="0"/>
                <a:cs typeface="Tahoma" panose="020B0604030504040204" pitchFamily="34" charset="0"/>
              </a:rPr>
              <a:t>Opportunities</a:t>
            </a:r>
          </a:p>
          <a:p>
            <a:pPr>
              <a:lnSpc>
                <a:spcPct val="150000"/>
              </a:lnSpc>
              <a:buFont typeface="Wingdings" panose="05000000000000000000" pitchFamily="2" charset="2"/>
              <a:buChar char="Ø"/>
            </a:pPr>
            <a:r>
              <a:rPr lang="en-US" sz="3200" dirty="0" err="1">
                <a:latin typeface="+mj-lt"/>
                <a:ea typeface="Tahoma" panose="020B0604030504040204" pitchFamily="34" charset="0"/>
                <a:cs typeface="Tahoma" panose="020B0604030504040204" pitchFamily="34" charset="0"/>
              </a:rPr>
              <a:t>Figma</a:t>
            </a:r>
            <a:r>
              <a:rPr lang="en-US" sz="3200" dirty="0">
                <a:latin typeface="+mj-lt"/>
                <a:ea typeface="Tahoma" panose="020B0604030504040204" pitchFamily="34" charset="0"/>
                <a:cs typeface="Tahoma" panose="020B0604030504040204" pitchFamily="34" charset="0"/>
              </a:rPr>
              <a:t> representation</a:t>
            </a:r>
          </a:p>
          <a:p>
            <a:pPr>
              <a:lnSpc>
                <a:spcPct val="150000"/>
              </a:lnSpc>
            </a:pPr>
            <a:endParaRPr lang="en-US" dirty="0"/>
          </a:p>
        </p:txBody>
      </p:sp>
    </p:spTree>
    <p:extLst>
      <p:ext uri="{BB962C8B-B14F-4D97-AF65-F5344CB8AC3E}">
        <p14:creationId xmlns:p14="http://schemas.microsoft.com/office/powerpoint/2010/main" val="25500815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
        <p:nvSpPr>
          <p:cNvPr id="3" name="Text Placeholder 2">
            <a:extLst>
              <a:ext uri="{FF2B5EF4-FFF2-40B4-BE49-F238E27FC236}">
                <a16:creationId xmlns="" xmlns:a16="http://schemas.microsoft.com/office/drawing/2014/main" id="{56960426-AAA6-4126-93AF-30F7DEE010A4}"/>
              </a:ext>
            </a:extLst>
          </p:cNvPr>
          <p:cNvSpPr>
            <a:spLocks noGrp="1"/>
          </p:cNvSpPr>
          <p:nvPr>
            <p:ph idx="1"/>
          </p:nvPr>
        </p:nvSpPr>
        <p:spPr/>
        <p:txBody>
          <a:bodyPr/>
          <a:lstStyle/>
          <a:p>
            <a:pPr marL="0" indent="0">
              <a:lnSpc>
                <a:spcPct val="200000"/>
              </a:lnSpc>
              <a:buNone/>
            </a:pPr>
            <a:r>
              <a:rPr lang="en-US" sz="2000"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“NJANGI” is a contribution given to members in a rotating form at every </a:t>
            </a:r>
            <a:r>
              <a:rPr lang="en-US" sz="2400" dirty="0" smtClean="0">
                <a:latin typeface="Tahoma" panose="020B0604030504040204" pitchFamily="34" charset="0"/>
                <a:ea typeface="Tahoma" panose="020B0604030504040204" pitchFamily="34" charset="0"/>
                <a:cs typeface="Tahoma" panose="020B0604030504040204" pitchFamily="34" charset="0"/>
              </a:rPr>
              <a:t>sitting. In </a:t>
            </a:r>
            <a:r>
              <a:rPr lang="en-US" sz="2400" dirty="0">
                <a:latin typeface="Tahoma" panose="020B0604030504040204" pitchFamily="34" charset="0"/>
                <a:ea typeface="Tahoma" panose="020B0604030504040204" pitchFamily="34" charset="0"/>
                <a:cs typeface="Tahoma" panose="020B0604030504040204" pitchFamily="34" charset="0"/>
              </a:rPr>
              <a:t>Addition, a “NJANGI” system helps members to carry out financial activities in a cultural and lovely manner with </a:t>
            </a:r>
            <a:r>
              <a:rPr lang="en-US" sz="2400" dirty="0" smtClean="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good </a:t>
            </a:r>
            <a:r>
              <a:rPr lang="en-US" sz="2400" dirty="0" smtClean="0">
                <a:latin typeface="Tahoma" panose="020B0604030504040204" pitchFamily="34" charset="0"/>
                <a:ea typeface="Tahoma" panose="020B0604030504040204" pitchFamily="34" charset="0"/>
                <a:cs typeface="Tahoma" panose="020B0604030504040204" pitchFamily="34" charset="0"/>
              </a:rPr>
              <a:t>relationships among </a:t>
            </a:r>
            <a:r>
              <a:rPr lang="en-US" sz="2400" dirty="0">
                <a:latin typeface="Tahoma" panose="020B0604030504040204" pitchFamily="34" charset="0"/>
                <a:ea typeface="Tahoma" panose="020B0604030504040204" pitchFamily="34" charset="0"/>
                <a:cs typeface="Tahoma" panose="020B0604030504040204" pitchFamily="34" charset="0"/>
              </a:rPr>
              <a:t>members without having to pay for the services offered like what banks charges to it’s members .</a:t>
            </a:r>
          </a:p>
        </p:txBody>
      </p:sp>
      <p:sp>
        <p:nvSpPr>
          <p:cNvPr id="2" name="Title 1">
            <a:extLst>
              <a:ext uri="{FF2B5EF4-FFF2-40B4-BE49-F238E27FC236}">
                <a16:creationId xmlns="" xmlns:a16="http://schemas.microsoft.com/office/drawing/2014/main" id="{6C64C2A7-EC84-4D8C-9CA2-F6AE46F51FB6}"/>
              </a:ext>
            </a:extLst>
          </p:cNvPr>
          <p:cNvSpPr>
            <a:spLocks noGrp="1"/>
          </p:cNvSpPr>
          <p:nvPr>
            <p:ph type="title"/>
          </p:nvPr>
        </p:nvSpPr>
        <p:spPr/>
        <p:txBody>
          <a:bodyPr/>
          <a:lstStyle/>
          <a:p>
            <a:r>
              <a:rPr lang="en-US" dirty="0"/>
              <a:t>INTRODUCTION</a:t>
            </a:r>
            <a:endParaRPr lang="en-US" dirty="0"/>
          </a:p>
        </p:txBody>
      </p:sp>
    </p:spTree>
    <p:extLst>
      <p:ext uri="{BB962C8B-B14F-4D97-AF65-F5344CB8AC3E}">
        <p14:creationId xmlns:p14="http://schemas.microsoft.com/office/powerpoint/2010/main" val="3187533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rbel" panose="020B0503020204020204" pitchFamily="34" charset="0"/>
              </a:rPr>
              <a:t>objectives</a:t>
            </a:r>
            <a:endParaRPr lang="en-US" sz="4000" dirty="0">
              <a:latin typeface="Corbel" panose="020B0503020204020204" pitchFamily="34" charset="0"/>
            </a:endParaRP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5</a:t>
            </a:fld>
            <a:endParaRPr lang="en-US" noProof="0" dirty="0"/>
          </a:p>
        </p:txBody>
      </p:sp>
      <p:sp>
        <p:nvSpPr>
          <p:cNvPr id="5" name="TextBox 4"/>
          <p:cNvSpPr txBox="1"/>
          <p:nvPr/>
        </p:nvSpPr>
        <p:spPr>
          <a:xfrm>
            <a:off x="515938" y="1801368"/>
            <a:ext cx="10195560" cy="3313664"/>
          </a:xfrm>
          <a:prstGeom prst="rect">
            <a:avLst/>
          </a:prstGeom>
          <a:noFill/>
        </p:spPr>
        <p:txBody>
          <a:bodyPr wrap="square" rtlCol="0">
            <a:spAutoFit/>
          </a:bodyPr>
          <a:lstStyle/>
          <a:p>
            <a:pPr>
              <a:lnSpc>
                <a:spcPct val="150000"/>
              </a:lnSpc>
            </a:pPr>
            <a:r>
              <a:rPr lang="en-US" sz="3600" dirty="0" smtClean="0">
                <a:latin typeface="Arial" panose="020B0604020202020204" pitchFamily="34" charset="0"/>
                <a:cs typeface="Arial" panose="020B0604020202020204" pitchFamily="34" charset="0"/>
              </a:rPr>
              <a:t>The Objectives statements highlights the use of IT solutions and </a:t>
            </a:r>
            <a:r>
              <a:rPr lang="en-US" sz="3600" dirty="0" err="1" smtClean="0">
                <a:latin typeface="Arial" panose="020B0604020202020204" pitchFamily="34" charset="0"/>
                <a:cs typeface="Arial" panose="020B0604020202020204" pitchFamily="34" charset="0"/>
              </a:rPr>
              <a:t>empharsizes</a:t>
            </a:r>
            <a:r>
              <a:rPr lang="en-US" sz="3600" dirty="0" smtClean="0">
                <a:latin typeface="Arial" panose="020B0604020202020204" pitchFamily="34" charset="0"/>
                <a:cs typeface="Arial" panose="020B0604020202020204" pitchFamily="34" charset="0"/>
              </a:rPr>
              <a:t> the application of technology in achieving specific goals related to </a:t>
            </a:r>
            <a:r>
              <a:rPr lang="en-US" sz="3600" dirty="0" err="1" smtClean="0">
                <a:latin typeface="Arial" panose="020B0604020202020204" pitchFamily="34" charset="0"/>
                <a:cs typeface="Arial" panose="020B0604020202020204" pitchFamily="34" charset="0"/>
              </a:rPr>
              <a:t>njangi</a:t>
            </a:r>
            <a:r>
              <a:rPr lang="en-US" sz="3600" dirty="0" smtClean="0">
                <a:latin typeface="Arial" panose="020B0604020202020204" pitchFamily="34" charset="0"/>
                <a:cs typeface="Arial" panose="020B0604020202020204" pitchFamily="34" charset="0"/>
              </a:rPr>
              <a:t> management . They are: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1636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8" name="Title 1">
            <a:extLst>
              <a:ext uri="{FF2B5EF4-FFF2-40B4-BE49-F238E27FC236}">
                <a16:creationId xmlns:a16="http://schemas.microsoft.com/office/drawing/2014/main" xmlns="" id="{34DB6CE4-2B13-4715-B5B2-615A55922CA1}"/>
              </a:ext>
            </a:extLst>
          </p:cNvPr>
          <p:cNvSpPr txBox="1">
            <a:spLocks/>
          </p:cNvSpPr>
          <p:nvPr/>
        </p:nvSpPr>
        <p:spPr>
          <a:xfrm>
            <a:off x="486095" y="0"/>
            <a:ext cx="9905998" cy="147857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algn="ctr"/>
            <a:r>
              <a:rPr lang="en-US" sz="4400" dirty="0" smtClean="0">
                <a:latin typeface="Corbel" panose="020B0503020204020204" pitchFamily="34" charset="0"/>
              </a:rPr>
              <a:t>objectives</a:t>
            </a:r>
            <a:endParaRPr lang="en-US" sz="4400" dirty="0">
              <a:latin typeface="Corbel" panose="020B0503020204020204" pitchFamily="34" charset="0"/>
            </a:endParaRPr>
          </a:p>
        </p:txBody>
      </p:sp>
      <p:graphicFrame>
        <p:nvGraphicFramePr>
          <p:cNvPr id="9"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4219709283"/>
              </p:ext>
            </p:extLst>
          </p:nvPr>
        </p:nvGraphicFramePr>
        <p:xfrm>
          <a:off x="319597" y="1133856"/>
          <a:ext cx="11338559" cy="5221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5613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Cont</a:t>
            </a:r>
            <a:r>
              <a:rPr lang="en-US" sz="4000" dirty="0" smtClean="0"/>
              <a:t>…</a:t>
            </a:r>
            <a:endParaRPr lang="en-US" sz="400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7</a:t>
            </a:fld>
            <a:endParaRPr lang="en-US" noProof="0" dirty="0"/>
          </a:p>
        </p:txBody>
      </p:sp>
      <p:grpSp>
        <p:nvGrpSpPr>
          <p:cNvPr id="4" name="Group 3"/>
          <p:cNvGrpSpPr/>
          <p:nvPr/>
        </p:nvGrpSpPr>
        <p:grpSpPr>
          <a:xfrm>
            <a:off x="4672585" y="2299660"/>
            <a:ext cx="7339820" cy="2611555"/>
            <a:chOff x="3986311" y="274157"/>
            <a:chExt cx="7435618" cy="2068720"/>
          </a:xfrm>
          <a:scene3d>
            <a:camera prst="orthographicFront"/>
            <a:lightRig rig="flat" dir="t"/>
          </a:scene3d>
        </p:grpSpPr>
        <p:sp>
          <p:nvSpPr>
            <p:cNvPr id="5" name="Round Same Side Corner Rectangle 4"/>
            <p:cNvSpPr/>
            <p:nvPr/>
          </p:nvSpPr>
          <p:spPr>
            <a:xfrm rot="5400000">
              <a:off x="6714348" y="-2370510"/>
              <a:ext cx="2062914" cy="7352248"/>
            </a:xfrm>
            <a:prstGeom prst="round2SameRect">
              <a:avLst/>
            </a:prstGeom>
            <a:sp3d extrusionH="12700" prstMaterial="plastic">
              <a:bevelT w="50800" h="50800"/>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6" name="Round Same Side Corner Rectangle 4"/>
            <p:cNvSpPr/>
            <p:nvPr/>
          </p:nvSpPr>
          <p:spPr>
            <a:xfrm>
              <a:off x="3986311" y="481369"/>
              <a:ext cx="7251545" cy="186150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85750" lvl="1" indent="-285750" algn="l" defTabSz="1244600">
                <a:lnSpc>
                  <a:spcPct val="150000"/>
                </a:lnSpc>
                <a:spcBef>
                  <a:spcPct val="0"/>
                </a:spcBef>
                <a:spcAft>
                  <a:spcPct val="15000"/>
                </a:spcAft>
                <a:buChar char="••"/>
              </a:pPr>
              <a:r>
                <a:rPr lang="en-US" sz="3200" kern="1200" dirty="0" smtClean="0">
                  <a:latin typeface="+mj-lt"/>
                </a:rPr>
                <a:t>Implementing an automated secured system  that depicts encryption protocols, secure payment gateways.</a:t>
              </a:r>
              <a:endParaRPr lang="en-US" sz="3200" kern="1200" dirty="0">
                <a:latin typeface="+mj-lt"/>
                <a:ea typeface="Tahoma" panose="020B0604030504040204" pitchFamily="34" charset="0"/>
                <a:cs typeface="Tahoma" panose="020B0604030504040204" pitchFamily="34" charset="0"/>
              </a:endParaRPr>
            </a:p>
          </p:txBody>
        </p:sp>
      </p:grpSp>
      <p:grpSp>
        <p:nvGrpSpPr>
          <p:cNvPr id="7" name="Group 6"/>
          <p:cNvGrpSpPr/>
          <p:nvPr/>
        </p:nvGrpSpPr>
        <p:grpSpPr>
          <a:xfrm>
            <a:off x="677834" y="2434118"/>
            <a:ext cx="3895344" cy="2280793"/>
            <a:chOff x="166493" y="562813"/>
            <a:chExt cx="3864038" cy="2280793"/>
          </a:xfrm>
          <a:scene3d>
            <a:camera prst="orthographicFront"/>
            <a:lightRig rig="flat" dir="t"/>
          </a:scene3d>
        </p:grpSpPr>
        <p:sp>
          <p:nvSpPr>
            <p:cNvPr id="8" name="Rounded Rectangle 7"/>
            <p:cNvSpPr/>
            <p:nvPr/>
          </p:nvSpPr>
          <p:spPr>
            <a:xfrm>
              <a:off x="166493" y="562813"/>
              <a:ext cx="3864038" cy="2280793"/>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275242" y="1036487"/>
              <a:ext cx="3663414" cy="110595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4000" kern="1200" dirty="0" smtClean="0">
                  <a:latin typeface="Arial Black" panose="020B0A04020102020204" pitchFamily="34" charset="0"/>
                </a:rPr>
                <a:t>SECURITY</a:t>
              </a:r>
              <a:endParaRPr lang="en-US" sz="4000"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6631687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EC71654-96A5-4280-94F3-931C61A9F92C}" type="slidenum">
              <a:rPr lang="en-US" noProof="0" smtClean="0"/>
              <a:pPr/>
              <a:t>8</a:t>
            </a:fld>
            <a:endParaRPr lang="en-US" noProof="0" dirty="0"/>
          </a:p>
        </p:txBody>
      </p:sp>
      <p:grpSp>
        <p:nvGrpSpPr>
          <p:cNvPr id="12" name="Group 11"/>
          <p:cNvGrpSpPr/>
          <p:nvPr/>
        </p:nvGrpSpPr>
        <p:grpSpPr>
          <a:xfrm>
            <a:off x="4626864" y="1880992"/>
            <a:ext cx="7236230" cy="3385951"/>
            <a:chOff x="4088966" y="2716145"/>
            <a:chExt cx="7249591" cy="1501376"/>
          </a:xfrm>
        </p:grpSpPr>
        <p:sp>
          <p:nvSpPr>
            <p:cNvPr id="13" name="Round Same Side Corner Rectangle 12"/>
            <p:cNvSpPr/>
            <p:nvPr/>
          </p:nvSpPr>
          <p:spPr>
            <a:xfrm rot="5400000">
              <a:off x="7001699" y="-119338"/>
              <a:ext cx="1424126" cy="724959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Round Same Side Corner Rectangle 4"/>
            <p:cNvSpPr/>
            <p:nvPr/>
          </p:nvSpPr>
          <p:spPr>
            <a:xfrm>
              <a:off x="4088966" y="2716145"/>
              <a:ext cx="7180072" cy="14318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150000"/>
                </a:lnSpc>
                <a:spcBef>
                  <a:spcPct val="0"/>
                </a:spcBef>
                <a:spcAft>
                  <a:spcPct val="15000"/>
                </a:spcAft>
                <a:buChar char="••"/>
              </a:pPr>
              <a:r>
                <a:rPr lang="en-US" sz="2800" kern="1200" dirty="0" smtClean="0"/>
                <a:t> Implementing an </a:t>
              </a:r>
              <a:r>
                <a:rPr lang="en-US" sz="2800" kern="1200" dirty="0" smtClean="0"/>
                <a:t>automated </a:t>
              </a:r>
              <a:r>
                <a:rPr lang="en-US" sz="2800" dirty="0" smtClean="0"/>
                <a:t>notification system </a:t>
              </a:r>
              <a:r>
                <a:rPr lang="en-US" sz="2800" kern="1200" dirty="0" smtClean="0"/>
                <a:t> for </a:t>
              </a:r>
              <a:r>
                <a:rPr lang="en-US" sz="2800" kern="1200" dirty="0" smtClean="0"/>
                <a:t>participants to make their contributions on time, reducing the likelihood of missed payments.</a:t>
              </a:r>
              <a:endParaRPr lang="en-US" sz="2800" kern="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5" name="Group 14"/>
          <p:cNvGrpSpPr/>
          <p:nvPr/>
        </p:nvGrpSpPr>
        <p:grpSpPr>
          <a:xfrm>
            <a:off x="527008" y="1975162"/>
            <a:ext cx="3954873" cy="3072238"/>
            <a:chOff x="5536" y="2374741"/>
            <a:chExt cx="4023360" cy="1690460"/>
          </a:xfrm>
        </p:grpSpPr>
        <p:sp>
          <p:nvSpPr>
            <p:cNvPr id="16" name="Rounded Rectangle 15"/>
            <p:cNvSpPr/>
            <p:nvPr/>
          </p:nvSpPr>
          <p:spPr>
            <a:xfrm>
              <a:off x="5536" y="2374741"/>
              <a:ext cx="4023360" cy="16904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6"/>
            <p:cNvSpPr/>
            <p:nvPr/>
          </p:nvSpPr>
          <p:spPr>
            <a:xfrm>
              <a:off x="46755" y="2418785"/>
              <a:ext cx="3940921" cy="1615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3600" kern="1200" dirty="0" smtClean="0">
                  <a:latin typeface="Arial Black" panose="020B0A04020102020204" pitchFamily="34" charset="0"/>
                </a:rPr>
                <a:t>PAYMENT REMINDERS</a:t>
              </a:r>
              <a:endParaRPr lang="en-US" sz="3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sp>
        <p:nvSpPr>
          <p:cNvPr id="24" name="TextBox 23"/>
          <p:cNvSpPr txBox="1"/>
          <p:nvPr/>
        </p:nvSpPr>
        <p:spPr>
          <a:xfrm>
            <a:off x="527009" y="424651"/>
            <a:ext cx="3352505" cy="707886"/>
          </a:xfrm>
          <a:prstGeom prst="rect">
            <a:avLst/>
          </a:prstGeom>
          <a:noFill/>
        </p:spPr>
        <p:txBody>
          <a:bodyPr wrap="square" rtlCol="0">
            <a:spAutoFit/>
          </a:bodyPr>
          <a:lstStyle/>
          <a:p>
            <a:r>
              <a:rPr lang="en-US" sz="4000" b="1" dirty="0" smtClean="0">
                <a:latin typeface="Corbel" panose="020B0503020204020204" pitchFamily="34" charset="0"/>
              </a:rPr>
              <a:t>CONT…</a:t>
            </a:r>
            <a:endParaRPr lang="en-US" sz="4000" b="1" dirty="0">
              <a:latin typeface="Corbel" panose="020B0503020204020204" pitchFamily="34" charset="0"/>
            </a:endParaRPr>
          </a:p>
        </p:txBody>
      </p:sp>
    </p:spTree>
    <p:extLst>
      <p:ext uri="{BB962C8B-B14F-4D97-AF65-F5344CB8AC3E}">
        <p14:creationId xmlns:p14="http://schemas.microsoft.com/office/powerpoint/2010/main" val="10761212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smtClean="0"/>
              <a:t>CONT…</a:t>
            </a:r>
            <a:endParaRPr lang="en-US" sz="4000" cap="none"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9</a:t>
            </a:fld>
            <a:endParaRPr lang="en-US" noProof="0" dirty="0"/>
          </a:p>
        </p:txBody>
      </p:sp>
      <p:grpSp>
        <p:nvGrpSpPr>
          <p:cNvPr id="4" name="Group 3"/>
          <p:cNvGrpSpPr/>
          <p:nvPr/>
        </p:nvGrpSpPr>
        <p:grpSpPr>
          <a:xfrm>
            <a:off x="4846320" y="2496312"/>
            <a:ext cx="7254240" cy="2340864"/>
            <a:chOff x="4083431" y="4310254"/>
            <a:chExt cx="7249591" cy="907936"/>
          </a:xfrm>
        </p:grpSpPr>
        <p:sp>
          <p:nvSpPr>
            <p:cNvPr id="5" name="Round Same Side Corner Rectangle 4"/>
            <p:cNvSpPr/>
            <p:nvPr/>
          </p:nvSpPr>
          <p:spPr>
            <a:xfrm rot="5400000">
              <a:off x="7254259" y="1139426"/>
              <a:ext cx="907936" cy="724959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Round Same Side Corner Rectangle 8"/>
            <p:cNvSpPr/>
            <p:nvPr/>
          </p:nvSpPr>
          <p:spPr>
            <a:xfrm>
              <a:off x="4083432" y="4354575"/>
              <a:ext cx="7205269" cy="819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150000"/>
                </a:lnSpc>
                <a:spcBef>
                  <a:spcPct val="0"/>
                </a:spcBef>
                <a:spcAft>
                  <a:spcPct val="15000"/>
                </a:spcAft>
                <a:buChar char="••"/>
              </a:pPr>
              <a:r>
                <a:rPr lang="en-US" sz="3200" dirty="0" smtClean="0"/>
                <a:t>Implementing the run-down and tracking of members contributions as a reference point to future actions.  </a:t>
              </a:r>
              <a:endParaRPr lang="en-US" sz="3200" kern="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7" name="Group 6"/>
          <p:cNvGrpSpPr/>
          <p:nvPr/>
        </p:nvGrpSpPr>
        <p:grpSpPr>
          <a:xfrm>
            <a:off x="283465" y="2702077"/>
            <a:ext cx="4334256" cy="2020825"/>
            <a:chOff x="5536" y="4356454"/>
            <a:chExt cx="4077895" cy="1843898"/>
          </a:xfrm>
        </p:grpSpPr>
        <p:sp>
          <p:nvSpPr>
            <p:cNvPr id="8" name="Rounded Rectangle 7"/>
            <p:cNvSpPr/>
            <p:nvPr/>
          </p:nvSpPr>
          <p:spPr>
            <a:xfrm>
              <a:off x="5536" y="4384627"/>
              <a:ext cx="4077895" cy="1733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10"/>
            <p:cNvSpPr/>
            <p:nvPr/>
          </p:nvSpPr>
          <p:spPr>
            <a:xfrm>
              <a:off x="49654" y="4356454"/>
              <a:ext cx="3989659" cy="18438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dirty="0" smtClean="0">
                  <a:latin typeface="Arial Black" panose="020B0A04020102020204" pitchFamily="34" charset="0"/>
                </a:rPr>
                <a:t>CONTRIBUTION TRACKING</a:t>
              </a:r>
              <a:endPar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931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592</Words>
  <Application>Microsoft Office PowerPoint</Application>
  <PresentationFormat>Widescreen</PresentationFormat>
  <Paragraphs>118</Paragraphs>
  <Slides>27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Agency FB</vt:lpstr>
      <vt:lpstr>Algerian</vt:lpstr>
      <vt:lpstr>Arial</vt:lpstr>
      <vt:lpstr>Arial Black</vt:lpstr>
      <vt:lpstr>Arial Rounded MT Bold</vt:lpstr>
      <vt:lpstr>Calibri</vt:lpstr>
      <vt:lpstr>Consolas</vt:lpstr>
      <vt:lpstr>Corbel</vt:lpstr>
      <vt:lpstr>Tahoma</vt:lpstr>
      <vt:lpstr>Times New Roman</vt:lpstr>
      <vt:lpstr>Wingdings</vt:lpstr>
      <vt:lpstr>Office Theme</vt:lpstr>
      <vt:lpstr>design and implementation of a “njangi” application system</vt:lpstr>
      <vt:lpstr>team</vt:lpstr>
      <vt:lpstr>CONTENTS</vt:lpstr>
      <vt:lpstr>INTRODUCTION</vt:lpstr>
      <vt:lpstr>objectives</vt:lpstr>
      <vt:lpstr>PowerPoint Presentation</vt:lpstr>
      <vt:lpstr>Cont…</vt:lpstr>
      <vt:lpstr>PowerPoint Presentation</vt:lpstr>
      <vt:lpstr>CONT…</vt:lpstr>
      <vt:lpstr>FUNCTIONAL REQUIREMENTS </vt:lpstr>
      <vt:lpstr>CONT…</vt:lpstr>
      <vt:lpstr>3. NJANGI GROUP CREATION </vt:lpstr>
      <vt:lpstr>PowerPoint Presentation</vt:lpstr>
      <vt:lpstr>Non-FUNCTIONAL REQUIREMENTS</vt:lpstr>
      <vt:lpstr>Cont…</vt:lpstr>
      <vt:lpstr>Cont…</vt:lpstr>
      <vt:lpstr>CONT…</vt:lpstr>
      <vt:lpstr>CONT…</vt:lpstr>
      <vt:lpstr>USE CASE DIAGRAM REPRESENATION</vt:lpstr>
      <vt:lpstr>SEQUENCE DIAGRAM showing THE RULES AND REGULATIONS </vt:lpstr>
      <vt:lpstr>SEQUENCE DIAGRAM for SECRETARY CHARTING WITH GROUP MEEMBERS </vt:lpstr>
      <vt:lpstr>SEQUENCE DIAGRAM showing SECRETARY UPLOADING EVENTS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2024-01-17T14:20:18Z</dcterms:created>
  <dcterms:modified xsi:type="dcterms:W3CDTF">2024-01-19T12:10:20Z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