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sldIdLst>
    <p:sldId id="256" r:id="rId2"/>
    <p:sldId id="257" r:id="rId3"/>
    <p:sldId id="258" r:id="rId4"/>
    <p:sldId id="259" r:id="rId5"/>
    <p:sldId id="260" r:id="rId6"/>
    <p:sldId id="261" r:id="rId7"/>
    <p:sldId id="262" r:id="rId8"/>
    <p:sldId id="263" r:id="rId9"/>
    <p:sldId id="264"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96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88D38747-4367-4BD2-8D51-C97E202738E2}" type="datetime1">
              <a:rPr lang="en-US" smtClean="0"/>
              <a:t>5/30/2020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3A98EE3D-8CD1-4C3F-BD1C-C98C9596463C}"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09804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79017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491850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5/30/2020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460268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073ED0CC-082F-4160-86E5-0D6041F12778}" type="datetime1">
              <a:rPr lang="en-US" smtClean="0"/>
              <a:t>5/30/2020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3A98EE3D-8CD1-4C3F-BD1C-C98C9596463C}"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39437017"/>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3ED0CC-082F-4160-86E5-0D6041F12778}" type="datetime1">
              <a:rPr lang="en-US" smtClean="0"/>
              <a:t>5/30/2020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6840290"/>
      </p:ext>
    </p:extLst>
  </p:cSld>
  <p:clrMapOvr>
    <a:masterClrMapping/>
  </p:clrMapOvr>
  <p:hf sldNum="0"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3ED0CC-082F-4160-86E5-0D6041F12778}" type="datetime1">
              <a:rPr lang="en-US" smtClean="0"/>
              <a:t>5/30/2020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6441174"/>
      </p:ext>
    </p:extLst>
  </p:cSld>
  <p:clrMapOvr>
    <a:masterClrMapping/>
  </p:clrMapOvr>
  <p:hf sldNum="0"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3ED0CC-082F-4160-86E5-0D6041F12778}" type="datetime1">
              <a:rPr lang="en-US" smtClean="0"/>
              <a:t>5/30/2020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6069457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3ED0CC-082F-4160-86E5-0D6041F12778}" type="datetime1">
              <a:rPr lang="en-US" smtClean="0"/>
              <a:t>5/30/2020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971614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073ED0CC-082F-4160-86E5-0D6041F12778}" type="datetime1">
              <a:rPr lang="en-US" smtClean="0"/>
              <a:t>5/30/2020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3A98EE3D-8CD1-4C3F-BD1C-C98C9596463C}"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6249576"/>
      </p:ext>
    </p:extLst>
  </p:cSld>
  <p:clrMapOvr>
    <a:masterClrMapping/>
  </p:clrMapOvr>
  <p:hf sldNum="0" hdr="0" ftr="0" dt="0"/>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073ED0CC-082F-4160-86E5-0D6041F12778}" type="datetime1">
              <a:rPr lang="en-US" smtClean="0"/>
              <a:t>5/30/2020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932315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073ED0CC-082F-4160-86E5-0D6041F12778}" type="datetime1">
              <a:rPr lang="en-US" smtClean="0"/>
              <a:t>5/30/2020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A98EE3D-8CD1-4C3F-BD1C-C98C9596463C}" type="slidenum">
              <a:rPr lang="en-US" smtClean="0"/>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24083930"/>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hf sldNum="0"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sogun3/uspollu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3">
            <a:extLst>
              <a:ext uri="{FF2B5EF4-FFF2-40B4-BE49-F238E27FC236}">
                <a16:creationId xmlns:a16="http://schemas.microsoft.com/office/drawing/2014/main" id="{7B574A34-BA74-43DB-B4E3-B790E08F55F8}"/>
              </a:ext>
            </a:extLst>
          </p:cNvPr>
          <p:cNvPicPr>
            <a:picLocks noChangeAspect="1"/>
          </p:cNvPicPr>
          <p:nvPr/>
        </p:nvPicPr>
        <p:blipFill rotWithShape="1">
          <a:blip r:embed="rId2">
            <a:alphaModFix amt="40000"/>
          </a:blip>
          <a:srcRect t="14151" r="-1" b="-1"/>
          <a:stretch/>
        </p:blipFill>
        <p:spPr>
          <a:xfrm>
            <a:off x="132271" y="0"/>
            <a:ext cx="11967714" cy="6857990"/>
          </a:xfrm>
          <a:prstGeom prst="rect">
            <a:avLst/>
          </a:prstGeom>
        </p:spPr>
      </p:pic>
      <p:sp>
        <p:nvSpPr>
          <p:cNvPr id="2" name="Title 1">
            <a:extLst>
              <a:ext uri="{FF2B5EF4-FFF2-40B4-BE49-F238E27FC236}">
                <a16:creationId xmlns:a16="http://schemas.microsoft.com/office/drawing/2014/main" id="{4AD4E044-740B-4A9F-9224-7B85099BC72F}"/>
              </a:ext>
            </a:extLst>
          </p:cNvPr>
          <p:cNvSpPr>
            <a:spLocks noGrp="1"/>
          </p:cNvSpPr>
          <p:nvPr>
            <p:ph type="ctrTitle"/>
          </p:nvPr>
        </p:nvSpPr>
        <p:spPr>
          <a:xfrm>
            <a:off x="956919" y="730896"/>
            <a:ext cx="10318418" cy="3673454"/>
          </a:xfrm>
        </p:spPr>
        <p:txBody>
          <a:bodyPr>
            <a:normAutofit/>
          </a:bodyPr>
          <a:lstStyle/>
          <a:p>
            <a:r>
              <a:rPr lang="en-US" dirty="0">
                <a:solidFill>
                  <a:srgbClr val="FFFFFF"/>
                </a:solidFill>
              </a:rPr>
              <a:t>Air Pollution in the us</a:t>
            </a:r>
          </a:p>
        </p:txBody>
      </p:sp>
      <p:sp>
        <p:nvSpPr>
          <p:cNvPr id="3" name="Subtitle 2">
            <a:extLst>
              <a:ext uri="{FF2B5EF4-FFF2-40B4-BE49-F238E27FC236}">
                <a16:creationId xmlns:a16="http://schemas.microsoft.com/office/drawing/2014/main" id="{5139BECD-F4EB-49BF-A67F-653CCCEBE97D}"/>
              </a:ext>
            </a:extLst>
          </p:cNvPr>
          <p:cNvSpPr>
            <a:spLocks noGrp="1"/>
          </p:cNvSpPr>
          <p:nvPr>
            <p:ph type="subTitle" idx="1"/>
          </p:nvPr>
        </p:nvSpPr>
        <p:spPr>
          <a:xfrm>
            <a:off x="1691610" y="5353235"/>
            <a:ext cx="9113580" cy="773869"/>
          </a:xfrm>
        </p:spPr>
        <p:txBody>
          <a:bodyPr>
            <a:normAutofit lnSpcReduction="10000"/>
          </a:bodyPr>
          <a:lstStyle/>
          <a:p>
            <a:r>
              <a:rPr lang="en-US" dirty="0">
                <a:solidFill>
                  <a:srgbClr val="FFFFFF"/>
                </a:solidFill>
              </a:rPr>
              <a:t>DSC-530 Exploratory Data </a:t>
            </a:r>
            <a:r>
              <a:rPr lang="en-US" dirty="0" err="1">
                <a:solidFill>
                  <a:srgbClr val="FFFFFF"/>
                </a:solidFill>
              </a:rPr>
              <a:t>ANalysis</a:t>
            </a:r>
            <a:endParaRPr lang="en-US" dirty="0">
              <a:solidFill>
                <a:srgbClr val="FFFFFF"/>
              </a:solidFill>
            </a:endParaRPr>
          </a:p>
          <a:p>
            <a:r>
              <a:rPr lang="en-US" dirty="0">
                <a:solidFill>
                  <a:srgbClr val="FFFFFF"/>
                </a:solidFill>
              </a:rPr>
              <a:t>By: </a:t>
            </a:r>
            <a:r>
              <a:rPr lang="en-US" dirty="0" err="1">
                <a:solidFill>
                  <a:srgbClr val="FFFFFF"/>
                </a:solidFill>
              </a:rPr>
              <a:t>njei</a:t>
            </a:r>
            <a:r>
              <a:rPr lang="en-US" dirty="0">
                <a:solidFill>
                  <a:srgbClr val="FFFFFF"/>
                </a:solidFill>
              </a:rPr>
              <a:t> </a:t>
            </a:r>
            <a:r>
              <a:rPr lang="en-US" dirty="0" err="1">
                <a:solidFill>
                  <a:srgbClr val="FFFFFF"/>
                </a:solidFill>
              </a:rPr>
              <a:t>akuro</a:t>
            </a:r>
            <a:endParaRPr lang="en-US" dirty="0">
              <a:solidFill>
                <a:srgbClr val="FFFFFF"/>
              </a:solidFill>
            </a:endParaRPr>
          </a:p>
        </p:txBody>
      </p:sp>
    </p:spTree>
    <p:extLst>
      <p:ext uri="{BB962C8B-B14F-4D97-AF65-F5344CB8AC3E}">
        <p14:creationId xmlns:p14="http://schemas.microsoft.com/office/powerpoint/2010/main" val="199401770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7520F84D-966A-41CD-B818-16BF32EF1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0" name="Rectangle 9">
            <a:extLst>
              <a:ext uri="{FF2B5EF4-FFF2-40B4-BE49-F238E27FC236}">
                <a16:creationId xmlns:a16="http://schemas.microsoft.com/office/drawing/2014/main" id="{57510D23-E323-4577-A8EA-12C6C6019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1" name="Rectangle 11">
            <a:extLst>
              <a:ext uri="{FF2B5EF4-FFF2-40B4-BE49-F238E27FC236}">
                <a16:creationId xmlns:a16="http://schemas.microsoft.com/office/drawing/2014/main" id="{8A25BF79-9ED2-4290-8C48-1AB107B67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6">
            <a:extLst>
              <a:ext uri="{FF2B5EF4-FFF2-40B4-BE49-F238E27FC236}">
                <a16:creationId xmlns:a16="http://schemas.microsoft.com/office/drawing/2014/main" id="{FA0B0DB9-9592-477A-88BB-5A1139A94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9705" y="240367"/>
            <a:ext cx="6385010" cy="6377266"/>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tx1">
              <a:alpha val="10000"/>
            </a:schemeClr>
          </a:solidFill>
          <a:ln w="0">
            <a:noFill/>
            <a:prstDash val="solid"/>
            <a:round/>
            <a:headEnd/>
            <a:tailEnd/>
          </a:ln>
        </p:spPr>
      </p:sp>
      <p:sp>
        <p:nvSpPr>
          <p:cNvPr id="2" name="Title 1">
            <a:extLst>
              <a:ext uri="{FF2B5EF4-FFF2-40B4-BE49-F238E27FC236}">
                <a16:creationId xmlns:a16="http://schemas.microsoft.com/office/drawing/2014/main" id="{077B17ED-EC71-4AA0-B553-21A556D87741}"/>
              </a:ext>
            </a:extLst>
          </p:cNvPr>
          <p:cNvSpPr>
            <a:spLocks noGrp="1"/>
          </p:cNvSpPr>
          <p:nvPr>
            <p:ph type="title"/>
          </p:nvPr>
        </p:nvSpPr>
        <p:spPr>
          <a:xfrm>
            <a:off x="4962077" y="1068755"/>
            <a:ext cx="6434864" cy="4720490"/>
          </a:xfrm>
        </p:spPr>
        <p:txBody>
          <a:bodyPr vert="horz" lIns="91440" tIns="45720" rIns="91440" bIns="45720" rtlCol="0" anchor="ctr">
            <a:normAutofit/>
          </a:bodyPr>
          <a:lstStyle/>
          <a:p>
            <a:r>
              <a:rPr lang="en-US" sz="7200" spc="800">
                <a:solidFill>
                  <a:schemeClr val="tx1"/>
                </a:solidFill>
              </a:rPr>
              <a:t>Conclusion</a:t>
            </a:r>
          </a:p>
        </p:txBody>
      </p:sp>
      <p:sp>
        <p:nvSpPr>
          <p:cNvPr id="23" name="Rectangle 15">
            <a:extLst>
              <a:ext uri="{FF2B5EF4-FFF2-40B4-BE49-F238E27FC236}">
                <a16:creationId xmlns:a16="http://schemas.microsoft.com/office/drawing/2014/main" id="{6159C197-C92F-4EEC-9821-4C2CAABD6D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0343" cy="6858000"/>
          </a:xfrm>
          <a:prstGeom prst="rect">
            <a:avLst/>
          </a:prstGeom>
          <a:solidFill>
            <a:srgbClr val="F3F3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8CBC58-B1F2-4E05-9AB8-5B3F6BB02BC9}"/>
              </a:ext>
            </a:extLst>
          </p:cNvPr>
          <p:cNvSpPr>
            <a:spLocks noGrp="1"/>
          </p:cNvSpPr>
          <p:nvPr>
            <p:ph idx="1"/>
          </p:nvPr>
        </p:nvSpPr>
        <p:spPr>
          <a:xfrm>
            <a:off x="619410" y="1306285"/>
            <a:ext cx="4047174" cy="4553875"/>
          </a:xfrm>
        </p:spPr>
        <p:txBody>
          <a:bodyPr vert="horz" lIns="91440" tIns="45720" rIns="91440" bIns="45720" rtlCol="0" anchor="ctr">
            <a:normAutofit/>
          </a:bodyPr>
          <a:lstStyle/>
          <a:p>
            <a:pPr marL="0" indent="0">
              <a:lnSpc>
                <a:spcPct val="100000"/>
              </a:lnSpc>
              <a:buNone/>
            </a:pPr>
            <a:r>
              <a:rPr lang="en-US" sz="1800" b="1" cap="all" spc="400" dirty="0">
                <a:solidFill>
                  <a:srgbClr val="62584F"/>
                </a:solidFill>
              </a:rPr>
              <a:t>Visualization (histogram and scatter plot) seem to show more of nitrogen dioxide and Sulphur dioxide</a:t>
            </a:r>
          </a:p>
          <a:p>
            <a:pPr marL="0" indent="0">
              <a:lnSpc>
                <a:spcPct val="100000"/>
              </a:lnSpc>
              <a:buNone/>
            </a:pPr>
            <a:r>
              <a:rPr lang="en-US" sz="1800" b="1" cap="all" spc="400" dirty="0">
                <a:solidFill>
                  <a:srgbClr val="62584F"/>
                </a:solidFill>
              </a:rPr>
              <a:t>The higher the aqi, the worse the air quality. Indexes above 300 are usually considered hazardous air quality</a:t>
            </a:r>
          </a:p>
        </p:txBody>
      </p:sp>
      <p:sp>
        <p:nvSpPr>
          <p:cNvPr id="18" name="Rectangle 17">
            <a:extLst>
              <a:ext uri="{FF2B5EF4-FFF2-40B4-BE49-F238E27FC236}">
                <a16:creationId xmlns:a16="http://schemas.microsoft.com/office/drawing/2014/main" id="{F318D58F-96AE-499D-AB10-312690101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9705" cy="6858000"/>
          </a:xfrm>
          <a:prstGeom prst="rect">
            <a:avLst/>
          </a:prstGeom>
          <a:solidFill>
            <a:srgbClr val="62584F"/>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103927807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FC0A8-0137-4B4B-9698-B33DE7110BF1}"/>
              </a:ext>
            </a:extLst>
          </p:cNvPr>
          <p:cNvSpPr>
            <a:spLocks noGrp="1"/>
          </p:cNvSpPr>
          <p:nvPr>
            <p:ph type="title"/>
          </p:nvPr>
        </p:nvSpPr>
        <p:spPr>
          <a:xfrm>
            <a:off x="1251678" y="382385"/>
            <a:ext cx="10178322" cy="843100"/>
          </a:xfrm>
        </p:spPr>
        <p:txBody>
          <a:bodyPr/>
          <a:lstStyle/>
          <a:p>
            <a:r>
              <a:rPr lang="en-US" dirty="0"/>
              <a:t>Introduction</a:t>
            </a:r>
          </a:p>
        </p:txBody>
      </p:sp>
      <p:sp>
        <p:nvSpPr>
          <p:cNvPr id="3" name="Content Placeholder 2">
            <a:extLst>
              <a:ext uri="{FF2B5EF4-FFF2-40B4-BE49-F238E27FC236}">
                <a16:creationId xmlns:a16="http://schemas.microsoft.com/office/drawing/2014/main" id="{994473A3-BB44-41EF-BC9C-ACBEAACEEEEE}"/>
              </a:ext>
            </a:extLst>
          </p:cNvPr>
          <p:cNvSpPr>
            <a:spLocks noGrp="1"/>
          </p:cNvSpPr>
          <p:nvPr>
            <p:ph idx="1"/>
          </p:nvPr>
        </p:nvSpPr>
        <p:spPr>
          <a:xfrm>
            <a:off x="1251678" y="1389463"/>
            <a:ext cx="10178322" cy="4931438"/>
          </a:xfrm>
        </p:spPr>
        <p:txBody>
          <a:bodyPr>
            <a:normAutofit/>
          </a:bodyPr>
          <a:lstStyle/>
          <a:p>
            <a:r>
              <a:rPr lang="en-US" dirty="0">
                <a:latin typeface="Arial Nova" panose="020B0604020202020204" pitchFamily="34" charset="0"/>
              </a:rPr>
              <a:t>There is quite a significant number of </a:t>
            </a:r>
            <a:r>
              <a:rPr lang="en-US" dirty="0"/>
              <a:t>air-quality-related early deaths in the United States </a:t>
            </a:r>
            <a:endParaRPr lang="en-US" dirty="0">
              <a:latin typeface="Arial Nova" panose="020B0604020202020204" pitchFamily="34" charset="0"/>
            </a:endParaRPr>
          </a:p>
          <a:p>
            <a:r>
              <a:rPr lang="en-US" dirty="0">
                <a:latin typeface="Arial Nova" panose="020B0604020202020204" pitchFamily="34" charset="0"/>
              </a:rPr>
              <a:t>Reference: </a:t>
            </a:r>
            <a:r>
              <a:rPr lang="en-US" dirty="0">
                <a:latin typeface="Arial Nova" panose="020B0604020202020204" pitchFamily="34" charset="0"/>
                <a:hlinkClick r:id="rId2"/>
              </a:rPr>
              <a:t>https://www.kaggle.com/sogun3/uspollution</a:t>
            </a:r>
            <a:r>
              <a:rPr lang="en-US" dirty="0">
                <a:latin typeface="Arial Nova" panose="020B0604020202020204" pitchFamily="34" charset="0"/>
              </a:rPr>
              <a:t> </a:t>
            </a:r>
          </a:p>
          <a:p>
            <a:r>
              <a:rPr lang="en-US" b="1" u="sng" dirty="0">
                <a:latin typeface="Arial Nova" panose="020B0604020202020204" pitchFamily="34" charset="0"/>
              </a:rPr>
              <a:t>Hypothesis: </a:t>
            </a:r>
            <a:r>
              <a:rPr lang="en-US" dirty="0"/>
              <a:t>which of the above listed pollutants is released the most to the atmosphere? Carbon monoxide (CO), Nitrogen dioxide (NO2), Sulphur dioxide</a:t>
            </a:r>
            <a:endParaRPr lang="en-US" b="1" u="sng" dirty="0">
              <a:latin typeface="Arial Nova" panose="020B0604020202020204" pitchFamily="34" charset="0"/>
            </a:endParaRPr>
          </a:p>
          <a:p>
            <a:r>
              <a:rPr lang="en-US" dirty="0">
                <a:latin typeface="Arial Nova" panose="020B0604020202020204" pitchFamily="34" charset="0"/>
              </a:rPr>
              <a:t>Major variables in the dataset were the AQI (Air quality index) for the air pollutants, Date, and state it occurred. </a:t>
            </a:r>
          </a:p>
          <a:p>
            <a:pPr marL="0" indent="0">
              <a:buNone/>
            </a:pPr>
            <a:endParaRPr lang="en-US" dirty="0"/>
          </a:p>
        </p:txBody>
      </p:sp>
    </p:spTree>
    <p:extLst>
      <p:ext uri="{BB962C8B-B14F-4D97-AF65-F5344CB8AC3E}">
        <p14:creationId xmlns:p14="http://schemas.microsoft.com/office/powerpoint/2010/main" val="3167924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061B0-0E4A-444E-94A7-13D2EDAA9F4E}"/>
              </a:ext>
            </a:extLst>
          </p:cNvPr>
          <p:cNvSpPr>
            <a:spLocks noGrp="1"/>
          </p:cNvSpPr>
          <p:nvPr>
            <p:ph type="title"/>
          </p:nvPr>
        </p:nvSpPr>
        <p:spPr>
          <a:xfrm>
            <a:off x="1251678" y="344677"/>
            <a:ext cx="10178322" cy="1492132"/>
          </a:xfrm>
        </p:spPr>
        <p:txBody>
          <a:bodyPr/>
          <a:lstStyle/>
          <a:p>
            <a:r>
              <a:rPr lang="en-US"/>
              <a:t>Histogram variables</a:t>
            </a:r>
            <a:endParaRPr lang="en-US" dirty="0"/>
          </a:p>
        </p:txBody>
      </p:sp>
      <p:sp>
        <p:nvSpPr>
          <p:cNvPr id="3" name="Content Placeholder 2">
            <a:extLst>
              <a:ext uri="{FF2B5EF4-FFF2-40B4-BE49-F238E27FC236}">
                <a16:creationId xmlns:a16="http://schemas.microsoft.com/office/drawing/2014/main" id="{343FF958-BB2D-440B-B01A-BD575FF43FB2}"/>
              </a:ext>
            </a:extLst>
          </p:cNvPr>
          <p:cNvSpPr>
            <a:spLocks noGrp="1"/>
          </p:cNvSpPr>
          <p:nvPr>
            <p:ph idx="1"/>
          </p:nvPr>
        </p:nvSpPr>
        <p:spPr>
          <a:xfrm>
            <a:off x="1251678" y="1151175"/>
            <a:ext cx="10178322" cy="5362148"/>
          </a:xfrm>
        </p:spPr>
        <p:txBody>
          <a:bodyPr/>
          <a:lstStyle/>
          <a:p>
            <a:pPr marL="0" indent="0">
              <a:buNone/>
            </a:pPr>
            <a:r>
              <a:rPr lang="en-US" dirty="0">
                <a:latin typeface="Arial Nova" panose="020B0504020202020204" pitchFamily="34" charset="0"/>
              </a:rPr>
              <a:t> Four major air pollutants: NO2, O3, SO2 and CO </a:t>
            </a:r>
          </a:p>
          <a:p>
            <a:pPr marL="0" indent="0">
              <a:buNone/>
            </a:pPr>
            <a:r>
              <a:rPr lang="en-US" dirty="0">
                <a:latin typeface="Arial Nova" panose="020B0504020202020204" pitchFamily="34" charset="0"/>
              </a:rPr>
              <a:t> </a:t>
            </a:r>
          </a:p>
        </p:txBody>
      </p:sp>
      <p:pic>
        <p:nvPicPr>
          <p:cNvPr id="5" name="Picture 4">
            <a:extLst>
              <a:ext uri="{FF2B5EF4-FFF2-40B4-BE49-F238E27FC236}">
                <a16:creationId xmlns:a16="http://schemas.microsoft.com/office/drawing/2014/main" id="{4E3353C5-E5A3-4EF6-AFD3-B809EBB6A319}"/>
              </a:ext>
            </a:extLst>
          </p:cNvPr>
          <p:cNvPicPr>
            <a:picLocks noChangeAspect="1"/>
          </p:cNvPicPr>
          <p:nvPr/>
        </p:nvPicPr>
        <p:blipFill>
          <a:blip r:embed="rId2"/>
          <a:stretch>
            <a:fillRect/>
          </a:stretch>
        </p:blipFill>
        <p:spPr>
          <a:xfrm>
            <a:off x="1417053" y="1626940"/>
            <a:ext cx="3848100" cy="2514600"/>
          </a:xfrm>
          <a:prstGeom prst="rect">
            <a:avLst/>
          </a:prstGeom>
        </p:spPr>
      </p:pic>
      <p:pic>
        <p:nvPicPr>
          <p:cNvPr id="6" name="Picture 5">
            <a:extLst>
              <a:ext uri="{FF2B5EF4-FFF2-40B4-BE49-F238E27FC236}">
                <a16:creationId xmlns:a16="http://schemas.microsoft.com/office/drawing/2014/main" id="{18E59680-BB51-4394-BE32-926B06E0F719}"/>
              </a:ext>
            </a:extLst>
          </p:cNvPr>
          <p:cNvPicPr>
            <a:picLocks noChangeAspect="1"/>
          </p:cNvPicPr>
          <p:nvPr/>
        </p:nvPicPr>
        <p:blipFill>
          <a:blip r:embed="rId3"/>
          <a:stretch>
            <a:fillRect/>
          </a:stretch>
        </p:blipFill>
        <p:spPr>
          <a:xfrm>
            <a:off x="5810759" y="1597762"/>
            <a:ext cx="3819525" cy="2514600"/>
          </a:xfrm>
          <a:prstGeom prst="rect">
            <a:avLst/>
          </a:prstGeom>
        </p:spPr>
      </p:pic>
      <p:pic>
        <p:nvPicPr>
          <p:cNvPr id="7" name="Picture 6">
            <a:extLst>
              <a:ext uri="{FF2B5EF4-FFF2-40B4-BE49-F238E27FC236}">
                <a16:creationId xmlns:a16="http://schemas.microsoft.com/office/drawing/2014/main" id="{6906A263-DD91-4338-9612-0E16273D5AF0}"/>
              </a:ext>
            </a:extLst>
          </p:cNvPr>
          <p:cNvPicPr>
            <a:picLocks noChangeAspect="1"/>
          </p:cNvPicPr>
          <p:nvPr/>
        </p:nvPicPr>
        <p:blipFill>
          <a:blip r:embed="rId4"/>
          <a:stretch>
            <a:fillRect/>
          </a:stretch>
        </p:blipFill>
        <p:spPr>
          <a:xfrm>
            <a:off x="1336233" y="4320909"/>
            <a:ext cx="3838575" cy="2457450"/>
          </a:xfrm>
          <a:prstGeom prst="rect">
            <a:avLst/>
          </a:prstGeom>
        </p:spPr>
      </p:pic>
    </p:spTree>
    <p:extLst>
      <p:ext uri="{BB962C8B-B14F-4D97-AF65-F5344CB8AC3E}">
        <p14:creationId xmlns:p14="http://schemas.microsoft.com/office/powerpoint/2010/main" val="3388384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196B8-FE96-4FEC-961C-4641A9CAA87A}"/>
              </a:ext>
            </a:extLst>
          </p:cNvPr>
          <p:cNvSpPr>
            <a:spLocks noGrp="1"/>
          </p:cNvSpPr>
          <p:nvPr>
            <p:ph type="title"/>
          </p:nvPr>
        </p:nvSpPr>
        <p:spPr/>
        <p:txBody>
          <a:bodyPr/>
          <a:lstStyle/>
          <a:p>
            <a:r>
              <a:rPr lang="en-US" dirty="0"/>
              <a:t>Descriptive Statistics</a:t>
            </a:r>
          </a:p>
        </p:txBody>
      </p:sp>
      <p:pic>
        <p:nvPicPr>
          <p:cNvPr id="4" name="Content Placeholder 3">
            <a:extLst>
              <a:ext uri="{FF2B5EF4-FFF2-40B4-BE49-F238E27FC236}">
                <a16:creationId xmlns:a16="http://schemas.microsoft.com/office/drawing/2014/main" id="{1A0ADC58-FC33-4262-AC96-039B02FB24AB}"/>
              </a:ext>
            </a:extLst>
          </p:cNvPr>
          <p:cNvPicPr>
            <a:picLocks noGrp="1" noChangeAspect="1"/>
          </p:cNvPicPr>
          <p:nvPr>
            <p:ph idx="1"/>
          </p:nvPr>
        </p:nvPicPr>
        <p:blipFill>
          <a:blip r:embed="rId2"/>
          <a:stretch>
            <a:fillRect/>
          </a:stretch>
        </p:blipFill>
        <p:spPr>
          <a:xfrm>
            <a:off x="960662" y="1449469"/>
            <a:ext cx="5213896" cy="3161442"/>
          </a:xfrm>
          <a:prstGeom prst="rect">
            <a:avLst/>
          </a:prstGeom>
        </p:spPr>
      </p:pic>
      <p:sp>
        <p:nvSpPr>
          <p:cNvPr id="5" name="TextBox 4">
            <a:extLst>
              <a:ext uri="{FF2B5EF4-FFF2-40B4-BE49-F238E27FC236}">
                <a16:creationId xmlns:a16="http://schemas.microsoft.com/office/drawing/2014/main" id="{AD68086C-2510-4388-AA81-A8FDCB2BB87F}"/>
              </a:ext>
            </a:extLst>
          </p:cNvPr>
          <p:cNvSpPr txBox="1"/>
          <p:nvPr/>
        </p:nvSpPr>
        <p:spPr>
          <a:xfrm>
            <a:off x="2299040" y="5044144"/>
            <a:ext cx="7963643" cy="1477328"/>
          </a:xfrm>
          <a:prstGeom prst="rect">
            <a:avLst/>
          </a:prstGeom>
          <a:noFill/>
        </p:spPr>
        <p:txBody>
          <a:bodyPr wrap="square" rtlCol="0">
            <a:spAutoFit/>
          </a:bodyPr>
          <a:lstStyle/>
          <a:p>
            <a:r>
              <a:rPr lang="en-US" dirty="0"/>
              <a:t>NO2 has an asymmetric distribution, and the Tail and Spread is also higher towards the left.(skewed to the left) While O3 has a normal distribution </a:t>
            </a:r>
          </a:p>
          <a:p>
            <a:r>
              <a:rPr lang="en-US" dirty="0"/>
              <a:t>There are a few outliers towards the higher end of the graph for both NO2 and O3. The data points were too small to matter in the data and shift it more towards the right(skewed to the right).</a:t>
            </a:r>
          </a:p>
        </p:txBody>
      </p:sp>
      <p:pic>
        <p:nvPicPr>
          <p:cNvPr id="6" name="Content Placeholder 3">
            <a:extLst>
              <a:ext uri="{FF2B5EF4-FFF2-40B4-BE49-F238E27FC236}">
                <a16:creationId xmlns:a16="http://schemas.microsoft.com/office/drawing/2014/main" id="{FFD818BE-03D1-44A2-8F3E-1D185B8E6BB6}"/>
              </a:ext>
            </a:extLst>
          </p:cNvPr>
          <p:cNvPicPr>
            <a:picLocks noChangeAspect="1"/>
          </p:cNvPicPr>
          <p:nvPr/>
        </p:nvPicPr>
        <p:blipFill>
          <a:blip r:embed="rId3"/>
          <a:stretch>
            <a:fillRect/>
          </a:stretch>
        </p:blipFill>
        <p:spPr>
          <a:xfrm>
            <a:off x="6340839" y="1449469"/>
            <a:ext cx="5370236" cy="3161442"/>
          </a:xfrm>
          <a:prstGeom prst="rect">
            <a:avLst/>
          </a:prstGeom>
        </p:spPr>
      </p:pic>
    </p:spTree>
    <p:extLst>
      <p:ext uri="{BB962C8B-B14F-4D97-AF65-F5344CB8AC3E}">
        <p14:creationId xmlns:p14="http://schemas.microsoft.com/office/powerpoint/2010/main" val="3451511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B45FA-E049-4934-9812-A1C8FE9501A0}"/>
              </a:ext>
            </a:extLst>
          </p:cNvPr>
          <p:cNvSpPr>
            <a:spLocks noGrp="1"/>
          </p:cNvSpPr>
          <p:nvPr>
            <p:ph type="title"/>
          </p:nvPr>
        </p:nvSpPr>
        <p:spPr/>
        <p:txBody>
          <a:bodyPr/>
          <a:lstStyle/>
          <a:p>
            <a:r>
              <a:rPr lang="en-US"/>
              <a:t>Descriptive Statistics</a:t>
            </a:r>
            <a:endParaRPr lang="en-US" dirty="0"/>
          </a:p>
        </p:txBody>
      </p:sp>
      <p:pic>
        <p:nvPicPr>
          <p:cNvPr id="7" name="Content Placeholder 3">
            <a:extLst>
              <a:ext uri="{FF2B5EF4-FFF2-40B4-BE49-F238E27FC236}">
                <a16:creationId xmlns:a16="http://schemas.microsoft.com/office/drawing/2014/main" id="{8DF70DA2-A52E-4978-A221-1DB48CB5AD46}"/>
              </a:ext>
            </a:extLst>
          </p:cNvPr>
          <p:cNvPicPr>
            <a:picLocks noGrp="1" noChangeAspect="1"/>
          </p:cNvPicPr>
          <p:nvPr>
            <p:ph idx="1"/>
          </p:nvPr>
        </p:nvPicPr>
        <p:blipFill>
          <a:blip r:embed="rId2"/>
          <a:stretch>
            <a:fillRect/>
          </a:stretch>
        </p:blipFill>
        <p:spPr>
          <a:xfrm>
            <a:off x="1025927" y="1319575"/>
            <a:ext cx="5420139" cy="3184332"/>
          </a:xfrm>
          <a:prstGeom prst="rect">
            <a:avLst/>
          </a:prstGeom>
        </p:spPr>
      </p:pic>
      <p:pic>
        <p:nvPicPr>
          <p:cNvPr id="8" name="Content Placeholder 3">
            <a:extLst>
              <a:ext uri="{FF2B5EF4-FFF2-40B4-BE49-F238E27FC236}">
                <a16:creationId xmlns:a16="http://schemas.microsoft.com/office/drawing/2014/main" id="{C8935B30-4214-4A68-9C75-7E42BFFDBF9E}"/>
              </a:ext>
            </a:extLst>
          </p:cNvPr>
          <p:cNvPicPr>
            <a:picLocks noChangeAspect="1"/>
          </p:cNvPicPr>
          <p:nvPr/>
        </p:nvPicPr>
        <p:blipFill>
          <a:blip r:embed="rId3"/>
          <a:stretch>
            <a:fillRect/>
          </a:stretch>
        </p:blipFill>
        <p:spPr>
          <a:xfrm>
            <a:off x="6552418" y="1319574"/>
            <a:ext cx="5312853" cy="3184333"/>
          </a:xfrm>
          <a:prstGeom prst="rect">
            <a:avLst/>
          </a:prstGeom>
        </p:spPr>
      </p:pic>
      <p:sp>
        <p:nvSpPr>
          <p:cNvPr id="11" name="TextBox 10">
            <a:extLst>
              <a:ext uri="{FF2B5EF4-FFF2-40B4-BE49-F238E27FC236}">
                <a16:creationId xmlns:a16="http://schemas.microsoft.com/office/drawing/2014/main" id="{A447D2B6-0AE2-41DC-AF53-903E50FFDBF2}"/>
              </a:ext>
            </a:extLst>
          </p:cNvPr>
          <p:cNvSpPr txBox="1"/>
          <p:nvPr/>
        </p:nvSpPr>
        <p:spPr>
          <a:xfrm>
            <a:off x="2196446" y="4957315"/>
            <a:ext cx="7296346" cy="1754326"/>
          </a:xfrm>
          <a:prstGeom prst="rect">
            <a:avLst/>
          </a:prstGeom>
          <a:noFill/>
        </p:spPr>
        <p:txBody>
          <a:bodyPr wrap="square" rtlCol="0">
            <a:spAutoFit/>
          </a:bodyPr>
          <a:lstStyle/>
          <a:p>
            <a:r>
              <a:rPr lang="en-US" dirty="0"/>
              <a:t>For the SO2 and CO the numbers are significantly smaller with a similar asymmetric distribution with the Tail and Spread higher at the left(skewed to the left. </a:t>
            </a:r>
          </a:p>
          <a:p>
            <a:endParaRPr lang="en-US" dirty="0"/>
          </a:p>
          <a:p>
            <a:r>
              <a:rPr lang="en-US" dirty="0"/>
              <a:t>SO2 also had many more outliers than CO but not enough to change the spread of the data. </a:t>
            </a:r>
          </a:p>
        </p:txBody>
      </p:sp>
    </p:spTree>
    <p:extLst>
      <p:ext uri="{BB962C8B-B14F-4D97-AF65-F5344CB8AC3E}">
        <p14:creationId xmlns:p14="http://schemas.microsoft.com/office/powerpoint/2010/main" val="1138708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F9C7F-56DD-4D4D-BB68-3AD5949F0894}"/>
              </a:ext>
            </a:extLst>
          </p:cNvPr>
          <p:cNvSpPr>
            <a:spLocks noGrp="1"/>
          </p:cNvSpPr>
          <p:nvPr>
            <p:ph type="title"/>
          </p:nvPr>
        </p:nvSpPr>
        <p:spPr>
          <a:xfrm>
            <a:off x="1251679" y="645107"/>
            <a:ext cx="3384329" cy="1640894"/>
          </a:xfrm>
        </p:spPr>
        <p:txBody>
          <a:bodyPr anchor="t">
            <a:normAutofit/>
          </a:bodyPr>
          <a:lstStyle/>
          <a:p>
            <a:r>
              <a:rPr lang="en-US" sz="3400"/>
              <a:t>PMF- Comparing two Scenarios</a:t>
            </a:r>
          </a:p>
        </p:txBody>
      </p:sp>
      <p:sp>
        <p:nvSpPr>
          <p:cNvPr id="8" name="Content Placeholder 7">
            <a:extLst>
              <a:ext uri="{FF2B5EF4-FFF2-40B4-BE49-F238E27FC236}">
                <a16:creationId xmlns:a16="http://schemas.microsoft.com/office/drawing/2014/main" id="{D00DF26C-6D90-438D-959C-51D24F13CA13}"/>
              </a:ext>
            </a:extLst>
          </p:cNvPr>
          <p:cNvSpPr>
            <a:spLocks noGrp="1"/>
          </p:cNvSpPr>
          <p:nvPr>
            <p:ph idx="1"/>
          </p:nvPr>
        </p:nvSpPr>
        <p:spPr>
          <a:xfrm>
            <a:off x="1251678" y="2286001"/>
            <a:ext cx="3942891" cy="3940844"/>
          </a:xfrm>
        </p:spPr>
        <p:txBody>
          <a:bodyPr>
            <a:normAutofit/>
          </a:bodyPr>
          <a:lstStyle/>
          <a:p>
            <a:r>
              <a:rPr lang="en-US" dirty="0"/>
              <a:t>Comparing NO2 and SO2 because their measurements were in billions meanwhile the other pollutants were measured in millions. </a:t>
            </a:r>
          </a:p>
          <a:p>
            <a:r>
              <a:rPr lang="en-US" dirty="0"/>
              <a:t>NO2 shows a consistent distribution in probability with few outliers and probability less than 0.02, while probability for SO2 is higher reaching 0.08</a:t>
            </a:r>
          </a:p>
        </p:txBody>
      </p:sp>
      <p:pic>
        <p:nvPicPr>
          <p:cNvPr id="5" name="Picture 4">
            <a:extLst>
              <a:ext uri="{FF2B5EF4-FFF2-40B4-BE49-F238E27FC236}">
                <a16:creationId xmlns:a16="http://schemas.microsoft.com/office/drawing/2014/main" id="{BE159537-66A1-450C-BE69-CACC7FA6E230}"/>
              </a:ext>
            </a:extLst>
          </p:cNvPr>
          <p:cNvPicPr>
            <a:picLocks noChangeAspect="1"/>
          </p:cNvPicPr>
          <p:nvPr/>
        </p:nvPicPr>
        <p:blipFill>
          <a:blip r:embed="rId2"/>
          <a:stretch>
            <a:fillRect/>
          </a:stretch>
        </p:blipFill>
        <p:spPr>
          <a:xfrm>
            <a:off x="5502557" y="645107"/>
            <a:ext cx="5549294" cy="5594047"/>
          </a:xfrm>
          <a:prstGeom prst="rect">
            <a:avLst/>
          </a:prstGeom>
        </p:spPr>
      </p:pic>
    </p:spTree>
    <p:extLst>
      <p:ext uri="{BB962C8B-B14F-4D97-AF65-F5344CB8AC3E}">
        <p14:creationId xmlns:p14="http://schemas.microsoft.com/office/powerpoint/2010/main" val="1728732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B04A-F6C1-4517-BD23-68DD18FFD061}"/>
              </a:ext>
            </a:extLst>
          </p:cNvPr>
          <p:cNvSpPr>
            <a:spLocks noGrp="1"/>
          </p:cNvSpPr>
          <p:nvPr>
            <p:ph type="title"/>
          </p:nvPr>
        </p:nvSpPr>
        <p:spPr>
          <a:xfrm>
            <a:off x="1512935" y="510748"/>
            <a:ext cx="4357499" cy="879514"/>
          </a:xfrm>
        </p:spPr>
        <p:txBody>
          <a:bodyPr>
            <a:normAutofit/>
          </a:bodyPr>
          <a:lstStyle/>
          <a:p>
            <a:r>
              <a:rPr lang="en-US" sz="4400" dirty="0"/>
              <a:t>CDF- O3</a:t>
            </a:r>
          </a:p>
        </p:txBody>
      </p:sp>
      <p:sp>
        <p:nvSpPr>
          <p:cNvPr id="8" name="Content Placeholder 7">
            <a:extLst>
              <a:ext uri="{FF2B5EF4-FFF2-40B4-BE49-F238E27FC236}">
                <a16:creationId xmlns:a16="http://schemas.microsoft.com/office/drawing/2014/main" id="{813C6FC8-C0C7-44BF-A9CB-E73BB47228EE}"/>
              </a:ext>
            </a:extLst>
          </p:cNvPr>
          <p:cNvSpPr>
            <a:spLocks noGrp="1"/>
          </p:cNvSpPr>
          <p:nvPr>
            <p:ph idx="1"/>
          </p:nvPr>
        </p:nvSpPr>
        <p:spPr>
          <a:xfrm>
            <a:off x="1245582" y="1561014"/>
            <a:ext cx="4363595" cy="2972299"/>
          </a:xfrm>
        </p:spPr>
        <p:txBody>
          <a:bodyPr>
            <a:normAutofit/>
          </a:bodyPr>
          <a:lstStyle/>
          <a:p>
            <a:r>
              <a:rPr lang="en-US" dirty="0">
                <a:solidFill>
                  <a:srgbClr val="000000"/>
                </a:solidFill>
              </a:rPr>
              <a:t>The variable O3 has a normal CDF distribution. </a:t>
            </a:r>
          </a:p>
          <a:p>
            <a:r>
              <a:rPr lang="en-US" dirty="0">
                <a:solidFill>
                  <a:srgbClr val="000000"/>
                </a:solidFill>
              </a:rPr>
              <a:t>By visualizing O3 in this format it helps to answer the hypothesis question by demonstrating the increase in O3 higher towards 100-200 parts per million  </a:t>
            </a:r>
          </a:p>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p:txBody>
      </p:sp>
      <p:pic>
        <p:nvPicPr>
          <p:cNvPr id="4" name="Content Placeholder 3">
            <a:extLst>
              <a:ext uri="{FF2B5EF4-FFF2-40B4-BE49-F238E27FC236}">
                <a16:creationId xmlns:a16="http://schemas.microsoft.com/office/drawing/2014/main" id="{492E7FBF-5C0C-4ABB-81E4-BA2464ABBB2E}"/>
              </a:ext>
            </a:extLst>
          </p:cNvPr>
          <p:cNvPicPr>
            <a:picLocks noChangeAspect="1"/>
          </p:cNvPicPr>
          <p:nvPr/>
        </p:nvPicPr>
        <p:blipFill>
          <a:blip r:embed="rId2"/>
          <a:stretch>
            <a:fillRect/>
          </a:stretch>
        </p:blipFill>
        <p:spPr>
          <a:xfrm>
            <a:off x="5701809" y="1202149"/>
            <a:ext cx="6195699" cy="4615794"/>
          </a:xfrm>
          <a:prstGeom prst="rect">
            <a:avLst/>
          </a:prstGeom>
        </p:spPr>
      </p:pic>
    </p:spTree>
    <p:extLst>
      <p:ext uri="{BB962C8B-B14F-4D97-AF65-F5344CB8AC3E}">
        <p14:creationId xmlns:p14="http://schemas.microsoft.com/office/powerpoint/2010/main" val="3102085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40850-A6EB-4CB2-946B-6114F2EDA5F1}"/>
              </a:ext>
            </a:extLst>
          </p:cNvPr>
          <p:cNvSpPr>
            <a:spLocks noGrp="1"/>
          </p:cNvSpPr>
          <p:nvPr>
            <p:ph type="title"/>
          </p:nvPr>
        </p:nvSpPr>
        <p:spPr>
          <a:xfrm>
            <a:off x="1074395" y="94599"/>
            <a:ext cx="4357499" cy="1320855"/>
          </a:xfrm>
        </p:spPr>
        <p:txBody>
          <a:bodyPr>
            <a:normAutofit/>
          </a:bodyPr>
          <a:lstStyle/>
          <a:p>
            <a:r>
              <a:rPr lang="en-US" sz="4400" dirty="0"/>
              <a:t>Analytical distribution</a:t>
            </a:r>
          </a:p>
        </p:txBody>
      </p:sp>
      <p:sp>
        <p:nvSpPr>
          <p:cNvPr id="8" name="Content Placeholder 7">
            <a:extLst>
              <a:ext uri="{FF2B5EF4-FFF2-40B4-BE49-F238E27FC236}">
                <a16:creationId xmlns:a16="http://schemas.microsoft.com/office/drawing/2014/main" id="{B80B8A9B-65A9-41F4-B447-6E8384CBF645}"/>
              </a:ext>
            </a:extLst>
          </p:cNvPr>
          <p:cNvSpPr>
            <a:spLocks noGrp="1"/>
          </p:cNvSpPr>
          <p:nvPr>
            <p:ph idx="1"/>
          </p:nvPr>
        </p:nvSpPr>
        <p:spPr>
          <a:xfrm>
            <a:off x="5177420" y="297826"/>
            <a:ext cx="5326404" cy="914399"/>
          </a:xfrm>
        </p:spPr>
        <p:txBody>
          <a:bodyPr>
            <a:normAutofit/>
          </a:bodyPr>
          <a:lstStyle/>
          <a:p>
            <a:r>
              <a:rPr lang="en-US" dirty="0"/>
              <a:t>This graph demonstrates how O3 has a normal distribution with a range of parameters in it. </a:t>
            </a:r>
          </a:p>
          <a:p>
            <a:endParaRPr lang="en-US" dirty="0"/>
          </a:p>
          <a:p>
            <a:endParaRPr lang="en-US" dirty="0"/>
          </a:p>
          <a:p>
            <a:endParaRPr lang="en-US" dirty="0"/>
          </a:p>
          <a:p>
            <a:endParaRPr lang="en-US" dirty="0"/>
          </a:p>
          <a:p>
            <a:pPr marL="0" indent="0">
              <a:buNone/>
            </a:pPr>
            <a:endParaRPr lang="en-US" dirty="0"/>
          </a:p>
          <a:p>
            <a:endParaRPr lang="en-US" dirty="0"/>
          </a:p>
        </p:txBody>
      </p:sp>
      <p:pic>
        <p:nvPicPr>
          <p:cNvPr id="3" name="Picture 2">
            <a:extLst>
              <a:ext uri="{FF2B5EF4-FFF2-40B4-BE49-F238E27FC236}">
                <a16:creationId xmlns:a16="http://schemas.microsoft.com/office/drawing/2014/main" id="{3232ACAC-1904-4496-81A1-5AC2F3663684}"/>
              </a:ext>
            </a:extLst>
          </p:cNvPr>
          <p:cNvPicPr>
            <a:picLocks noChangeAspect="1"/>
          </p:cNvPicPr>
          <p:nvPr/>
        </p:nvPicPr>
        <p:blipFill>
          <a:blip r:embed="rId2"/>
          <a:stretch>
            <a:fillRect/>
          </a:stretch>
        </p:blipFill>
        <p:spPr>
          <a:xfrm>
            <a:off x="1120808" y="2252885"/>
            <a:ext cx="4264671" cy="3337105"/>
          </a:xfrm>
          <a:prstGeom prst="rect">
            <a:avLst/>
          </a:prstGeom>
        </p:spPr>
      </p:pic>
      <p:pic>
        <p:nvPicPr>
          <p:cNvPr id="4" name="Content Placeholder 3">
            <a:extLst>
              <a:ext uri="{FF2B5EF4-FFF2-40B4-BE49-F238E27FC236}">
                <a16:creationId xmlns:a16="http://schemas.microsoft.com/office/drawing/2014/main" id="{C63188A3-54CC-40A8-8B07-F90BDFCC98C5}"/>
              </a:ext>
            </a:extLst>
          </p:cNvPr>
          <p:cNvPicPr>
            <a:picLocks noChangeAspect="1"/>
          </p:cNvPicPr>
          <p:nvPr/>
        </p:nvPicPr>
        <p:blipFill>
          <a:blip r:embed="rId3"/>
          <a:stretch>
            <a:fillRect/>
          </a:stretch>
        </p:blipFill>
        <p:spPr>
          <a:xfrm>
            <a:off x="6612099" y="2252885"/>
            <a:ext cx="4363595" cy="3185425"/>
          </a:xfrm>
          <a:prstGeom prst="rect">
            <a:avLst/>
          </a:prstGeom>
        </p:spPr>
      </p:pic>
    </p:spTree>
    <p:extLst>
      <p:ext uri="{BB962C8B-B14F-4D97-AF65-F5344CB8AC3E}">
        <p14:creationId xmlns:p14="http://schemas.microsoft.com/office/powerpoint/2010/main" val="176606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79360-8876-47EA-BA8A-BD5BB1494B94}"/>
              </a:ext>
            </a:extLst>
          </p:cNvPr>
          <p:cNvSpPr>
            <a:spLocks noGrp="1"/>
          </p:cNvSpPr>
          <p:nvPr>
            <p:ph type="title"/>
          </p:nvPr>
        </p:nvSpPr>
        <p:spPr>
          <a:xfrm>
            <a:off x="1251677" y="645105"/>
            <a:ext cx="4357499" cy="1320855"/>
          </a:xfrm>
        </p:spPr>
        <p:txBody>
          <a:bodyPr>
            <a:normAutofit/>
          </a:bodyPr>
          <a:lstStyle/>
          <a:p>
            <a:r>
              <a:rPr lang="en-US" sz="4400"/>
              <a:t>Scatterplots</a:t>
            </a:r>
          </a:p>
        </p:txBody>
      </p:sp>
      <p:sp>
        <p:nvSpPr>
          <p:cNvPr id="8" name="Content Placeholder 7">
            <a:extLst>
              <a:ext uri="{FF2B5EF4-FFF2-40B4-BE49-F238E27FC236}">
                <a16:creationId xmlns:a16="http://schemas.microsoft.com/office/drawing/2014/main" id="{063E0397-03E6-419C-B0C0-63AC27E16C48}"/>
              </a:ext>
            </a:extLst>
          </p:cNvPr>
          <p:cNvSpPr>
            <a:spLocks noGrp="1"/>
          </p:cNvSpPr>
          <p:nvPr>
            <p:ph idx="1"/>
          </p:nvPr>
        </p:nvSpPr>
        <p:spPr>
          <a:xfrm>
            <a:off x="1109634" y="5552987"/>
            <a:ext cx="10133754" cy="1305013"/>
          </a:xfrm>
        </p:spPr>
        <p:txBody>
          <a:bodyPr>
            <a:normAutofit fontScale="77500" lnSpcReduction="20000"/>
          </a:bodyPr>
          <a:lstStyle/>
          <a:p>
            <a:r>
              <a:rPr lang="en-US" dirty="0">
                <a:solidFill>
                  <a:srgbClr val="000000"/>
                </a:solidFill>
              </a:rPr>
              <a:t>The following scatterplot shows a visualization of how NO2/SO2 versus O3/CO2 have similar relationship in the amount it generates. </a:t>
            </a:r>
          </a:p>
          <a:p>
            <a:r>
              <a:rPr lang="en-US" dirty="0">
                <a:solidFill>
                  <a:srgbClr val="000000"/>
                </a:solidFill>
              </a:rPr>
              <a:t>If I were to draw a line of best fit through the scatter plot (using regression analysis: y=mx +b), diagram A would have an upward slopping line from left to right while diagram B would have some sort of a flat line( lateral line)</a:t>
            </a:r>
          </a:p>
          <a:p>
            <a:pPr marL="0" indent="0">
              <a:buNone/>
            </a:pPr>
            <a:endParaRPr lang="en-US" dirty="0">
              <a:solidFill>
                <a:srgbClr val="000000"/>
              </a:solidFill>
            </a:endParaRPr>
          </a:p>
        </p:txBody>
      </p:sp>
      <p:pic>
        <p:nvPicPr>
          <p:cNvPr id="4" name="Content Placeholder 3">
            <a:extLst>
              <a:ext uri="{FF2B5EF4-FFF2-40B4-BE49-F238E27FC236}">
                <a16:creationId xmlns:a16="http://schemas.microsoft.com/office/drawing/2014/main" id="{8B80815D-C503-44C7-981E-1C394B0BB8C6}"/>
              </a:ext>
            </a:extLst>
          </p:cNvPr>
          <p:cNvPicPr>
            <a:picLocks noChangeAspect="1"/>
          </p:cNvPicPr>
          <p:nvPr/>
        </p:nvPicPr>
        <p:blipFill>
          <a:blip r:embed="rId2"/>
          <a:stretch>
            <a:fillRect/>
          </a:stretch>
        </p:blipFill>
        <p:spPr>
          <a:xfrm>
            <a:off x="1251677" y="1466557"/>
            <a:ext cx="5176744" cy="3740197"/>
          </a:xfrm>
          <a:prstGeom prst="rect">
            <a:avLst/>
          </a:prstGeom>
        </p:spPr>
      </p:pic>
      <p:pic>
        <p:nvPicPr>
          <p:cNvPr id="5" name="Picture 4">
            <a:extLst>
              <a:ext uri="{FF2B5EF4-FFF2-40B4-BE49-F238E27FC236}">
                <a16:creationId xmlns:a16="http://schemas.microsoft.com/office/drawing/2014/main" id="{46EB7F37-98EF-43A5-8B81-1D8CF7B653E5}"/>
              </a:ext>
            </a:extLst>
          </p:cNvPr>
          <p:cNvPicPr>
            <a:picLocks noChangeAspect="1"/>
          </p:cNvPicPr>
          <p:nvPr/>
        </p:nvPicPr>
        <p:blipFill>
          <a:blip r:embed="rId3"/>
          <a:stretch>
            <a:fillRect/>
          </a:stretch>
        </p:blipFill>
        <p:spPr>
          <a:xfrm>
            <a:off x="6684885" y="1528524"/>
            <a:ext cx="4876800" cy="3514725"/>
          </a:xfrm>
          <a:prstGeom prst="rect">
            <a:avLst/>
          </a:prstGeom>
        </p:spPr>
      </p:pic>
    </p:spTree>
    <p:extLst>
      <p:ext uri="{BB962C8B-B14F-4D97-AF65-F5344CB8AC3E}">
        <p14:creationId xmlns:p14="http://schemas.microsoft.com/office/powerpoint/2010/main" val="1997646537"/>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otalTime>191</TotalTime>
  <Words>451</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Nova</vt:lpstr>
      <vt:lpstr>Gill Sans MT</vt:lpstr>
      <vt:lpstr>Impact</vt:lpstr>
      <vt:lpstr>Badge</vt:lpstr>
      <vt:lpstr>Air Pollution in the us</vt:lpstr>
      <vt:lpstr>Introduction</vt:lpstr>
      <vt:lpstr>Histogram variables</vt:lpstr>
      <vt:lpstr>Descriptive Statistics</vt:lpstr>
      <vt:lpstr>Descriptive Statistics</vt:lpstr>
      <vt:lpstr>PMF- Comparing two Scenarios</vt:lpstr>
      <vt:lpstr>CDF- O3</vt:lpstr>
      <vt:lpstr>Analytical distribution</vt:lpstr>
      <vt:lpstr>Scatterplots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Air Pollution</dc:title>
  <dc:creator>Evelyn Cates</dc:creator>
  <cp:lastModifiedBy>njeiakuro85@gmail.com</cp:lastModifiedBy>
  <cp:revision>10</cp:revision>
  <dcterms:created xsi:type="dcterms:W3CDTF">2020-03-01T00:46:21Z</dcterms:created>
  <dcterms:modified xsi:type="dcterms:W3CDTF">2020-05-31T08:14:14Z</dcterms:modified>
</cp:coreProperties>
</file>