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Thin"/>
      <p:regular r:id="rId20"/>
      <p:bold r:id="rId21"/>
      <p:italic r:id="rId22"/>
      <p:boldItalic r:id="rId23"/>
    </p:embeddedFont>
    <p:embeddedFont>
      <p:font typeface="Roboto Medium"/>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Medium-regular.fntdata"/><Relationship Id="rId23" Type="http://schemas.openxmlformats.org/officeDocument/2006/relationships/font" Target="fonts/RobotoTh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regular.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d375f76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d375f76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ade8005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ade8005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ade80052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ade80052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ade80052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ade80052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ade800524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ade800524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ade8005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ade8005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bf26a17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bf26a17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d375f76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d375f76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c0de1ba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c0de1ba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Sales Insights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Power BI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Recommendations based on the insights</a:t>
            </a:r>
            <a:endParaRPr/>
          </a:p>
          <a:p>
            <a:pPr indent="0" lvl="0" marL="0" rtl="0" algn="l">
              <a:spcBef>
                <a:spcPts val="0"/>
              </a:spcBef>
              <a:spcAft>
                <a:spcPts val="0"/>
              </a:spcAft>
              <a:buNone/>
            </a:pPr>
            <a:r>
              <a:t/>
            </a:r>
            <a:endParaRPr/>
          </a:p>
        </p:txBody>
      </p:sp>
      <p:sp>
        <p:nvSpPr>
          <p:cNvPr id="170" name="Google Shape;17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Customer tiers can be created based on the contribution to the profit margin and therefore have target marketing incentives based on the customer tier, this will maximize returns on investments.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AtliQ Hardware is a company which supplies computer hardware and peripherals to many of the clients. They have a clients called Excel Stores, Nomad Stores, Surge Stores, Electricalsara Stores across India and they supply all these equipments to them.</a:t>
            </a:r>
            <a:endParaRPr/>
          </a:p>
          <a:p>
            <a:pPr indent="0" lvl="0" marL="0" rtl="0" algn="l">
              <a:spcBef>
                <a:spcPts val="1200"/>
              </a:spcBef>
              <a:spcAft>
                <a:spcPts val="0"/>
              </a:spcAft>
              <a:buNone/>
            </a:pPr>
            <a:r>
              <a:rPr lang="en-GB"/>
              <a:t>AntliQ Hardware has a head office in Delhi India and they have a lot of regional offices.  Bhavan Patel is a sales director for this company and he’s facing a lot of challenges. The main challenge is that the market is growing dynamically and he’s facing issues in terms of tracking the sales in this dynamically growing market. Additionally, he is having issues with the insights of his business.</a:t>
            </a:r>
            <a:endParaRPr/>
          </a:p>
          <a:p>
            <a:pPr indent="0" lvl="0" marL="0" rtl="0" algn="l">
              <a:spcBef>
                <a:spcPts val="1200"/>
              </a:spcBef>
              <a:spcAft>
                <a:spcPts val="1200"/>
              </a:spcAft>
              <a:buNone/>
            </a:pPr>
            <a:r>
              <a:rPr lang="en-GB"/>
              <a:t>Bhavan has  Regional Managers for North India, South India and \central India. Whenever he wants to get insights in these regions he would call these people and on the phone, these local regional managers will give him some insights. For example , “ We had X sales in last quarter and we will grow Y sales next quarter”. The problem is that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conversation which are taking place are verbal, which may result to a situation where the manager may try to paint a rosy picture of the sales,  so sometimes the insights may be inaccurate. </a:t>
            </a:r>
            <a:r>
              <a:rPr lang="en-GB"/>
              <a:t>Bhavan</a:t>
            </a:r>
            <a:r>
              <a:rPr lang="en-GB"/>
              <a:t> Patel is frustrated with the verbal insights because he sees that the overall sales are </a:t>
            </a:r>
            <a:r>
              <a:rPr lang="en-GB"/>
              <a:t>declining</a:t>
            </a:r>
            <a:r>
              <a:rPr lang="en-GB"/>
              <a:t> but while he communicates with the regional managers, he is not getting a complete picture. When he asked for numbers, he receives a lot of Excel files and AtliQ hardware is a pretty big business and they have so many clients so that these Excel files are so many hence tedious to actually get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Brief</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AntliQ Hardware - Computer Hardware &amp; Peripheral manufacturer</a:t>
            </a:r>
            <a:endParaRPr/>
          </a:p>
          <a:p>
            <a:pPr indent="0" lvl="0" marL="0" rtl="0" algn="l">
              <a:spcBef>
                <a:spcPts val="1200"/>
              </a:spcBef>
              <a:spcAft>
                <a:spcPts val="0"/>
              </a:spcAft>
              <a:buNone/>
            </a:pPr>
            <a:r>
              <a:rPr lang="en-GB"/>
              <a:t>Pain-point - inaccurate verbal insights about the company sales.</a:t>
            </a:r>
            <a:endParaRPr/>
          </a:p>
          <a:p>
            <a:pPr indent="0" lvl="0" marL="0" rtl="0" algn="l">
              <a:spcBef>
                <a:spcPts val="1200"/>
              </a:spcBef>
              <a:spcAft>
                <a:spcPts val="0"/>
              </a:spcAft>
              <a:buNone/>
            </a:pPr>
            <a:r>
              <a:rPr lang="en-GB"/>
              <a:t>Goal - obtain simple digestible insights from the sales records.</a:t>
            </a:r>
            <a:endParaRPr/>
          </a:p>
          <a:p>
            <a:pPr indent="0" lvl="0" marL="0" rtl="0" algn="l">
              <a:spcBef>
                <a:spcPts val="1200"/>
              </a:spcBef>
              <a:spcAft>
                <a:spcPts val="1200"/>
              </a:spcAft>
              <a:buNone/>
            </a:pPr>
            <a:r>
              <a:rPr lang="en-GB"/>
              <a:t>Deliverable - dashboard with insights on AntliQ HArdware Sales.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AIMS Grid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18"/>
          <p:cNvGrpSpPr/>
          <p:nvPr/>
        </p:nvGrpSpPr>
        <p:grpSpPr>
          <a:xfrm>
            <a:off x="1593025" y="2904864"/>
            <a:ext cx="5957975" cy="1224323"/>
            <a:chOff x="1593000" y="2322568"/>
            <a:chExt cx="5957975" cy="643500"/>
          </a:xfrm>
        </p:grpSpPr>
        <p:sp>
          <p:nvSpPr>
            <p:cNvPr id="116" name="Google Shape;116;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Success Criteria</a:t>
              </a:r>
              <a:endParaRPr sz="1000">
                <a:solidFill>
                  <a:srgbClr val="FFFFFF"/>
                </a:solidFill>
                <a:latin typeface="Roboto"/>
                <a:ea typeface="Roboto"/>
                <a:cs typeface="Roboto"/>
                <a:sym typeface="Roboto"/>
              </a:endParaRPr>
            </a:p>
          </p:txBody>
        </p:sp>
        <p:sp>
          <p:nvSpPr>
            <p:cNvPr id="120" name="Google Shape;120;p18"/>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22" name="Google Shape;122;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n-GB" sz="800">
                  <a:solidFill>
                    <a:srgbClr val="A7291E"/>
                  </a:solidFill>
                  <a:latin typeface="Roboto"/>
                  <a:ea typeface="Roboto"/>
                  <a:cs typeface="Roboto"/>
                  <a:sym typeface="Roboto"/>
                </a:rPr>
                <a:t>Dashboard(s) uncovering sales order insights with latest data available.</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GB" sz="800">
                  <a:solidFill>
                    <a:srgbClr val="A7291E"/>
                  </a:solidFill>
                  <a:latin typeface="Roboto"/>
                  <a:ea typeface="Roboto"/>
                  <a:cs typeface="Roboto"/>
                  <a:sym typeface="Roboto"/>
                </a:rPr>
                <a:t>Sales team able to make better decisions &amp; prove 10% cost savings of total spend.</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GB" sz="800">
                  <a:solidFill>
                    <a:srgbClr val="A7291E"/>
                  </a:solidFill>
                  <a:latin typeface="Roboto"/>
                  <a:ea typeface="Roboto"/>
                  <a:cs typeface="Roboto"/>
                  <a:sym typeface="Roboto"/>
                </a:rPr>
                <a:t>Sales Analysts stop manual data gathering in order to save 20% of their business time and reinvest it in value added productivity</a:t>
              </a:r>
              <a:endParaRPr sz="800">
                <a:solidFill>
                  <a:srgbClr val="A7291E"/>
                </a:solidFill>
                <a:latin typeface="Roboto"/>
                <a:ea typeface="Roboto"/>
                <a:cs typeface="Roboto"/>
                <a:sym typeface="Roboto"/>
              </a:endParaRPr>
            </a:p>
          </p:txBody>
        </p:sp>
      </p:grpSp>
      <p:grpSp>
        <p:nvGrpSpPr>
          <p:cNvPr id="123" name="Google Shape;123;p18"/>
          <p:cNvGrpSpPr/>
          <p:nvPr/>
        </p:nvGrpSpPr>
        <p:grpSpPr>
          <a:xfrm>
            <a:off x="1593013" y="2250012"/>
            <a:ext cx="5957975" cy="643500"/>
            <a:chOff x="1593000" y="2322568"/>
            <a:chExt cx="5957975" cy="643500"/>
          </a:xfrm>
        </p:grpSpPr>
        <p:sp>
          <p:nvSpPr>
            <p:cNvPr id="124" name="Google Shape;124;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End Result</a:t>
              </a:r>
              <a:endParaRPr sz="1000">
                <a:solidFill>
                  <a:srgbClr val="FFFFFF"/>
                </a:solidFill>
                <a:latin typeface="Roboto"/>
                <a:ea typeface="Roboto"/>
                <a:cs typeface="Roboto"/>
                <a:sym typeface="Roboto"/>
              </a:endParaRPr>
            </a:p>
          </p:txBody>
        </p:sp>
        <p:sp>
          <p:nvSpPr>
            <p:cNvPr id="128" name="Google Shape;128;p18"/>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30" name="Google Shape;130;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91E"/>
                </a:solidFill>
                <a:latin typeface="Roboto"/>
                <a:ea typeface="Roboto"/>
                <a:cs typeface="Roboto"/>
                <a:sym typeface="Roboto"/>
              </a:endParaRPr>
            </a:p>
            <a:p>
              <a:pPr indent="0" lvl="0" marL="457200" rtl="0" algn="l">
                <a:lnSpc>
                  <a:spcPct val="115000"/>
                </a:lnSpc>
                <a:spcBef>
                  <a:spcPts val="0"/>
                </a:spcBef>
                <a:spcAft>
                  <a:spcPts val="0"/>
                </a:spcAft>
                <a:buNone/>
              </a:pPr>
              <a:r>
                <a:rPr lang="en-GB" sz="800">
                  <a:solidFill>
                    <a:srgbClr val="A7291E"/>
                  </a:solidFill>
                  <a:latin typeface="Roboto"/>
                  <a:ea typeface="Roboto"/>
                  <a:cs typeface="Roboto"/>
                  <a:sym typeface="Roboto"/>
                </a:rPr>
                <a:t>Automate dashboard providing quick &amp; latest sales insights in order to support data driven decision making.</a:t>
              </a:r>
              <a:endParaRPr sz="800">
                <a:solidFill>
                  <a:srgbClr val="A7291E"/>
                </a:solidFill>
                <a:latin typeface="Roboto"/>
                <a:ea typeface="Roboto"/>
                <a:cs typeface="Roboto"/>
                <a:sym typeface="Roboto"/>
              </a:endParaRPr>
            </a:p>
          </p:txBody>
        </p:sp>
      </p:grpSp>
      <p:grpSp>
        <p:nvGrpSpPr>
          <p:cNvPr id="131" name="Google Shape;131;p18"/>
          <p:cNvGrpSpPr/>
          <p:nvPr/>
        </p:nvGrpSpPr>
        <p:grpSpPr>
          <a:xfrm>
            <a:off x="1593013" y="1595119"/>
            <a:ext cx="5957975" cy="643500"/>
            <a:chOff x="1593000" y="2322568"/>
            <a:chExt cx="5957975" cy="643500"/>
          </a:xfrm>
        </p:grpSpPr>
        <p:sp>
          <p:nvSpPr>
            <p:cNvPr id="132" name="Google Shape;132;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StakeHolders</a:t>
              </a:r>
              <a:endParaRPr sz="1000">
                <a:solidFill>
                  <a:srgbClr val="FFFFFF"/>
                </a:solidFill>
                <a:latin typeface="Roboto"/>
                <a:ea typeface="Roboto"/>
                <a:cs typeface="Roboto"/>
                <a:sym typeface="Roboto"/>
              </a:endParaRPr>
            </a:p>
          </p:txBody>
        </p:sp>
        <p:sp>
          <p:nvSpPr>
            <p:cNvPr id="136" name="Google Shape;136;p18"/>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38" name="Google Shape;138;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n-GB" sz="800">
                  <a:solidFill>
                    <a:srgbClr val="A7291E"/>
                  </a:solidFill>
                  <a:latin typeface="Roboto"/>
                  <a:ea typeface="Roboto"/>
                  <a:cs typeface="Roboto"/>
                  <a:sym typeface="Roboto"/>
                </a:rPr>
                <a:t>Sales Director</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GB" sz="800">
                  <a:solidFill>
                    <a:srgbClr val="A7291E"/>
                  </a:solidFill>
                  <a:latin typeface="Roboto"/>
                  <a:ea typeface="Roboto"/>
                  <a:cs typeface="Roboto"/>
                  <a:sym typeface="Roboto"/>
                </a:rPr>
                <a:t>Marketing Team</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GB" sz="800">
                  <a:solidFill>
                    <a:srgbClr val="A7291E"/>
                  </a:solidFill>
                  <a:latin typeface="Roboto"/>
                  <a:ea typeface="Roboto"/>
                  <a:cs typeface="Roboto"/>
                  <a:sym typeface="Roboto"/>
                </a:rPr>
                <a:t>Customer Service Team</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GB" sz="800">
                  <a:solidFill>
                    <a:srgbClr val="A7291E"/>
                  </a:solidFill>
                  <a:latin typeface="Roboto"/>
                  <a:ea typeface="Roboto"/>
                  <a:cs typeface="Roboto"/>
                  <a:sym typeface="Roboto"/>
                </a:rPr>
                <a:t>Data &amp; Analytics Team</a:t>
              </a:r>
              <a:endParaRPr sz="800">
                <a:solidFill>
                  <a:srgbClr val="A7291E"/>
                </a:solidFill>
                <a:latin typeface="Roboto"/>
                <a:ea typeface="Roboto"/>
                <a:cs typeface="Roboto"/>
                <a:sym typeface="Roboto"/>
              </a:endParaRPr>
            </a:p>
          </p:txBody>
        </p:sp>
      </p:grpSp>
      <p:grpSp>
        <p:nvGrpSpPr>
          <p:cNvPr id="139" name="Google Shape;139;p18"/>
          <p:cNvGrpSpPr/>
          <p:nvPr/>
        </p:nvGrpSpPr>
        <p:grpSpPr>
          <a:xfrm>
            <a:off x="1593013" y="940260"/>
            <a:ext cx="5957975" cy="643500"/>
            <a:chOff x="1593000" y="2322568"/>
            <a:chExt cx="5957975" cy="643500"/>
          </a:xfrm>
        </p:grpSpPr>
        <p:sp>
          <p:nvSpPr>
            <p:cNvPr id="140" name="Google Shape;140;p1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Purpose</a:t>
              </a:r>
              <a:endParaRPr sz="1000">
                <a:solidFill>
                  <a:srgbClr val="FFFFFF"/>
                </a:solidFill>
                <a:latin typeface="Roboto"/>
                <a:ea typeface="Roboto"/>
                <a:cs typeface="Roboto"/>
                <a:sym typeface="Roboto"/>
              </a:endParaRPr>
            </a:p>
          </p:txBody>
        </p:sp>
        <p:sp>
          <p:nvSpPr>
            <p:cNvPr id="144" name="Google Shape;144;p18"/>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6" name="Google Shape;146;p1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GB" sz="800">
                  <a:solidFill>
                    <a:srgbClr val="A7291E"/>
                  </a:solidFill>
                  <a:latin typeface="Roboto"/>
                  <a:ea typeface="Roboto"/>
                  <a:cs typeface="Roboto"/>
                  <a:sym typeface="Roboto"/>
                </a:rPr>
                <a:t>To unlock sales insights from sales team in order to support decision making and automate them to reduce manual time spent in data gathering.</a:t>
              </a:r>
              <a:endParaRPr sz="800">
                <a:solidFill>
                  <a:srgbClr val="A7291E"/>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Insights</a:t>
            </a:r>
            <a:endParaRPr/>
          </a:p>
        </p:txBody>
      </p:sp>
      <p:sp>
        <p:nvSpPr>
          <p:cNvPr id="152" name="Google Shape;15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Revenue Trend: </a:t>
            </a:r>
            <a:r>
              <a:rPr lang="en-GB"/>
              <a:t>There has been a notable decline in revenue over the years with the minimum revenue generated in 2020.</a:t>
            </a:r>
            <a:endParaRPr/>
          </a:p>
          <a:p>
            <a:pPr indent="-311150" lvl="0" marL="457200" rtl="0" algn="l">
              <a:spcBef>
                <a:spcPts val="0"/>
              </a:spcBef>
              <a:spcAft>
                <a:spcPts val="0"/>
              </a:spcAft>
              <a:buSzPts val="1300"/>
              <a:buChar char="-"/>
            </a:pPr>
            <a:r>
              <a:rPr lang="en-GB"/>
              <a:t>Delhi NCR region had the </a:t>
            </a:r>
            <a:r>
              <a:rPr b="1" lang="en-GB"/>
              <a:t>highest revenue</a:t>
            </a:r>
            <a:r>
              <a:rPr lang="en-GB"/>
              <a:t> of 77.73M in 2020 which is but 0.59% profit margin.</a:t>
            </a:r>
            <a:endParaRPr/>
          </a:p>
          <a:p>
            <a:pPr indent="-311150" lvl="0" marL="457200" rtl="0" algn="l">
              <a:spcBef>
                <a:spcPts val="0"/>
              </a:spcBef>
              <a:spcAft>
                <a:spcPts val="0"/>
              </a:spcAft>
              <a:buSzPts val="1300"/>
              <a:buChar char="-"/>
            </a:pPr>
            <a:r>
              <a:rPr lang="en-GB"/>
              <a:t>Bhubaneswar</a:t>
            </a:r>
            <a:r>
              <a:rPr lang="en-GB"/>
              <a:t> region had a revenue of 0.16M in 2020 but yet was the </a:t>
            </a:r>
            <a:r>
              <a:rPr b="1" lang="en-GB"/>
              <a:t>highest profit generator</a:t>
            </a:r>
            <a:r>
              <a:rPr lang="en-GB"/>
              <a:t>. It had a profit margin of 10.48%</a:t>
            </a:r>
            <a:endParaRPr/>
          </a:p>
          <a:p>
            <a:pPr indent="-311150" lvl="0" marL="457200" rtl="0" algn="l">
              <a:spcBef>
                <a:spcPts val="0"/>
              </a:spcBef>
              <a:spcAft>
                <a:spcPts val="0"/>
              </a:spcAft>
              <a:buSzPts val="1300"/>
              <a:buChar char="-"/>
            </a:pPr>
            <a:r>
              <a:rPr lang="en-GB"/>
              <a:t>Our </a:t>
            </a:r>
            <a:r>
              <a:rPr b="1" lang="en-GB"/>
              <a:t>Top 3 Customers</a:t>
            </a:r>
            <a:r>
              <a:rPr lang="en-GB"/>
              <a:t> are </a:t>
            </a:r>
            <a:r>
              <a:rPr lang="en-GB"/>
              <a:t> Excel Stores, Surge Stores and Electricalsara with a contribution to the profit of 12.5%, 11.9% and 11.9% respectively for the year 2020.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Insights</a:t>
            </a:r>
            <a:endParaRPr/>
          </a:p>
        </p:txBody>
      </p:sp>
      <p:sp>
        <p:nvSpPr>
          <p:cNvPr id="158" name="Google Shape;15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Out </a:t>
            </a:r>
            <a:r>
              <a:rPr b="1" lang="en-GB"/>
              <a:t>bottom 3 </a:t>
            </a:r>
            <a:r>
              <a:rPr lang="en-GB"/>
              <a:t> customers are </a:t>
            </a:r>
            <a:r>
              <a:rPr lang="en-GB"/>
              <a:t>Epic stores, Insights and Electricalsquipo Store, they did not generate any profit in the year 2020.</a:t>
            </a:r>
            <a:endParaRPr/>
          </a:p>
          <a:p>
            <a:pPr indent="-311150" lvl="0" marL="457200" rtl="0" algn="l">
              <a:spcBef>
                <a:spcPts val="0"/>
              </a:spcBef>
              <a:spcAft>
                <a:spcPts val="0"/>
              </a:spcAft>
              <a:buSzPts val="1300"/>
              <a:buChar char="-"/>
            </a:pPr>
            <a:r>
              <a:rPr lang="en-GB"/>
              <a:t>Delhi NCR has been the greatest contributor to the profit margin however in the year 2020 it came in second with a contribution of 22.13% while Mumbai was the highest contributor with 23.89%</a:t>
            </a:r>
            <a:endParaRPr/>
          </a:p>
          <a:p>
            <a:pPr indent="-311150" lvl="0" marL="457200" rtl="0" algn="l">
              <a:spcBef>
                <a:spcPts val="0"/>
              </a:spcBef>
              <a:spcAft>
                <a:spcPts val="0"/>
              </a:spcAft>
              <a:buSzPts val="1300"/>
              <a:buChar char="-"/>
            </a:pPr>
            <a:r>
              <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Recommendations based on the insights</a:t>
            </a:r>
            <a:endParaRPr/>
          </a:p>
        </p:txBody>
      </p:sp>
      <p:sp>
        <p:nvSpPr>
          <p:cNvPr id="164" name="Google Shape;16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From the revenue insights in 2020, </a:t>
            </a:r>
            <a:r>
              <a:rPr lang="en-GB"/>
              <a:t>Bhubaneswar region generated the highest revenue therefore it is advisable to have more target marketing in the region, increase discount offers and possible open more stores since it has a promising rate of return on investment.</a:t>
            </a:r>
            <a:endParaRPr/>
          </a:p>
          <a:p>
            <a:pPr indent="-311150" lvl="0" marL="457200" rtl="0" algn="l">
              <a:spcBef>
                <a:spcPts val="0"/>
              </a:spcBef>
              <a:spcAft>
                <a:spcPts val="0"/>
              </a:spcAft>
              <a:buSzPts val="1300"/>
              <a:buChar char="-"/>
            </a:pPr>
            <a:r>
              <a:rPr lang="en-GB"/>
              <a:t>Based on the observation on revenue contributions for the year 2020, Mumbai was the greatest contributor to the profit margin. . As a result, I would advocate expanding sales strategy that have proven successful in Mumbai to other regions in order to increase profits.</a:t>
            </a:r>
            <a:endParaRPr/>
          </a:p>
          <a:p>
            <a:pPr indent="-311150" lvl="0" marL="457200" rtl="0" algn="l">
              <a:spcBef>
                <a:spcPts val="0"/>
              </a:spcBef>
              <a:spcAft>
                <a:spcPts val="0"/>
              </a:spcAft>
              <a:buSzPts val="1300"/>
              <a:buChar char="-"/>
            </a:pPr>
            <a:r>
              <a:rPr lang="en-GB"/>
              <a:t>Delhi NCR is the greatest revenue contributor however when it comes to profit it comes in second therefore an investigation of expenses that would be resulting to reduction in profit needs to be done.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