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DB850-C4E4-4CED-9351-E36342961D5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A170-CE02-4E72-866B-20D097AF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E655-A071-4662-9A98-A156CF1C07D9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F23C-6747-404B-8436-3368F5B5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How to Escalate Tickets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Tier 3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4724400" y="3505200"/>
            <a:ext cx="4267200" cy="533400"/>
          </a:xfrm>
          <a:prstGeom prst="wedgeRectCallout">
            <a:avLst>
              <a:gd name="adj1" fmla="val -99295"/>
              <a:gd name="adj2" fmla="val -6826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issue should be fully notated in “</a:t>
            </a:r>
            <a:r>
              <a:rPr lang="en-US" sz="1200" b="1" dirty="0" smtClean="0">
                <a:solidFill>
                  <a:schemeClr val="tx1"/>
                </a:solidFill>
              </a:rPr>
              <a:t>Description</a:t>
            </a:r>
            <a:r>
              <a:rPr lang="en-US" sz="1200" dirty="0" smtClean="0">
                <a:solidFill>
                  <a:schemeClr val="tx1"/>
                </a:solidFill>
              </a:rPr>
              <a:t>”.  There will be more info in the flowing slides describing exactly what information needs to be included for various issues.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715000" y="1447800"/>
            <a:ext cx="1219200" cy="849656"/>
          </a:xfrm>
          <a:prstGeom prst="wedgeRectCallout">
            <a:avLst>
              <a:gd name="adj1" fmla="val -87756"/>
              <a:gd name="adj2" fmla="val 821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Region</a:t>
            </a:r>
            <a:r>
              <a:rPr lang="en-US" sz="1200" dirty="0" smtClean="0">
                <a:solidFill>
                  <a:schemeClr val="tx1"/>
                </a:solidFill>
              </a:rPr>
              <a:t>” is always “Orange”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7467600" y="2895600"/>
            <a:ext cx="1676400" cy="381000"/>
          </a:xfrm>
          <a:prstGeom prst="wedgeRectCallout">
            <a:avLst>
              <a:gd name="adj1" fmla="val -179537"/>
              <a:gd name="adj2" fmla="val -84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Severity</a:t>
            </a:r>
            <a:r>
              <a:rPr lang="en-US" sz="1200" dirty="0" smtClean="0">
                <a:solidFill>
                  <a:schemeClr val="tx1"/>
                </a:solidFill>
              </a:rPr>
              <a:t>” is generally going to be “Low”.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620000" y="990600"/>
            <a:ext cx="1524000" cy="1447800"/>
          </a:xfrm>
          <a:prstGeom prst="wedgeRectCallout">
            <a:avLst>
              <a:gd name="adj1" fmla="val -98718"/>
              <a:gd name="adj2" fmla="val 752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Status</a:t>
            </a:r>
            <a:r>
              <a:rPr lang="en-US" sz="1200" dirty="0" smtClean="0">
                <a:solidFill>
                  <a:schemeClr val="tx1"/>
                </a:solidFill>
              </a:rPr>
              <a:t>” will be “New” on all tickets.  The rest of the information in this area should auto-populate.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" y="1336165"/>
            <a:ext cx="1981199" cy="914399"/>
          </a:xfrm>
          <a:prstGeom prst="wedgeRectCallout">
            <a:avLst>
              <a:gd name="adj1" fmla="val 76549"/>
              <a:gd name="adj2" fmla="val 1009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Type</a:t>
            </a:r>
            <a:r>
              <a:rPr lang="en-US" sz="1200" dirty="0" smtClean="0">
                <a:solidFill>
                  <a:schemeClr val="tx1"/>
                </a:solidFill>
              </a:rPr>
              <a:t>” will be the sub-info for the category; the more specific set of information relating to the customer’s issue.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971800" y="1219200"/>
            <a:ext cx="2133600" cy="1078256"/>
          </a:xfrm>
          <a:prstGeom prst="wedgeRectCallout">
            <a:avLst>
              <a:gd name="adj1" fmla="val -51322"/>
              <a:gd name="adj2" fmla="val 987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Item</a:t>
            </a:r>
            <a:r>
              <a:rPr lang="en-US" sz="1200" dirty="0" smtClean="0">
                <a:solidFill>
                  <a:schemeClr val="tx1"/>
                </a:solidFill>
              </a:rPr>
              <a:t>” is the exact problem.  If the item for which you are escalating is not listed, check first to make sure proper troubleshooting was done and, if so, choose the closes item.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792" y="3276600"/>
            <a:ext cx="1676399" cy="389633"/>
          </a:xfrm>
          <a:prstGeom prst="wedgeRectCallout">
            <a:avLst>
              <a:gd name="adj1" fmla="val 96430"/>
              <a:gd name="adj2" fmla="val -11883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Source</a:t>
            </a:r>
            <a:r>
              <a:rPr lang="en-US" sz="1200" dirty="0" smtClean="0">
                <a:solidFill>
                  <a:schemeClr val="tx1"/>
                </a:solidFill>
              </a:rPr>
              <a:t>” is always “Tier 3”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724400" y="3505200"/>
            <a:ext cx="4267200" cy="533400"/>
          </a:xfrm>
          <a:prstGeom prst="wedgeRectCallout">
            <a:avLst>
              <a:gd name="adj1" fmla="val -99295"/>
              <a:gd name="adj2" fmla="val -6826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issue should be fully notated in “</a:t>
            </a:r>
            <a:r>
              <a:rPr lang="en-US" sz="1200" b="1" dirty="0" smtClean="0">
                <a:solidFill>
                  <a:schemeClr val="tx1"/>
                </a:solidFill>
              </a:rPr>
              <a:t>Description</a:t>
            </a:r>
            <a:r>
              <a:rPr lang="en-US" sz="1200" dirty="0" smtClean="0">
                <a:solidFill>
                  <a:schemeClr val="tx1"/>
                </a:solidFill>
              </a:rPr>
              <a:t>”.  There will be more info in the flowing slides describing exactly what information needs to be included for various issues.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715000" y="1447800"/>
            <a:ext cx="1219200" cy="849656"/>
          </a:xfrm>
          <a:prstGeom prst="wedgeRectCallout">
            <a:avLst>
              <a:gd name="adj1" fmla="val -87756"/>
              <a:gd name="adj2" fmla="val 821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Region</a:t>
            </a:r>
            <a:r>
              <a:rPr lang="en-US" sz="1200" dirty="0" smtClean="0">
                <a:solidFill>
                  <a:schemeClr val="tx1"/>
                </a:solidFill>
              </a:rPr>
              <a:t>” is always “Orange”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467600" y="2895600"/>
            <a:ext cx="1676400" cy="381000"/>
          </a:xfrm>
          <a:prstGeom prst="wedgeRectCallout">
            <a:avLst>
              <a:gd name="adj1" fmla="val -179537"/>
              <a:gd name="adj2" fmla="val -84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Severity</a:t>
            </a:r>
            <a:r>
              <a:rPr lang="en-US" sz="1200" dirty="0" smtClean="0">
                <a:solidFill>
                  <a:schemeClr val="tx1"/>
                </a:solidFill>
              </a:rPr>
              <a:t>” is generally going to be “Low”.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00" y="990600"/>
            <a:ext cx="1524000" cy="1447800"/>
          </a:xfrm>
          <a:prstGeom prst="wedgeRectCallout">
            <a:avLst>
              <a:gd name="adj1" fmla="val -98718"/>
              <a:gd name="adj2" fmla="val 752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Status</a:t>
            </a:r>
            <a:r>
              <a:rPr lang="en-US" sz="1200" dirty="0" smtClean="0">
                <a:solidFill>
                  <a:schemeClr val="tx1"/>
                </a:solidFill>
              </a:rPr>
              <a:t>” will be “New” on all tickets.  The rest of the information in this area should auto-populate.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0" y="2971800"/>
            <a:ext cx="1905000" cy="533400"/>
          </a:xfrm>
          <a:prstGeom prst="wedgeRectCallout">
            <a:avLst>
              <a:gd name="adj1" fmla="val 105167"/>
              <a:gd name="adj2" fmla="val 16252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 the text you put in “</a:t>
            </a:r>
            <a:r>
              <a:rPr lang="en-US" sz="1200" b="1" dirty="0" smtClean="0">
                <a:solidFill>
                  <a:schemeClr val="tx1"/>
                </a:solidFill>
              </a:rPr>
              <a:t>Description</a:t>
            </a:r>
            <a:r>
              <a:rPr lang="en-US" sz="1200" dirty="0" smtClean="0">
                <a:solidFill>
                  <a:schemeClr val="tx1"/>
                </a:solidFill>
              </a:rPr>
              <a:t>” into “</a:t>
            </a:r>
            <a:r>
              <a:rPr lang="en-US" sz="1200" b="1" dirty="0" smtClean="0">
                <a:solidFill>
                  <a:schemeClr val="tx1"/>
                </a:solidFill>
              </a:rPr>
              <a:t>Activity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Log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-41031" y="4495800"/>
            <a:ext cx="1828800" cy="609600"/>
          </a:xfrm>
          <a:prstGeom prst="wedgeRectCallout">
            <a:avLst>
              <a:gd name="adj1" fmla="val 158013"/>
              <a:gd name="adj2" fmla="val -5155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Answer the question “</a:t>
            </a:r>
            <a:r>
              <a:rPr lang="en-US" sz="1200" b="1" dirty="0" smtClean="0">
                <a:solidFill>
                  <a:schemeClr val="tx1"/>
                </a:solidFill>
              </a:rPr>
              <a:t>Is this Incident an Outage</a:t>
            </a:r>
            <a:r>
              <a:rPr lang="en-US" sz="1200" dirty="0" smtClean="0">
                <a:solidFill>
                  <a:schemeClr val="tx1"/>
                </a:solidFill>
              </a:rPr>
              <a:t>?” with the correct answer.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7924800" y="5638800"/>
            <a:ext cx="1143000" cy="228600"/>
          </a:xfrm>
          <a:prstGeom prst="wedgeRectCallout">
            <a:avLst>
              <a:gd name="adj1" fmla="val -186218"/>
              <a:gd name="adj2" fmla="val 2298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Click “</a:t>
            </a:r>
            <a:r>
              <a:rPr lang="en-US" sz="1200" b="1" dirty="0" smtClean="0">
                <a:solidFill>
                  <a:schemeClr val="tx1"/>
                </a:solidFill>
              </a:rPr>
              <a:t>Save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Phone 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1246" y="1143000"/>
            <a:ext cx="34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Escalating to </a:t>
            </a:r>
            <a:r>
              <a:rPr lang="en-US" dirty="0" smtClean="0">
                <a:solidFill>
                  <a:srgbClr val="FF0000"/>
                </a:solidFill>
              </a:rPr>
              <a:t>assigned grou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DPED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1" y="1828800"/>
            <a:ext cx="8686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Category: </a:t>
            </a:r>
            <a:r>
              <a:rPr lang="en-US" sz="1600" dirty="0" smtClean="0"/>
              <a:t>Digital Phone</a:t>
            </a:r>
          </a:p>
          <a:p>
            <a:endParaRPr lang="en-US" sz="1600" b="1" dirty="0"/>
          </a:p>
          <a:p>
            <a:r>
              <a:rPr lang="en-US" sz="1600" b="1" dirty="0" smtClean="0"/>
              <a:t>Type: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Residential Digital Phone Services – If the problem involves making or receiving calls (other than call forwarding)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Residential Digital Phone Features – If the customer is able to make and receive calls fine, but can not use phone features such as * codes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smtClean="0"/>
              <a:t>Item: </a:t>
            </a:r>
            <a:r>
              <a:rPr lang="en-US" sz="1600" dirty="0"/>
              <a:t>Y</a:t>
            </a:r>
            <a:r>
              <a:rPr lang="en-US" sz="1600" dirty="0" smtClean="0"/>
              <a:t>ou will select the option that best describes the customer digital phone problem.</a:t>
            </a:r>
          </a:p>
          <a:p>
            <a:endParaRPr lang="en-US" sz="1600" dirty="0"/>
          </a:p>
          <a:p>
            <a:r>
              <a:rPr lang="en-US" sz="1600" b="1" dirty="0" smtClean="0"/>
              <a:t>Source: </a:t>
            </a:r>
            <a:r>
              <a:rPr lang="en-US" sz="1600" dirty="0" smtClean="0"/>
              <a:t>Phone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10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Ticket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1"/>
            <a:ext cx="6019452" cy="48174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are two ways to create an escalation ticket</a:t>
            </a:r>
          </a:p>
          <a:p>
            <a:pPr lvl="1"/>
            <a:r>
              <a:rPr lang="en-US" sz="1400" b="1" dirty="0" smtClean="0"/>
              <a:t>ATG Remedy</a:t>
            </a:r>
          </a:p>
          <a:p>
            <a:pPr lvl="1"/>
            <a:r>
              <a:rPr lang="en-US" sz="1400" b="1" dirty="0" err="1" smtClean="0"/>
              <a:t>IssueTrak</a:t>
            </a:r>
            <a:endParaRPr lang="en-US" sz="1400" b="1" dirty="0"/>
          </a:p>
          <a:p>
            <a:r>
              <a:rPr lang="en-US" sz="1400" dirty="0" smtClean="0"/>
              <a:t>ATG Remedy is used for creating tickets for </a:t>
            </a:r>
            <a:r>
              <a:rPr lang="en-US" sz="1400" b="1" dirty="0" smtClean="0"/>
              <a:t>BPS</a:t>
            </a:r>
            <a:r>
              <a:rPr lang="en-US" sz="1400" dirty="0" smtClean="0"/>
              <a:t> (</a:t>
            </a:r>
            <a:r>
              <a:rPr lang="en-US" sz="1400" dirty="0" err="1" smtClean="0"/>
              <a:t>webjams</a:t>
            </a:r>
            <a:r>
              <a:rPr lang="en-US" sz="1400" dirty="0"/>
              <a:t> </a:t>
            </a:r>
            <a:r>
              <a:rPr lang="en-US" sz="1400" dirty="0" smtClean="0"/>
              <a:t>and other e-mail related issues) and </a:t>
            </a:r>
            <a:r>
              <a:rPr lang="en-US" sz="1400" dirty="0" err="1" smtClean="0"/>
              <a:t>MailOPS</a:t>
            </a:r>
            <a:r>
              <a:rPr lang="en-US" sz="1400" dirty="0" smtClean="0"/>
              <a:t> tickets, for out-of-country customers not able to access their e-mail or getting limited functionality from e-mail</a:t>
            </a:r>
          </a:p>
          <a:p>
            <a:r>
              <a:rPr lang="en-US" sz="1400" dirty="0" err="1" smtClean="0"/>
              <a:t>IssueTrak</a:t>
            </a:r>
            <a:r>
              <a:rPr lang="en-US" sz="1400" dirty="0"/>
              <a:t> </a:t>
            </a:r>
            <a:r>
              <a:rPr lang="en-US" sz="1400" dirty="0" smtClean="0"/>
              <a:t>is used for creating tickets for Voice-Ops (GNOC) and CSD (Corporate Support Desk) escalations:</a:t>
            </a:r>
          </a:p>
          <a:p>
            <a:pPr lvl="2"/>
            <a:r>
              <a:rPr lang="en-US" sz="1400" b="1" dirty="0" smtClean="0"/>
              <a:t>GNOC</a:t>
            </a:r>
            <a:r>
              <a:rPr lang="en-US" sz="1400" dirty="0" smtClean="0"/>
              <a:t> (Voice-Ops) tickets for phone problem like:</a:t>
            </a:r>
          </a:p>
          <a:p>
            <a:pPr lvl="3"/>
            <a:r>
              <a:rPr lang="en-US" sz="1400" dirty="0" smtClean="0"/>
              <a:t>International calling issues</a:t>
            </a:r>
          </a:p>
          <a:p>
            <a:pPr lvl="3"/>
            <a:r>
              <a:rPr lang="en-US" sz="1400" dirty="0" smtClean="0"/>
              <a:t>* Code issues</a:t>
            </a:r>
          </a:p>
          <a:p>
            <a:pPr lvl="3"/>
            <a:r>
              <a:rPr lang="en-US" sz="1400" dirty="0" smtClean="0"/>
              <a:t>Incorrect Caller ID issues</a:t>
            </a:r>
          </a:p>
          <a:p>
            <a:pPr lvl="2"/>
            <a:r>
              <a:rPr lang="en-US" sz="1400" b="1" dirty="0" smtClean="0"/>
              <a:t>CSD</a:t>
            </a:r>
            <a:r>
              <a:rPr lang="en-US" sz="1400" dirty="0" smtClean="0"/>
              <a:t> (Corporate Support Desk) tickets for app issues like:</a:t>
            </a:r>
          </a:p>
          <a:p>
            <a:pPr lvl="3"/>
            <a:r>
              <a:rPr lang="en-US" sz="1400" dirty="0" err="1" smtClean="0"/>
              <a:t>MyServices</a:t>
            </a:r>
            <a:r>
              <a:rPr lang="en-US" sz="1400" dirty="0" smtClean="0"/>
              <a:t> account creation/management issues</a:t>
            </a:r>
          </a:p>
          <a:p>
            <a:pPr lvl="3"/>
            <a:r>
              <a:rPr lang="en-US" sz="1400" dirty="0" err="1" smtClean="0"/>
              <a:t>VoiceZone</a:t>
            </a:r>
            <a:r>
              <a:rPr lang="en-US" sz="1400" dirty="0" smtClean="0"/>
              <a:t> Connect issues</a:t>
            </a:r>
          </a:p>
          <a:p>
            <a:pPr lvl="3"/>
            <a:r>
              <a:rPr lang="en-US" sz="1400" dirty="0" smtClean="0"/>
              <a:t>TWCTV &amp;TWCTV.com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52" y="1905000"/>
            <a:ext cx="3012751" cy="201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4946"/>
            <a:ext cx="2859656" cy="23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48487"/>
            <a:ext cx="7391400" cy="4952313"/>
          </a:xfrm>
        </p:spPr>
      </p:pic>
    </p:spTree>
    <p:extLst>
      <p:ext uri="{BB962C8B-B14F-4D97-AF65-F5344CB8AC3E}">
        <p14:creationId xmlns:p14="http://schemas.microsoft.com/office/powerpoint/2010/main" val="2625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48487"/>
            <a:ext cx="7391400" cy="4952313"/>
          </a:xfrm>
        </p:spPr>
      </p:pic>
      <p:sp>
        <p:nvSpPr>
          <p:cNvPr id="3" name="Rectangular Callout 2"/>
          <p:cNvSpPr/>
          <p:nvPr/>
        </p:nvSpPr>
        <p:spPr>
          <a:xfrm>
            <a:off x="2971800" y="1717431"/>
            <a:ext cx="4876800" cy="1908048"/>
          </a:xfrm>
          <a:prstGeom prst="wedgeRectCallout">
            <a:avLst>
              <a:gd name="adj1" fmla="val -69692"/>
              <a:gd name="adj2" fmla="val -2182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main screen of Remedy.  Click on “</a:t>
            </a:r>
            <a:r>
              <a:rPr lang="en-US" b="1" dirty="0" smtClean="0">
                <a:solidFill>
                  <a:schemeClr val="tx1"/>
                </a:solidFill>
              </a:rPr>
              <a:t>Create New Trouble Ticket</a:t>
            </a:r>
            <a:r>
              <a:rPr lang="en-US" dirty="0" smtClean="0">
                <a:solidFill>
                  <a:schemeClr val="tx1"/>
                </a:solidFill>
              </a:rPr>
              <a:t>” to start a new ticket.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9360"/>
            <a:ext cx="5791200" cy="511797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477" y="1524000"/>
            <a:ext cx="2373924" cy="457200"/>
          </a:xfrm>
          <a:prstGeom prst="wedgeRectCallout">
            <a:avLst>
              <a:gd name="adj1" fmla="val 84052"/>
              <a:gd name="adj2" fmla="val 14615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 the “</a:t>
            </a:r>
            <a:r>
              <a:rPr lang="en-US" sz="1200" b="1" dirty="0" smtClean="0">
                <a:solidFill>
                  <a:schemeClr val="tx1"/>
                </a:solidFill>
              </a:rPr>
              <a:t>Summary</a:t>
            </a:r>
            <a:r>
              <a:rPr lang="en-US" sz="1200" dirty="0" smtClean="0">
                <a:solidFill>
                  <a:schemeClr val="tx1"/>
                </a:solidFill>
              </a:rPr>
              <a:t>” field to give a brief explanation of your issue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2651"/>
            <a:ext cx="5791200" cy="511797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0" y="1336165"/>
            <a:ext cx="3657599" cy="914399"/>
          </a:xfrm>
          <a:prstGeom prst="wedgeRectCallout">
            <a:avLst>
              <a:gd name="adj1" fmla="val 19490"/>
              <a:gd name="adj2" fmla="val 817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Choose the appropriate “</a:t>
            </a:r>
            <a:r>
              <a:rPr lang="en-US" sz="1200" b="1" dirty="0" smtClean="0">
                <a:solidFill>
                  <a:schemeClr val="tx1"/>
                </a:solidFill>
              </a:rPr>
              <a:t>Category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  <a:r>
              <a:rPr lang="en-US" sz="1200" dirty="0" smtClean="0">
                <a:solidFill>
                  <a:schemeClr val="tx1"/>
                </a:solidFill>
              </a:rPr>
              <a:t>  Data Center Services is for BPS/E-mail, Data Center Services is for IP block (</a:t>
            </a:r>
            <a:r>
              <a:rPr lang="en-US" sz="1200" dirty="0" err="1" smtClean="0">
                <a:solidFill>
                  <a:schemeClr val="tx1"/>
                </a:solidFill>
              </a:rPr>
              <a:t>exc</a:t>
            </a:r>
            <a:r>
              <a:rPr lang="en-US" sz="1200" dirty="0" smtClean="0">
                <a:solidFill>
                  <a:schemeClr val="tx1"/>
                </a:solidFill>
              </a:rPr>
              <a:t> e-mail) problems and Digital Phone is for GNOC (only used if manually creating a ticket here instead of using </a:t>
            </a:r>
            <a:r>
              <a:rPr lang="en-US" sz="1200" dirty="0" err="1" smtClean="0">
                <a:solidFill>
                  <a:schemeClr val="tx1"/>
                </a:solidFill>
              </a:rPr>
              <a:t>IssueTrak</a:t>
            </a:r>
            <a:r>
              <a:rPr lang="en-US" sz="1200" dirty="0" smtClean="0">
                <a:solidFill>
                  <a:schemeClr val="tx1"/>
                </a:solidFill>
              </a:rPr>
              <a:t>).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90800"/>
            <a:ext cx="1981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" y="1336165"/>
            <a:ext cx="1981199" cy="914399"/>
          </a:xfrm>
          <a:prstGeom prst="wedgeRectCallout">
            <a:avLst>
              <a:gd name="adj1" fmla="val 76549"/>
              <a:gd name="adj2" fmla="val 1009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Type</a:t>
            </a:r>
            <a:r>
              <a:rPr lang="en-US" sz="1200" dirty="0" smtClean="0">
                <a:solidFill>
                  <a:schemeClr val="tx1"/>
                </a:solidFill>
              </a:rPr>
              <a:t>” will be the sub-info for the category; the more specific set of information relating to the customer’s issue.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971800" y="1219200"/>
            <a:ext cx="2133600" cy="1078256"/>
          </a:xfrm>
          <a:prstGeom prst="wedgeRectCallout">
            <a:avLst>
              <a:gd name="adj1" fmla="val -51322"/>
              <a:gd name="adj2" fmla="val 987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Item</a:t>
            </a:r>
            <a:r>
              <a:rPr lang="en-US" sz="1200" dirty="0" smtClean="0">
                <a:solidFill>
                  <a:schemeClr val="tx1"/>
                </a:solidFill>
              </a:rPr>
              <a:t>” is the exact problem.  If the item for which you are escalating is not listed, check first to make sure proper troubleshooting was done and, if so, choose the closest item.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from Remedy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36165"/>
            <a:ext cx="5791200" cy="511797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792" y="3276600"/>
            <a:ext cx="1676399" cy="389633"/>
          </a:xfrm>
          <a:prstGeom prst="wedgeRectCallout">
            <a:avLst>
              <a:gd name="adj1" fmla="val 96430"/>
              <a:gd name="adj2" fmla="val -11883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</a:rPr>
              <a:t>Source</a:t>
            </a:r>
            <a:r>
              <a:rPr lang="en-US" sz="1200" dirty="0" smtClean="0">
                <a:solidFill>
                  <a:schemeClr val="tx1"/>
                </a:solidFill>
              </a:rPr>
              <a:t>” is always “Tier 3”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649</Words>
  <Application>Microsoft Office PowerPoint</Application>
  <PresentationFormat>On-screen Show (4:3)</PresentationFormat>
  <Paragraphs>62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How to Escalate Tickets</vt:lpstr>
      <vt:lpstr>Methods of Ticket Creation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from Remedy</vt:lpstr>
      <vt:lpstr>Escalating Phone Issues</vt:lpstr>
    </vt:vector>
  </TitlesOfParts>
  <Company>Time Warner Cable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Escalate Tickets</dc:title>
  <dc:creator>Ephron, Joey</dc:creator>
  <cp:lastModifiedBy>Armando Garcia</cp:lastModifiedBy>
  <cp:revision>31</cp:revision>
  <cp:lastPrinted>2013-04-22T21:38:48Z</cp:lastPrinted>
  <dcterms:created xsi:type="dcterms:W3CDTF">2013-04-15T21:31:53Z</dcterms:created>
  <dcterms:modified xsi:type="dcterms:W3CDTF">2015-05-15T17:19:11Z</dcterms:modified>
</cp:coreProperties>
</file>