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09" r:id="rId3"/>
    <p:sldId id="510" r:id="rId4"/>
    <p:sldId id="511" r:id="rId5"/>
    <p:sldId id="507" r:id="rId6"/>
    <p:sldId id="512" r:id="rId7"/>
    <p:sldId id="513" r:id="rId8"/>
    <p:sldId id="514" r:id="rId9"/>
    <p:sldId id="519" r:id="rId10"/>
    <p:sldId id="515" r:id="rId11"/>
    <p:sldId id="517" r:id="rId12"/>
    <p:sldId id="516" r:id="rId13"/>
    <p:sldId id="518" r:id="rId14"/>
    <p:sldId id="520" r:id="rId15"/>
    <p:sldId id="521" r:id="rId16"/>
    <p:sldId id="523" r:id="rId17"/>
    <p:sldId id="524" r:id="rId18"/>
    <p:sldId id="522" r:id="rId19"/>
    <p:sldId id="4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FF6666"/>
    <a:srgbClr val="0080FF"/>
    <a:srgbClr val="FF00FF"/>
    <a:srgbClr val="FFCC66"/>
    <a:srgbClr val="CC0000"/>
    <a:srgbClr val="0000FF"/>
    <a:srgbClr val="000000"/>
    <a:srgbClr val="FFC28D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618" autoAdjust="0"/>
  </p:normalViewPr>
  <p:slideViewPr>
    <p:cSldViewPr>
      <p:cViewPr varScale="1">
        <p:scale>
          <a:sx n="89" d="100"/>
          <a:sy n="89" d="100"/>
        </p:scale>
        <p:origin x="96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65A78-A353-4136-AE13-DC0F1453357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6E8A1-3703-4F6D-A258-3DF66EA6B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99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562A4-3747-41AF-90B0-A3A72512723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CFC02-45BE-412E-AD6B-EABF91D9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FC02-45BE-412E-AD6B-EABF91D9CD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2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28800"/>
            <a:ext cx="10363200" cy="1004046"/>
          </a:xfrm>
        </p:spPr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3861" y="357301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pic>
        <p:nvPicPr>
          <p:cNvPr id="9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1219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31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2" y="260350"/>
            <a:ext cx="96980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0" i="0">
                <a:effectLst/>
                <a:latin typeface="Palatino Linotype" panose="02040502050505030304" pitchFamily="18" charset="0"/>
                <a:cs typeface="Palatino Linotype" panose="02040502050505030304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34435" y="1196752"/>
            <a:ext cx="11571856" cy="5040560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 b="0" i="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buClr>
                <a:srgbClr val="C00000"/>
              </a:buClr>
              <a:defRPr sz="2200" b="0" i="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buClr>
                <a:srgbClr val="C00000"/>
              </a:buClr>
              <a:buFont typeface="Wingdings" pitchFamily="2" charset="2"/>
              <a:buChar char="ü"/>
              <a:defRPr sz="2000" b="0" i="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buClr>
                <a:srgbClr val="C00000"/>
              </a:buClr>
              <a:defRPr sz="1800" b="0" i="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buClr>
                <a:srgbClr val="C00000"/>
              </a:buClr>
              <a:defRPr sz="1600" b="0" i="0">
                <a:latin typeface="Times" panose="02020603050405020304" pitchFamily="18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334434" y="996494"/>
            <a:ext cx="7393517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334434" y="6381750"/>
            <a:ext cx="1152313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584166" y="6429375"/>
            <a:ext cx="43815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CN" sz="1600" b="1" kern="1200" dirty="0">
                <a:solidFill>
                  <a:schemeClr val="tx2">
                    <a:lumMod val="50000"/>
                  </a:schemeClr>
                </a:solidFill>
                <a:latin typeface="Palatino Linotype" pitchFamily="18" charset="0"/>
                <a:ea typeface="+mn-ea"/>
                <a:cs typeface="+mn-cs"/>
              </a:rPr>
              <a:t>http</a:t>
            </a:r>
            <a:r>
              <a:rPr lang="en-US" altLang="zh-CN" sz="1600" b="1" kern="1200" dirty="0" smtClean="0">
                <a:solidFill>
                  <a:schemeClr val="tx2">
                    <a:lumMod val="50000"/>
                  </a:schemeClr>
                </a:solidFill>
                <a:latin typeface="Palatino Linotype" pitchFamily="18" charset="0"/>
                <a:ea typeface="+mn-ea"/>
                <a:cs typeface="+mn-cs"/>
              </a:rPr>
              <a:t>://</a:t>
            </a:r>
            <a:r>
              <a:rPr lang="en-US" altLang="zh-CN" sz="1600" b="1" kern="1200" dirty="0" err="1" smtClean="0">
                <a:solidFill>
                  <a:schemeClr val="tx2">
                    <a:lumMod val="50000"/>
                  </a:schemeClr>
                </a:solidFill>
                <a:latin typeface="Palatino Linotype" pitchFamily="18" charset="0"/>
                <a:ea typeface="+mn-ea"/>
                <a:cs typeface="+mn-cs"/>
              </a:rPr>
              <a:t>lamda.nju.edu.cn</a:t>
            </a:r>
            <a:endParaRPr lang="en-US" altLang="zh-CN" sz="1600" b="1" kern="1200" dirty="0">
              <a:solidFill>
                <a:schemeClr val="tx2">
                  <a:lumMod val="50000"/>
                </a:schemeClr>
              </a:solidFill>
              <a:latin typeface="Palatino Linotype" pitchFamily="18" charset="0"/>
              <a:ea typeface="+mn-ea"/>
              <a:cs typeface="+mn-cs"/>
            </a:endParaRPr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10128448" y="147477"/>
            <a:ext cx="1866900" cy="1011238"/>
            <a:chOff x="4560" y="96"/>
            <a:chExt cx="1176" cy="637"/>
          </a:xfrm>
        </p:grpSpPr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96"/>
              <a:ext cx="107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560" y="536"/>
              <a:ext cx="11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000" b="1" dirty="0">
                  <a:latin typeface="Georgia" pitchFamily="18" charset="0"/>
                </a:rPr>
                <a:t>http://lamda.nju.edu.cn</a:t>
              </a:r>
            </a:p>
          </p:txBody>
        </p:sp>
      </p:grpSp>
      <p:sp>
        <p:nvSpPr>
          <p:cNvPr id="18" name="TextBox 3"/>
          <p:cNvSpPr txBox="1"/>
          <p:nvPr userDrawn="1"/>
        </p:nvSpPr>
        <p:spPr>
          <a:xfrm>
            <a:off x="263352" y="6444911"/>
            <a:ext cx="89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>
                    <a:lumMod val="50000"/>
                  </a:schemeClr>
                </a:solidFill>
                <a:latin typeface="Palatino Linotype" pitchFamily="18" charset="0"/>
              </a:rPr>
              <a:t>Bo-Jian </a:t>
            </a:r>
            <a:r>
              <a:rPr lang="en-US" altLang="zh-CN" sz="1600" b="1" dirty="0" err="1" smtClean="0">
                <a:solidFill>
                  <a:schemeClr val="tx2">
                    <a:lumMod val="50000"/>
                  </a:schemeClr>
                </a:solidFill>
                <a:latin typeface="Palatino Linotype" pitchFamily="18" charset="0"/>
              </a:rPr>
              <a:t>Hou</a:t>
            </a:r>
            <a:r>
              <a:rPr lang="en-US" altLang="zh-CN" sz="1600" b="1" baseline="0" dirty="0" smtClean="0">
                <a:solidFill>
                  <a:schemeClr val="tx2">
                    <a:lumMod val="50000"/>
                  </a:schemeClr>
                </a:solidFill>
                <a:latin typeface="Palatino Linotype" pitchFamily="18" charset="0"/>
              </a:rPr>
              <a:t>                                                                        </a:t>
            </a:r>
            <a:r>
              <a:rPr lang="en-US" altLang="zh-CN" sz="1600" b="1" baseline="0" dirty="0" err="1" smtClean="0">
                <a:solidFill>
                  <a:schemeClr val="tx2">
                    <a:lumMod val="50000"/>
                  </a:schemeClr>
                </a:solidFill>
                <a:latin typeface="Palatino Linotype" pitchFamily="18" charset="0"/>
              </a:rPr>
              <a:t>PMvGE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8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9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894" y="1352314"/>
            <a:ext cx="11586320" cy="2537594"/>
          </a:xfrm>
        </p:spPr>
        <p:txBody>
          <a:bodyPr>
            <a:noAutofit/>
          </a:bodyPr>
          <a:lstStyle/>
          <a:p>
            <a:pPr>
              <a:lnSpc>
                <a:spcPts val="6500"/>
              </a:lnSpc>
              <a:spcAft>
                <a:spcPts val="400"/>
              </a:spcAft>
            </a:pPr>
            <a:r>
              <a:rPr lang="en-US" altLang="zh-CN" sz="4400" b="1" dirty="0">
                <a:latin typeface="Palatino Linotype" pitchFamily="18" charset="0"/>
                <a:ea typeface="MS Mincho" pitchFamily="49" charset="-128"/>
                <a:cs typeface="Helvetica Neue Black Condensed"/>
              </a:rPr>
              <a:t>A probabilistic framework for multi-view feature learning with many-to-many associations via neural networks</a:t>
            </a:r>
            <a:endParaRPr lang="en-US" sz="4400" b="1" dirty="0">
              <a:latin typeface="Palatino Linotype" pitchFamily="18" charset="0"/>
              <a:ea typeface="MS Mincho" pitchFamily="49" charset="-128"/>
              <a:cs typeface="Helvetica Neue Black Condensed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-31892" y="3933056"/>
            <a:ext cx="12223892" cy="28083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Palatino Linotype" pitchFamily="18" charset="0"/>
              </a:rPr>
              <a:t>Akifumi</a:t>
            </a:r>
            <a:r>
              <a:rPr lang="en-US" altLang="zh-CN" dirty="0" smtClean="0">
                <a:solidFill>
                  <a:schemeClr val="tx1"/>
                </a:solidFill>
                <a:latin typeface="Palatino Linotype" pitchFamily="18" charset="0"/>
              </a:rPr>
              <a:t> Okuno</a:t>
            </a:r>
            <a:r>
              <a:rPr lang="en-US" altLang="zh-CN" baseline="30000" dirty="0" smtClean="0">
                <a:solidFill>
                  <a:schemeClr val="tx1"/>
                </a:solidFill>
                <a:latin typeface="Palatino Linotype" pitchFamily="18" charset="0"/>
              </a:rPr>
              <a:t>1 </a:t>
            </a:r>
            <a:r>
              <a:rPr lang="en-US" altLang="zh-CN" baseline="30000" dirty="0">
                <a:solidFill>
                  <a:schemeClr val="tx1"/>
                </a:solidFill>
                <a:latin typeface="Palatino Linotype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Palatino Linotype" pitchFamily="18" charset="0"/>
              </a:rPr>
              <a:t> Tetsuya </a:t>
            </a:r>
            <a:r>
              <a:rPr lang="en-US" altLang="zh-CN" dirty="0" smtClean="0">
                <a:solidFill>
                  <a:schemeClr val="tx1"/>
                </a:solidFill>
                <a:latin typeface="Palatino Linotype" pitchFamily="18" charset="0"/>
              </a:rPr>
              <a:t>Hada</a:t>
            </a:r>
            <a:r>
              <a:rPr lang="en-US" altLang="zh-CN" baseline="30000" dirty="0" smtClean="0">
                <a:solidFill>
                  <a:schemeClr val="tx1"/>
                </a:solidFill>
                <a:latin typeface="Palatino Linotype" pitchFamily="18" charset="0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alatino Linotype" pitchFamily="18" charset="0"/>
              </a:rPr>
              <a:t>Hidetoshi </a:t>
            </a:r>
            <a:r>
              <a:rPr lang="en-US" altLang="zh-CN" dirty="0" smtClean="0">
                <a:solidFill>
                  <a:schemeClr val="tx1"/>
                </a:solidFill>
                <a:latin typeface="Palatino Linotype" pitchFamily="18" charset="0"/>
              </a:rPr>
              <a:t>Shimodaira</a:t>
            </a:r>
            <a:r>
              <a:rPr lang="en-US" altLang="zh-CN" baseline="30000" dirty="0" smtClean="0">
                <a:solidFill>
                  <a:schemeClr val="tx1"/>
                </a:solidFill>
                <a:latin typeface="Palatino Linotype" pitchFamily="18" charset="0"/>
              </a:rPr>
              <a:t>1 </a:t>
            </a:r>
            <a:r>
              <a:rPr lang="en-US" altLang="zh-CN" baseline="30000" dirty="0">
                <a:solidFill>
                  <a:schemeClr val="tx1"/>
                </a:solidFill>
                <a:latin typeface="Palatino Linotype" pitchFamily="18" charset="0"/>
              </a:rPr>
              <a:t>2</a:t>
            </a:r>
            <a:endParaRPr lang="en-US" altLang="zh-CN" baseline="300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Palatino Linotype" pitchFamily="18" charset="0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Palatino Linotype" pitchFamily="18" charset="0"/>
              </a:rPr>
              <a:t>Kyoto University,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  <a:cs typeface="Helvetica Neue Thin"/>
              </a:rPr>
              <a:t>2 RIKEN </a:t>
            </a:r>
            <a:r>
              <a:rPr lang="en-US" dirty="0">
                <a:solidFill>
                  <a:schemeClr val="tx1"/>
                </a:solidFill>
                <a:latin typeface="Palatino Linotype" pitchFamily="18" charset="0"/>
                <a:cs typeface="Helvetica Neue Thin"/>
              </a:rPr>
              <a:t>Center, 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  <a:cs typeface="Helvetica Neue Thin"/>
              </a:rPr>
              <a:t>3 Recruit </a:t>
            </a:r>
            <a:r>
              <a:rPr lang="en-US" dirty="0">
                <a:solidFill>
                  <a:schemeClr val="tx1"/>
                </a:solidFill>
                <a:latin typeface="Palatino Linotype" pitchFamily="18" charset="0"/>
                <a:cs typeface="Helvetica Neue Thin"/>
              </a:rPr>
              <a:t>Technologies Co</a:t>
            </a:r>
            <a:r>
              <a:rPr lang="en-US" dirty="0" smtClean="0">
                <a:solidFill>
                  <a:schemeClr val="tx1"/>
                </a:solidFill>
                <a:latin typeface="Palatino Linotype" pitchFamily="18" charset="0"/>
                <a:cs typeface="Helvetica Neue Thin"/>
              </a:rPr>
              <a:t>., </a:t>
            </a:r>
            <a:r>
              <a:rPr lang="en-US" dirty="0">
                <a:solidFill>
                  <a:schemeClr val="tx1"/>
                </a:solidFill>
                <a:latin typeface="Palatino Linotype" pitchFamily="18" charset="0"/>
                <a:cs typeface="Helvetica Neue Thin"/>
              </a:rPr>
              <a:t>Ltd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chemeClr val="tx1"/>
              </a:solidFill>
              <a:latin typeface="Palatino Linotype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Palatino Linotype" pitchFamily="18" charset="0"/>
              </a:rPr>
              <a:t>Presented </a:t>
            </a:r>
            <a:r>
              <a:rPr lang="en-US" altLang="zh-CN" sz="2000" dirty="0">
                <a:solidFill>
                  <a:schemeClr val="tx1"/>
                </a:solidFill>
                <a:latin typeface="Palatino Linotype" pitchFamily="18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y Bo-Jian </a:t>
            </a:r>
            <a:r>
              <a:rPr lang="en-US" sz="2000" dirty="0" err="1" smtClean="0">
                <a:solidFill>
                  <a:schemeClr val="tx1"/>
                </a:solidFill>
                <a:latin typeface="Palatino Linotype" pitchFamily="18" charset="0"/>
              </a:rPr>
              <a:t>Hou</a:t>
            </a:r>
            <a:endParaRPr lang="en-US" sz="20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latin typeface="Palatino Linotype" pitchFamily="18" charset="0"/>
              </a:rPr>
              <a:t>2018.11.19</a:t>
            </a:r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181825" y="144463"/>
            <a:ext cx="2890839" cy="1608138"/>
            <a:chOff x="7620000" y="144463"/>
            <a:chExt cx="2890839" cy="1608138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801" y="512764"/>
              <a:ext cx="105727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3564" y="144463"/>
              <a:ext cx="1057275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7620000" y="152400"/>
              <a:ext cx="1866900" cy="1011238"/>
              <a:chOff x="4560" y="96"/>
              <a:chExt cx="1176" cy="637"/>
            </a:xfrm>
          </p:grpSpPr>
          <p:pic>
            <p:nvPicPr>
              <p:cNvPr id="10" name="Picture 1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8" y="96"/>
                <a:ext cx="1074" cy="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4560" y="536"/>
                <a:ext cx="117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1000" b="1">
                    <a:latin typeface="Georgia" pitchFamily="18" charset="0"/>
                  </a:rPr>
                  <a:t>http://lamda.nju.edu.cn</a:t>
                </a:r>
              </a:p>
            </p:txBody>
          </p:sp>
        </p:grpSp>
      </p:grpSp>
      <p:pic>
        <p:nvPicPr>
          <p:cNvPr id="1026" name="Picture 2" descr="Hidetoshi Shimodair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026" y="344274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0498" y="5013176"/>
            <a:ext cx="2165004" cy="15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PMvGE</a:t>
            </a:r>
            <a:r>
              <a:rPr lang="en-US" altLang="zh-CN" dirty="0" smtClean="0"/>
              <a:t>-Notations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51" y="1667599"/>
            <a:ext cx="863162" cy="3214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826" y="2193199"/>
            <a:ext cx="3476462" cy="3155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573" y="2795845"/>
            <a:ext cx="970314" cy="2262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562" y="3373811"/>
            <a:ext cx="2220411" cy="303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224" y="4005064"/>
            <a:ext cx="1184616" cy="261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844" y="4549750"/>
            <a:ext cx="2881177" cy="339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926488" y="1629377"/>
                <a:ext cx="55935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</a:rPr>
                  <a:t>an undirected graph consisting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nodes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88" y="1629377"/>
                <a:ext cx="5593519" cy="400110"/>
              </a:xfrm>
              <a:prstGeom prst="rect">
                <a:avLst/>
              </a:prstGeom>
              <a:blipFill>
                <a:blip r:embed="rId8"/>
                <a:stretch>
                  <a:fillRect l="-1198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926488" y="2145072"/>
            <a:ext cx="1718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link weights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6488" y="2708894"/>
            <a:ext cx="2912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 number of views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29862" y="3313548"/>
                <a:ext cx="44230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belongs to one of views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62" y="3313548"/>
                <a:ext cx="4423006" cy="400110"/>
              </a:xfrm>
              <a:prstGeom prst="rect">
                <a:avLst/>
              </a:prstGeom>
              <a:blipFill>
                <a:blip r:embed="rId9"/>
                <a:stretch>
                  <a:fillRect l="-1517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29608" y="3916730"/>
                <a:ext cx="72008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the data vector representing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the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attributes at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08" y="3916730"/>
                <a:ext cx="7200800" cy="400110"/>
              </a:xfrm>
              <a:prstGeom prst="rect">
                <a:avLst/>
              </a:prstGeom>
              <a:blipFill>
                <a:blip r:embed="rId10"/>
                <a:stretch>
                  <a:fillRect l="-84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926488" y="4480552"/>
            <a:ext cx="3608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conditional expected value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7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PMvGE</a:t>
            </a:r>
            <a:r>
              <a:rPr lang="en-US" altLang="zh-CN" dirty="0" smtClean="0"/>
              <a:t>-Preliminaries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At each time-point                          ,               is chosen </a:t>
                </a:r>
                <a:r>
                  <a:rPr lang="en-US" altLang="zh-CN" dirty="0"/>
                  <a:t>randomly with </a:t>
                </a:r>
                <a:r>
                  <a:rPr lang="en-US" altLang="zh-CN" dirty="0" smtClean="0"/>
                  <a:t>probability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number of links </a:t>
                </a:r>
                <a:r>
                  <a:rPr lang="en-US" altLang="zh-CN" dirty="0" smtClean="0"/>
                  <a:t>generated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as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probability </a:t>
                </a:r>
                <a:r>
                  <a:rPr lang="en-US" altLang="zh-CN" dirty="0" smtClean="0"/>
                  <a:t>of                       follows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the probability function of Poisson </a:t>
                </a:r>
                <a:r>
                  <a:rPr lang="en-US" altLang="zh-CN" dirty="0" smtClean="0"/>
                  <a:t>distribution </a:t>
                </a:r>
                <a:r>
                  <a:rPr lang="en-US" altLang="zh-CN" dirty="0"/>
                  <a:t>with mean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follows Poisson </a:t>
                </a:r>
                <a:r>
                  <a:rPr lang="en-US" altLang="zh-CN" dirty="0" smtClean="0"/>
                  <a:t>distribution </a:t>
                </a:r>
                <a:r>
                  <a:rPr lang="en-US" altLang="zh-CN" dirty="0"/>
                  <a:t>independently as</a:t>
                </a:r>
                <a:r>
                  <a:rPr lang="en-US" altLang="zh-CN" dirty="0" smtClean="0"/>
                  <a:t> 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8" t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587" y="1283632"/>
            <a:ext cx="785776" cy="3214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1826287"/>
            <a:ext cx="3821727" cy="6548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188" y="1343161"/>
            <a:ext cx="1809665" cy="261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082" y="3336228"/>
            <a:ext cx="5202786" cy="321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806" y="4546853"/>
            <a:ext cx="4542021" cy="6726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3672" y="3950986"/>
            <a:ext cx="1527718" cy="3357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096" y="5621654"/>
            <a:ext cx="1783976" cy="4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Poisson Distribution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discrete random variable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is </a:t>
                </a:r>
                <a:r>
                  <a:rPr lang="en-US" altLang="zh-CN" dirty="0"/>
                  <a:t>said to have a Poisson distribution with parameter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altLang="zh-CN" dirty="0"/>
                  <a:t>, if,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0, 1, 2, …</m:t>
                    </m:r>
                  </m:oMath>
                </a14:m>
                <a:r>
                  <a:rPr lang="en-US" altLang="zh-CN" dirty="0"/>
                  <a:t>, the probability mass function of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is </a:t>
                </a:r>
                <a:r>
                  <a:rPr lang="en-US" altLang="zh-CN" dirty="0"/>
                  <a:t>given by</a:t>
                </a:r>
                <a:r>
                  <a:rPr lang="en-US" altLang="zh-CN" dirty="0" smtClean="0"/>
                  <a:t>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in which,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 is the expected value of </a:t>
                </a:r>
                <a:r>
                  <a:rPr lang="en-US" altLang="zh-CN" i="1" dirty="0" smtClean="0"/>
                  <a:t>X.</a:t>
                </a:r>
              </a:p>
              <a:p>
                <a:r>
                  <a:rPr lang="en-US" altLang="zh-CN" dirty="0"/>
                  <a:t>For numerical stability the Poisson probability mass function should therefore be evaluated </a:t>
                </a:r>
                <a:r>
                  <a:rPr lang="en-US" altLang="zh-CN" dirty="0" smtClean="0"/>
                  <a:t>as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in which,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8" t="-967" r="-1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118075"/>
            <a:ext cx="3574705" cy="6612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4089447"/>
            <a:ext cx="4611301" cy="3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propose a novel model for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using </a:t>
                </a:r>
                <a:r>
                  <a:rPr lang="en-US" altLang="zh-CN" dirty="0"/>
                  <a:t>the inner-product </a:t>
                </a:r>
                <a:r>
                  <a:rPr lang="en-US" altLang="zh-CN" dirty="0" smtClean="0"/>
                  <a:t>similarity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where                                            is </a:t>
                </a:r>
                <a:r>
                  <a:rPr lang="en-US" altLang="zh-CN" dirty="0"/>
                  <a:t>a symmetric </a:t>
                </a:r>
                <a:r>
                  <a:rPr lang="en-US" altLang="zh-CN" dirty="0" smtClean="0"/>
                  <a:t>parameter </a:t>
                </a:r>
                <a:r>
                  <a:rPr lang="en-US" altLang="zh-CN" dirty="0"/>
                  <a:t>matrix </a:t>
                </a:r>
                <a:r>
                  <a:rPr lang="en-US" altLang="zh-CN" dirty="0" smtClean="0"/>
                  <a:t>for </a:t>
                </a:r>
                <a:r>
                  <a:rPr lang="en-US" altLang="zh-CN" dirty="0"/>
                  <a:t>regulating the </a:t>
                </a:r>
                <a:r>
                  <a:rPr lang="en-US" altLang="zh-CN" dirty="0" smtClean="0"/>
                  <a:t>    sparseness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 function                                                         specifies the non-linear </a:t>
                </a:r>
                <a:r>
                  <a:rPr lang="en-US" altLang="zh-CN" dirty="0"/>
                  <a:t>transformations from data vectors to feature </a:t>
                </a:r>
                <a:r>
                  <a:rPr lang="en-US" altLang="zh-CN" dirty="0" smtClean="0"/>
                  <a:t>vectors.</a:t>
                </a:r>
              </a:p>
              <a:p>
                <a:r>
                  <a:rPr lang="en-US" altLang="zh-CN" dirty="0" smtClean="0"/>
                  <a:t>In this paper, </a:t>
                </a:r>
                <a:r>
                  <a:rPr lang="en-US" altLang="zh-CN" dirty="0"/>
                  <a:t>Neural Network (NN) with </a:t>
                </a:r>
                <a:r>
                  <a:rPr lang="en-US" altLang="zh-CN" dirty="0" smtClean="0"/>
                  <a:t>3-layers is defined as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8" t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PMvGE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55" y="2554146"/>
            <a:ext cx="3133333" cy="466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315" y="1808099"/>
            <a:ext cx="4380952" cy="4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052" y="1779528"/>
            <a:ext cx="1876190" cy="4761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72931" y="3015225"/>
            <a:ext cx="5976664" cy="40011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for me, it is only an extra parameter to tune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592" y="3841998"/>
            <a:ext cx="4180952" cy="4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704" y="5373216"/>
            <a:ext cx="5142857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PMvGE</a:t>
            </a:r>
            <a:r>
              <a:rPr lang="en-US" altLang="zh-CN" dirty="0" smtClean="0"/>
              <a:t>-</a:t>
            </a:r>
            <a:r>
              <a:rPr lang="en-US" altLang="zh-CN" dirty="0"/>
              <a:t>Maximum Likelihood Estimator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044107" y="1273105"/>
            <a:ext cx="7295238" cy="342857"/>
            <a:chOff x="2207568" y="2348880"/>
            <a:chExt cx="7295238" cy="34285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568" y="2348880"/>
              <a:ext cx="3761905" cy="34285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9473" y="2354748"/>
              <a:ext cx="3533333" cy="33333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063212" y="3437620"/>
            <a:ext cx="6289514" cy="742857"/>
            <a:chOff x="1271464" y="2709324"/>
            <a:chExt cx="6289514" cy="74285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1464" y="2761880"/>
              <a:ext cx="1085714" cy="3619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1930" y="2709324"/>
              <a:ext cx="5019048" cy="74285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194937" y="4485441"/>
            <a:ext cx="5976994" cy="371429"/>
            <a:chOff x="1553575" y="3881556"/>
            <a:chExt cx="5976994" cy="37142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3575" y="3881556"/>
              <a:ext cx="1895238" cy="36190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7236" y="3881556"/>
              <a:ext cx="3933333" cy="371429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5400795" y="2077522"/>
            <a:ext cx="6415166" cy="943546"/>
            <a:chOff x="5951984" y="2708920"/>
            <a:chExt cx="6415166" cy="94354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33694" y="3022767"/>
              <a:ext cx="4611301" cy="303058"/>
            </a:xfrm>
            <a:prstGeom prst="rect">
              <a:avLst/>
            </a:prstGeom>
          </p:spPr>
        </p:pic>
        <p:sp>
          <p:nvSpPr>
            <p:cNvPr id="14" name="云形标注 13"/>
            <p:cNvSpPr/>
            <p:nvPr/>
          </p:nvSpPr>
          <p:spPr>
            <a:xfrm>
              <a:off x="5951984" y="2708920"/>
              <a:ext cx="6415166" cy="943546"/>
            </a:xfrm>
            <a:prstGeom prst="cloudCallout">
              <a:avLst>
                <a:gd name="adj1" fmla="val -32236"/>
                <a:gd name="adj2" fmla="val 8668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551384" y="5204868"/>
                <a:ext cx="11089232" cy="5679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alternatively optimize the two parameters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5204868"/>
                <a:ext cx="11089232" cy="567927"/>
              </a:xfrm>
              <a:prstGeom prst="rect">
                <a:avLst/>
              </a:prstGeom>
              <a:blipFill>
                <a:blip r:embed="rId9"/>
                <a:stretch>
                  <a:fillRect b="-1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2063212" y="3437620"/>
            <a:ext cx="6481060" cy="742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1952393" y="2771401"/>
            <a:ext cx="200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Likelihood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7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PMvGE</a:t>
            </a:r>
            <a:r>
              <a:rPr lang="en-US" altLang="zh-CN" dirty="0"/>
              <a:t> L</a:t>
            </a:r>
            <a:r>
              <a:rPr lang="en-US" altLang="zh-CN" dirty="0" smtClean="0"/>
              <a:t>earns Arbitrary </a:t>
            </a:r>
            <a:r>
              <a:rPr lang="en-US" altLang="zh-CN" dirty="0"/>
              <a:t>S</a:t>
            </a:r>
            <a:r>
              <a:rPr lang="en-US" altLang="zh-CN" dirty="0" smtClean="0"/>
              <a:t>imilarity </a:t>
            </a:r>
            <a:r>
              <a:rPr lang="en-US" altLang="zh-CN" dirty="0"/>
              <a:t>M</a:t>
            </a:r>
            <a:r>
              <a:rPr lang="en-US" altLang="zh-CN" dirty="0" smtClean="0"/>
              <a:t>easure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79" y="1475733"/>
            <a:ext cx="4453062" cy="39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80" y="3242260"/>
            <a:ext cx="1909354" cy="271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80" y="3718654"/>
            <a:ext cx="3361314" cy="28188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29631" y="4840947"/>
            <a:ext cx="1843578" cy="388253"/>
            <a:chOff x="2879402" y="4149080"/>
            <a:chExt cx="3301263" cy="6952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9402" y="4149080"/>
              <a:ext cx="1028571" cy="6952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61617" y="4232914"/>
              <a:ext cx="2019048" cy="447619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80" y="4226615"/>
            <a:ext cx="2403978" cy="38825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1384" y="1504380"/>
            <a:ext cx="7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Goal: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1384" y="3193217"/>
            <a:ext cx="7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Idea: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68008" y="1278384"/>
            <a:ext cx="4976446" cy="1830262"/>
            <a:chOff x="4655840" y="1949326"/>
            <a:chExt cx="6876190" cy="252895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5840" y="1949326"/>
              <a:ext cx="6876190" cy="216190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63012" y="4154475"/>
              <a:ext cx="1295238" cy="32381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147330" y="2859832"/>
            <a:ext cx="4997124" cy="2840475"/>
            <a:chOff x="4627268" y="4139567"/>
            <a:chExt cx="6904762" cy="392481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08221" y="4139567"/>
              <a:ext cx="5523809" cy="34285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7268" y="4521529"/>
              <a:ext cx="6904762" cy="3542857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7752184" y="1261553"/>
            <a:ext cx="3312368" cy="31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6179040" y="1818232"/>
            <a:ext cx="3434593" cy="2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2" name="矩形 21"/>
          <p:cNvSpPr/>
          <p:nvPr/>
        </p:nvSpPr>
        <p:spPr>
          <a:xfrm>
            <a:off x="6456040" y="3965976"/>
            <a:ext cx="4032448" cy="561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10632504" y="1584546"/>
            <a:ext cx="533740" cy="2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5" name="矩形 24"/>
          <p:cNvSpPr/>
          <p:nvPr/>
        </p:nvSpPr>
        <p:spPr>
          <a:xfrm>
            <a:off x="551384" y="1996624"/>
            <a:ext cx="5521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Inner product of NNs approximates a wide class </a:t>
            </a:r>
            <a:r>
              <a:rPr lang="en-US" altLang="zh-CN" dirty="0" smtClean="0">
                <a:solidFill>
                  <a:srgbClr val="FF0000"/>
                </a:solidFill>
              </a:rPr>
              <a:t>of similarity </a:t>
            </a:r>
            <a:r>
              <a:rPr lang="en-US" altLang="zh-CN" dirty="0">
                <a:solidFill>
                  <a:srgbClr val="FF0000"/>
                </a:solidFill>
              </a:rPr>
              <a:t>measures across views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 animBg="1"/>
      <p:bldP spid="21" grpId="0" animBg="1"/>
      <p:bldP spid="22" grpId="0" animBg="1"/>
      <p:bldP spid="23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4434" y="1196752"/>
            <a:ext cx="11857565" cy="5040560"/>
          </a:xfrm>
        </p:spPr>
        <p:txBody>
          <a:bodyPr/>
          <a:lstStyle/>
          <a:p>
            <a:r>
              <a:rPr lang="en-US" altLang="zh-CN" dirty="0" smtClean="0"/>
              <a:t>Let              </a:t>
            </a:r>
            <a:r>
              <a:rPr lang="en-US" altLang="zh-CN" dirty="0"/>
              <a:t>denote the vector of free parameters </a:t>
            </a:r>
            <a:r>
              <a:rPr lang="en-US" altLang="zh-CN" dirty="0" smtClean="0"/>
              <a:t>in</a:t>
            </a:r>
          </a:p>
          <a:p>
            <a:r>
              <a:rPr lang="en-US" altLang="zh-CN" dirty="0" smtClean="0"/>
              <a:t>     maximizes           and       is the true parameter</a:t>
            </a:r>
          </a:p>
          <a:p>
            <a:r>
              <a:rPr lang="en-US" altLang="zh-CN" dirty="0" smtClean="0"/>
              <a:t>They claim that       converges to the true parameter</a:t>
            </a:r>
          </a:p>
          <a:p>
            <a:r>
              <a:rPr lang="en-US" altLang="zh-CN" dirty="0" smtClean="0"/>
              <a:t>Note that </a:t>
            </a:r>
            <a:r>
              <a:rPr lang="en-US" altLang="zh-CN" dirty="0"/>
              <a:t>there are rotational degrees of </a:t>
            </a:r>
            <a:r>
              <a:rPr lang="en-US" altLang="zh-CN" dirty="0" smtClean="0"/>
              <a:t>freedom                                  where     is </a:t>
            </a:r>
            <a:r>
              <a:rPr lang="en-US" altLang="zh-CN" dirty="0"/>
              <a:t>orthogonal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They consider </a:t>
            </a:r>
            <a:r>
              <a:rPr lang="en-US" altLang="zh-CN" dirty="0"/>
              <a:t>the set </a:t>
            </a:r>
            <a:r>
              <a:rPr lang="en-US" altLang="zh-CN" dirty="0" smtClean="0"/>
              <a:t>of equivalent </a:t>
            </a:r>
            <a:r>
              <a:rPr lang="en-US" altLang="zh-CN" dirty="0"/>
              <a:t>parameters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MLE converges to the true parameter value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88" y="1326596"/>
            <a:ext cx="856146" cy="2446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299076"/>
            <a:ext cx="587071" cy="2996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938" y="1742260"/>
            <a:ext cx="666570" cy="324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97" y="1660472"/>
            <a:ext cx="336344" cy="3608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752" y="1739972"/>
            <a:ext cx="324113" cy="2813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290" y="2582999"/>
            <a:ext cx="2446131" cy="3179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8048" y="3027604"/>
            <a:ext cx="3974966" cy="3730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063" y="3852129"/>
            <a:ext cx="11727268" cy="1057569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415480" y="5256612"/>
            <a:ext cx="8885545" cy="299761"/>
            <a:chOff x="605867" y="5831407"/>
            <a:chExt cx="8885545" cy="29976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63591" y="5891646"/>
              <a:ext cx="3327821" cy="23952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5867" y="5831407"/>
              <a:ext cx="5488611" cy="285387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632" y="2118057"/>
            <a:ext cx="336344" cy="3608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308" y="2205535"/>
            <a:ext cx="324113" cy="2813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277188" y="5115850"/>
            <a:ext cx="9225826" cy="565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129" y="2625292"/>
            <a:ext cx="253129" cy="2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196752"/>
            <a:ext cx="5400600" cy="49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196752"/>
            <a:ext cx="4550086" cy="49603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6744072" y="2780012"/>
            <a:ext cx="6480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512157" y="257383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 classification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745484" y="4355537"/>
            <a:ext cx="6480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13569" y="414935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Clustering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745030" y="5680218"/>
            <a:ext cx="6480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13115" y="54740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 prediction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03081" y="1156489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Both"/>
            </a:pPr>
            <a:r>
              <a:rPr lang="en-US" altLang="zh-CN" dirty="0" err="1" smtClean="0">
                <a:solidFill>
                  <a:srgbClr val="FF0000"/>
                </a:solidFill>
              </a:rPr>
              <a:t>Transductive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lphaUcParenBoth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lphaUcParenBoth"/>
            </a:pPr>
            <a:r>
              <a:rPr lang="en-US" altLang="zh-CN" dirty="0" smtClean="0">
                <a:solidFill>
                  <a:srgbClr val="FF0000"/>
                </a:solidFill>
              </a:rPr>
              <a:t>Inductive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999959" y="1917567"/>
            <a:ext cx="1083342" cy="29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826697" y="1369190"/>
            <a:ext cx="2346523" cy="4445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Palatino Linotype" pitchFamily="18" charset="0"/>
              </a:rPr>
              <a:t>Conclusion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4435" y="1124744"/>
            <a:ext cx="11571856" cy="51125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This paper </a:t>
            </a:r>
            <a:r>
              <a:rPr lang="en-US" altLang="zh-CN" dirty="0"/>
              <a:t>attempts to do multi-view feature </a:t>
            </a:r>
            <a:r>
              <a:rPr lang="en-US" altLang="zh-CN" dirty="0" smtClean="0"/>
              <a:t>learning with many-to-many associations.</a:t>
            </a:r>
            <a:endParaRPr lang="en-US" altLang="zh-CN" dirty="0"/>
          </a:p>
          <a:p>
            <a:r>
              <a:rPr lang="en-US" altLang="zh-CN" dirty="0" smtClean="0"/>
              <a:t>They</a:t>
            </a:r>
            <a:r>
              <a:rPr lang="en-US" altLang="zh-CN" dirty="0" smtClean="0"/>
              <a:t> uses neural networks to implement the non-linear transformation.</a:t>
            </a:r>
          </a:p>
          <a:p>
            <a:r>
              <a:rPr lang="en-US" altLang="zh-CN" dirty="0" smtClean="0"/>
              <a:t>They use MLP with Poisson distribution as </a:t>
            </a:r>
            <a:r>
              <a:rPr lang="en-US" altLang="zh-CN" dirty="0"/>
              <a:t>objective</a:t>
            </a:r>
            <a:r>
              <a:rPr lang="en-US" altLang="zh-CN" dirty="0" smtClean="0"/>
              <a:t> to optimize to obtain solutions.</a:t>
            </a:r>
            <a:endParaRPr lang="en-US" altLang="zh-CN" dirty="0" smtClean="0"/>
          </a:p>
          <a:p>
            <a:r>
              <a:rPr lang="en-US" altLang="zh-CN" dirty="0" smtClean="0"/>
              <a:t>They provide theoretical </a:t>
            </a:r>
            <a:r>
              <a:rPr lang="en-US" altLang="zh-CN" dirty="0" smtClean="0"/>
              <a:t>analysis </a:t>
            </a:r>
            <a:r>
              <a:rPr lang="en-US" altLang="zh-CN" dirty="0"/>
              <a:t>where </a:t>
            </a:r>
            <a:r>
              <a:rPr lang="en-US" altLang="zh-CN" dirty="0" err="1"/>
              <a:t>PMvGE</a:t>
            </a:r>
            <a:r>
              <a:rPr lang="en-US" altLang="zh-CN" dirty="0"/>
              <a:t> </a:t>
            </a:r>
            <a:r>
              <a:rPr lang="en-US" altLang="zh-CN" dirty="0" smtClean="0"/>
              <a:t>can learns arbitrary similarity measure.</a:t>
            </a:r>
            <a:endParaRPr lang="en-US" altLang="zh-CN" dirty="0"/>
          </a:p>
          <a:p>
            <a:r>
              <a:rPr lang="en-US" altLang="zh-CN" dirty="0" smtClean="0"/>
              <a:t>They provide a guarantee that the iterative algorithm can converge.</a:t>
            </a:r>
            <a:endParaRPr lang="en-US" altLang="zh-CN" dirty="0" smtClean="0"/>
          </a:p>
          <a:p>
            <a:r>
              <a:rPr lang="en-US" altLang="zh-CN" dirty="0" smtClean="0"/>
              <a:t>Experiments show that </a:t>
            </a:r>
            <a:r>
              <a:rPr lang="en-US" altLang="zh-CN" dirty="0" smtClean="0"/>
              <a:t>they outperform other baseline methods.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>
              <a:latin typeface="Times" panose="02020603060405020304" pitchFamily="18" charset="0"/>
            </a:endParaRPr>
          </a:p>
          <a:p>
            <a:endParaRPr lang="en-US" altLang="zh-CN" dirty="0">
              <a:latin typeface="Times" panose="02020603060405020304" pitchFamily="18" charset="0"/>
            </a:endParaRPr>
          </a:p>
          <a:p>
            <a:endParaRPr lang="en-US" altLang="zh-CN" dirty="0">
              <a:latin typeface="Times" panose="0202060306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7408" y="4744161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 </a:t>
            </a:r>
            <a:r>
              <a:rPr lang="en-US" altLang="zh-CN" dirty="0" smtClean="0"/>
              <a:t>general </a:t>
            </a:r>
            <a:r>
              <a:rPr lang="en-US" altLang="zh-CN" dirty="0" smtClean="0"/>
              <a:t>paradigm </a:t>
            </a:r>
            <a:r>
              <a:rPr lang="en-US" altLang="zh-CN" dirty="0" smtClean="0"/>
              <a:t>that incorporates all scenarios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7278" y="396441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 Comments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7408" y="545756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Theoretical guarantee provided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49752" y="472061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 time complexity provided and seems time consuming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49752" y="540205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May be used in feature changing problem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9326" y="433374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Pros: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81754" y="4374829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Cons: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12424" y="59030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4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4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Multi-view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82088" y="1195019"/>
            <a:ext cx="39354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n-US" altLang="zh-CN" dirty="0" smtClean="0"/>
              <a:t>a </a:t>
            </a:r>
            <a:r>
              <a:rPr lang="en-US" altLang="zh-CN" dirty="0"/>
              <a:t>web document can be represented by its </a:t>
            </a:r>
            <a:r>
              <a:rPr lang="en-US" altLang="zh-CN" dirty="0" err="1"/>
              <a:t>url</a:t>
            </a:r>
            <a:r>
              <a:rPr lang="en-US" altLang="zh-CN" dirty="0"/>
              <a:t> and words on the page, </a:t>
            </a:r>
            <a:endParaRPr lang="en-US" altLang="zh-CN" dirty="0" smtClean="0"/>
          </a:p>
          <a:p>
            <a:pPr marL="342900" indent="-342900">
              <a:buAutoNum type="alphaLcParenR"/>
            </a:pPr>
            <a:endParaRPr lang="en-US" altLang="zh-CN" dirty="0" smtClean="0"/>
          </a:p>
          <a:p>
            <a:pPr marL="342900" indent="-342900">
              <a:buAutoNum type="alphaLcParenR"/>
            </a:pPr>
            <a:r>
              <a:rPr lang="en-US" altLang="zh-CN" dirty="0" smtClean="0"/>
              <a:t>a </a:t>
            </a:r>
            <a:r>
              <a:rPr lang="en-US" altLang="zh-CN" dirty="0"/>
              <a:t>web image can be depicted by its surrounding text separate to the visual information, </a:t>
            </a:r>
            <a:endParaRPr lang="en-US" altLang="zh-CN" dirty="0" smtClean="0"/>
          </a:p>
          <a:p>
            <a:pPr marL="342900" indent="-342900">
              <a:buAutoNum type="alphaLcParenR"/>
            </a:pPr>
            <a:endParaRPr lang="en-US" altLang="zh-CN" dirty="0" smtClean="0"/>
          </a:p>
          <a:p>
            <a:pPr marL="342900" indent="-342900">
              <a:buAutoNum type="alphaLcParenR"/>
            </a:pPr>
            <a:r>
              <a:rPr lang="en-US" altLang="zh-CN" dirty="0" smtClean="0"/>
              <a:t>images </a:t>
            </a:r>
            <a:r>
              <a:rPr lang="en-US" altLang="zh-CN" dirty="0"/>
              <a:t>of a 3D object taken from different viewpoints, </a:t>
            </a:r>
            <a:endParaRPr lang="en-US" altLang="zh-CN" dirty="0" smtClean="0"/>
          </a:p>
          <a:p>
            <a:pPr marL="342900" indent="-342900">
              <a:buAutoNum type="alphaLcParenR"/>
            </a:pPr>
            <a:endParaRPr lang="en-US" altLang="zh-CN" dirty="0" smtClean="0"/>
          </a:p>
          <a:p>
            <a:pPr marL="342900" indent="-342900">
              <a:buAutoNum type="alphaLcParenR"/>
            </a:pPr>
            <a:r>
              <a:rPr lang="en-US" altLang="zh-CN" dirty="0" smtClean="0"/>
              <a:t>video </a:t>
            </a:r>
            <a:r>
              <a:rPr lang="en-US" altLang="zh-CN" dirty="0"/>
              <a:t>clips are combinations of audio signals and visual frames, </a:t>
            </a:r>
            <a:endParaRPr lang="en-US" altLang="zh-CN" dirty="0" smtClean="0"/>
          </a:p>
          <a:p>
            <a:pPr marL="342900" indent="-342900">
              <a:buAutoNum type="alphaLcParenR"/>
            </a:pPr>
            <a:endParaRPr lang="en-US" altLang="zh-CN" dirty="0" smtClean="0"/>
          </a:p>
          <a:p>
            <a:pPr marL="342900" indent="-342900">
              <a:buAutoNum type="alphaLcParenR"/>
            </a:pPr>
            <a:r>
              <a:rPr lang="en-US" altLang="zh-CN" dirty="0" smtClean="0"/>
              <a:t>multilingual </a:t>
            </a:r>
            <a:r>
              <a:rPr lang="en-US" altLang="zh-CN" dirty="0"/>
              <a:t>documents have one view in each language.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40768"/>
            <a:ext cx="7333052" cy="46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3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 of This </a:t>
            </a:r>
            <a:r>
              <a:rPr lang="en-US" altLang="zh-CN" dirty="0"/>
              <a:t>P</a:t>
            </a:r>
            <a:r>
              <a:rPr lang="en-US" altLang="zh-CN" dirty="0" smtClean="0"/>
              <a:t>aper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4432" y="1988840"/>
            <a:ext cx="11571856" cy="288032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 this paper, </a:t>
            </a:r>
            <a:r>
              <a:rPr lang="en-US" altLang="zh-CN" sz="3200" dirty="0" smtClean="0"/>
              <a:t>they </a:t>
            </a:r>
            <a:r>
              <a:rPr lang="en-US" altLang="zh-CN" sz="3200" dirty="0"/>
              <a:t>work on multi-view Feature </a:t>
            </a:r>
            <a:r>
              <a:rPr lang="en-US" altLang="zh-CN" sz="3200" dirty="0" smtClean="0"/>
              <a:t>Learning</a:t>
            </a:r>
            <a:r>
              <a:rPr lang="en-US" altLang="zh-CN" sz="3200" dirty="0"/>
              <a:t>.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Concretely, the goal is to transform </a:t>
            </a:r>
            <a:r>
              <a:rPr lang="en-US" altLang="zh-CN" sz="3200" dirty="0"/>
              <a:t>the data vectors from all the </a:t>
            </a:r>
            <a:r>
              <a:rPr lang="en-US" altLang="zh-CN" sz="3200" dirty="0" smtClean="0"/>
              <a:t>views into </a:t>
            </a:r>
            <a:r>
              <a:rPr lang="en-US" altLang="zh-CN" sz="3200" dirty="0"/>
              <a:t>new vector representations called “feature vectors” </a:t>
            </a:r>
            <a:r>
              <a:rPr lang="en-US" altLang="zh-CN" sz="3200" dirty="0" smtClean="0"/>
              <a:t>in a </a:t>
            </a:r>
            <a:r>
              <a:rPr lang="en-US" altLang="zh-CN" sz="3200" dirty="0"/>
              <a:t>shared </a:t>
            </a:r>
            <a:r>
              <a:rPr lang="en-US" altLang="zh-CN" sz="3200" dirty="0" smtClean="0"/>
              <a:t>Euclidean </a:t>
            </a:r>
            <a:r>
              <a:rPr lang="en-US" altLang="zh-CN" sz="3200" dirty="0"/>
              <a:t>subspace.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35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 of This Paper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412776"/>
            <a:ext cx="9509733" cy="44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Canonical Correlation Analysis </a:t>
            </a:r>
            <a:r>
              <a:rPr lang="en-US" altLang="zh-CN" dirty="0" smtClean="0"/>
              <a:t>(CCA)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19" y="1491636"/>
            <a:ext cx="5132244" cy="5628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194" y="2636829"/>
            <a:ext cx="1688674" cy="471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930" y="3492158"/>
            <a:ext cx="4370684" cy="5546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930" y="4586289"/>
            <a:ext cx="2930346" cy="5463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619099" y="4581798"/>
            <a:ext cx="4023144" cy="547948"/>
            <a:chOff x="4970179" y="4032063"/>
            <a:chExt cx="4628718" cy="63042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0179" y="4033918"/>
              <a:ext cx="1371429" cy="62857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6040" y="4032063"/>
              <a:ext cx="3142857" cy="628571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6930" y="5794534"/>
            <a:ext cx="2839290" cy="4056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171" y="1073980"/>
            <a:ext cx="358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Input multi-view data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171" y="2108337"/>
            <a:ext cx="5001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Linear transformation </a:t>
            </a:r>
            <a:r>
              <a:rPr lang="en-US" altLang="zh-CN" sz="2400" dirty="0">
                <a:solidFill>
                  <a:srgbClr val="FF0000"/>
                </a:solidFill>
              </a:rPr>
              <a:t>matrices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171" y="3069579"/>
            <a:ext cx="576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Maximize the sum </a:t>
            </a:r>
            <a:r>
              <a:rPr lang="en-US" altLang="zh-CN" sz="2400" dirty="0">
                <a:solidFill>
                  <a:srgbClr val="FF0000"/>
                </a:solidFill>
              </a:rPr>
              <a:t>of </a:t>
            </a:r>
            <a:r>
              <a:rPr lang="en-US" altLang="zh-CN" sz="2400" dirty="0" smtClean="0">
                <a:solidFill>
                  <a:srgbClr val="FF0000"/>
                </a:solidFill>
              </a:rPr>
              <a:t>inner products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171" y="4084630"/>
            <a:ext cx="4569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Latent space feature vector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171" y="5132890"/>
            <a:ext cx="5001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The dimension of latent space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Enhanced CCAs and Their Limitations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linear </a:t>
            </a:r>
            <a:r>
              <a:rPr lang="en-US" altLang="zh-CN" dirty="0" smtClean="0"/>
              <a:t>transformations of CCA </a:t>
            </a:r>
            <a:r>
              <a:rPr lang="en-US" altLang="zh-CN" dirty="0"/>
              <a:t>may not </a:t>
            </a:r>
            <a:r>
              <a:rPr lang="en-US" altLang="zh-CN" dirty="0" smtClean="0"/>
              <a:t>capture </a:t>
            </a:r>
            <a:r>
              <a:rPr lang="en-US" altLang="zh-CN" dirty="0"/>
              <a:t>the underlying structure of real-world </a:t>
            </a:r>
            <a:r>
              <a:rPr lang="en-US" altLang="zh-CN" dirty="0" smtClean="0"/>
              <a:t>datasets.</a:t>
            </a:r>
          </a:p>
          <a:p>
            <a:r>
              <a:rPr lang="en-US" altLang="zh-CN" dirty="0" smtClean="0"/>
              <a:t>CCA has </a:t>
            </a:r>
            <a:r>
              <a:rPr lang="en-US" altLang="zh-CN" dirty="0"/>
              <a:t>been further extended to non-linear </a:t>
            </a:r>
            <a:r>
              <a:rPr lang="en-US" altLang="zh-CN" dirty="0" smtClean="0"/>
              <a:t>settings.</a:t>
            </a:r>
          </a:p>
          <a:p>
            <a:pPr lvl="1"/>
            <a:r>
              <a:rPr lang="en-US" altLang="zh-CN" dirty="0" smtClean="0"/>
              <a:t>Kernel CCA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(Lai and Fyfe, 2000)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Deep </a:t>
            </a:r>
            <a:r>
              <a:rPr lang="en-US" altLang="zh-CN" dirty="0" smtClean="0"/>
              <a:t>CCA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(Andrew et al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., 2013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; Wang et al., 2016, DCCA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368" y="4365104"/>
            <a:ext cx="11089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However, these </a:t>
            </a:r>
            <a:r>
              <a:rPr lang="en-US" altLang="zh-CN" sz="2400" dirty="0"/>
              <a:t>CCA-based approaches are limited to multi-view data vectors with one-to-one correspondence across </a:t>
            </a:r>
            <a:r>
              <a:rPr lang="en-US" altLang="zh-CN" sz="2400" dirty="0" smtClean="0"/>
              <a:t>views.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37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Many-to-many Associations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4434" y="1196752"/>
            <a:ext cx="11738229" cy="5040560"/>
          </a:xfrm>
        </p:spPr>
        <p:txBody>
          <a:bodyPr/>
          <a:lstStyle/>
          <a:p>
            <a:r>
              <a:rPr lang="en-US" altLang="zh-CN" dirty="0"/>
              <a:t>Real-world datasets often have more complex </a:t>
            </a:r>
            <a:r>
              <a:rPr lang="en-US" altLang="zh-CN" dirty="0" smtClean="0"/>
              <a:t>association structures </a:t>
            </a:r>
            <a:r>
              <a:rPr lang="en-US" altLang="zh-CN" dirty="0"/>
              <a:t>among the data </a:t>
            </a:r>
            <a:r>
              <a:rPr lang="en-US" altLang="zh-CN" dirty="0" smtClean="0"/>
              <a:t>vectors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1"/>
            <a:r>
              <a:rPr lang="en-US" altLang="zh-CN" dirty="0"/>
              <a:t>each </a:t>
            </a:r>
            <a:r>
              <a:rPr lang="en-US" altLang="zh-CN" dirty="0" smtClean="0"/>
              <a:t>image has </a:t>
            </a:r>
            <a:r>
              <a:rPr lang="en-US" altLang="zh-CN" dirty="0"/>
              <a:t>multiple associated tags as well as each tag has </a:t>
            </a:r>
            <a:r>
              <a:rPr lang="en-US" altLang="zh-CN" dirty="0" smtClean="0"/>
              <a:t>multiple </a:t>
            </a:r>
            <a:r>
              <a:rPr lang="en-US" altLang="zh-CN" dirty="0"/>
              <a:t>associated images.</a:t>
            </a:r>
            <a:endParaRPr lang="en-US" altLang="zh-CN" dirty="0" smtClean="0"/>
          </a:p>
          <a:p>
            <a:r>
              <a:rPr lang="en-US" altLang="zh-CN" dirty="0" smtClean="0"/>
              <a:t>Cross-Domain </a:t>
            </a:r>
            <a:r>
              <a:rPr lang="en-US" altLang="zh-CN" dirty="0"/>
              <a:t>Matching Correlation </a:t>
            </a:r>
            <a:r>
              <a:rPr lang="en-US" altLang="zh-CN" dirty="0" smtClean="0"/>
              <a:t>Analysis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Shimodaira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 2016, CDMCA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zh-CN" dirty="0"/>
              <a:t> are proposed </a:t>
            </a:r>
            <a:r>
              <a:rPr lang="en-US" altLang="zh-CN" dirty="0" smtClean="0"/>
              <a:t>by </a:t>
            </a:r>
            <a:r>
              <a:rPr lang="en-US" altLang="zh-CN" dirty="0"/>
              <a:t>extending CCA to many-to-many settings.</a:t>
            </a:r>
            <a:endParaRPr lang="en-US" altLang="zh-CN" dirty="0" smtClean="0"/>
          </a:p>
          <a:p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5747" y="5280484"/>
            <a:ext cx="11089232" cy="7920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We need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many-to-many correspondence</a:t>
            </a:r>
            <a:r>
              <a:rPr lang="en-US" altLang="zh-CN" sz="2400" dirty="0"/>
              <a:t> across views and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non-linear</a:t>
            </a:r>
          </a:p>
          <a:p>
            <a:pPr algn="ct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transformations</a:t>
            </a:r>
            <a:r>
              <a:rPr lang="en-US" altLang="zh-CN" sz="2400" dirty="0"/>
              <a:t> simultaneously.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688" y="3385385"/>
            <a:ext cx="5472608" cy="5319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07" y="2962733"/>
            <a:ext cx="1457419" cy="4226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6382" y="2954994"/>
            <a:ext cx="5001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Linear transformation </a:t>
            </a:r>
            <a:r>
              <a:rPr lang="en-US" altLang="zh-CN" sz="2400" dirty="0">
                <a:solidFill>
                  <a:srgbClr val="FF0000"/>
                </a:solidFill>
              </a:rPr>
              <a:t>matrices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382" y="3455678"/>
            <a:ext cx="576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Maximize the sum </a:t>
            </a:r>
            <a:r>
              <a:rPr lang="en-US" altLang="zh-CN" sz="2400" dirty="0">
                <a:solidFill>
                  <a:srgbClr val="FF0000"/>
                </a:solidFill>
              </a:rPr>
              <a:t>of </a:t>
            </a:r>
            <a:r>
              <a:rPr lang="en-US" altLang="zh-CN" sz="2400" dirty="0" smtClean="0">
                <a:solidFill>
                  <a:srgbClr val="FF0000"/>
                </a:solidFill>
              </a:rPr>
              <a:t>inner products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382" y="4180599"/>
            <a:ext cx="11089232" cy="5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However, CDMCA is limited to its linearity.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398688" y="3455678"/>
            <a:ext cx="17135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8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Probabilistic Multi-view Graph </a:t>
            </a:r>
            <a:r>
              <a:rPr lang="en-US" altLang="zh-CN" dirty="0" smtClean="0"/>
              <a:t>Embedding </a:t>
            </a:r>
            <a:r>
              <a:rPr lang="en-US" altLang="zh-CN" dirty="0"/>
              <a:t>(</a:t>
            </a:r>
            <a:r>
              <a:rPr lang="en-US" altLang="zh-CN" dirty="0" err="1"/>
              <a:t>PMvGE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4435" y="1844824"/>
            <a:ext cx="11571856" cy="3672408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whole </a:t>
            </a:r>
            <a:r>
              <a:rPr lang="en-US" altLang="zh-CN" dirty="0" smtClean="0"/>
              <a:t>dataset is </a:t>
            </a:r>
            <a:r>
              <a:rPr lang="en-US" altLang="zh-CN" dirty="0"/>
              <a:t>interpreted as a large graph with nodes of data </a:t>
            </a:r>
            <a:r>
              <a:rPr lang="en-US" altLang="zh-CN" dirty="0" smtClean="0"/>
              <a:t>vectors and </a:t>
            </a:r>
            <a:r>
              <a:rPr lang="en-US" altLang="zh-CN" dirty="0"/>
              <a:t>links of the </a:t>
            </a:r>
            <a:r>
              <a:rPr lang="en-US" altLang="zh-CN" dirty="0" smtClean="0"/>
              <a:t>associations.</a:t>
            </a:r>
          </a:p>
          <a:p>
            <a:r>
              <a:rPr lang="en-US" altLang="zh-CN" dirty="0" smtClean="0"/>
              <a:t>Observation</a:t>
            </a:r>
            <a:r>
              <a:rPr lang="en-US" altLang="zh-CN" dirty="0"/>
              <a:t>: many existing </a:t>
            </a:r>
            <a:r>
              <a:rPr lang="en-US" altLang="zh-CN" dirty="0" smtClean="0"/>
              <a:t>approaches </a:t>
            </a:r>
            <a:r>
              <a:rPr lang="en-US" altLang="zh-CN" dirty="0"/>
              <a:t>to feature learning consider the inner product </a:t>
            </a:r>
            <a:r>
              <a:rPr lang="en-US" altLang="zh-CN" dirty="0" smtClean="0"/>
              <a:t>similarity </a:t>
            </a:r>
            <a:r>
              <a:rPr lang="en-US" altLang="zh-CN" dirty="0"/>
              <a:t>of feature vectors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PMvGE</a:t>
            </a:r>
            <a:r>
              <a:rPr lang="en-US" altLang="zh-CN" dirty="0"/>
              <a:t> transforms data </a:t>
            </a:r>
            <a:r>
              <a:rPr lang="en-US" altLang="zh-CN" dirty="0" smtClean="0"/>
              <a:t>vectors                    from view                                  by neural networks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so that </a:t>
            </a:r>
            <a:r>
              <a:rPr lang="en-US" altLang="zh-CN" dirty="0" smtClean="0"/>
              <a:t>the function                         can approximate the weight         for                              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3529581"/>
            <a:ext cx="1356612" cy="3183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529581"/>
            <a:ext cx="2311777" cy="3391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233639" y="4192231"/>
            <a:ext cx="6862093" cy="394525"/>
            <a:chOff x="2503203" y="3635697"/>
            <a:chExt cx="9442081" cy="5428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3203" y="3788007"/>
              <a:ext cx="1190476" cy="37142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5760" y="3635697"/>
              <a:ext cx="4838095" cy="54285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3855" y="3676634"/>
              <a:ext cx="3171429" cy="485714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747" y="4784218"/>
            <a:ext cx="1758059" cy="3806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2186" y="4829207"/>
            <a:ext cx="463740" cy="290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2384" y="4808442"/>
            <a:ext cx="2159505" cy="3322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4432" y="1156102"/>
            <a:ext cx="662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Overview of the proposed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PMvGE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8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PMvGE</a:t>
            </a:r>
            <a:r>
              <a:rPr lang="en-US" altLang="zh-CN" dirty="0" smtClean="0"/>
              <a:t>-Illustration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340768"/>
            <a:ext cx="6870857" cy="45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59259</TotalTime>
  <Words>736</Words>
  <Application>Microsoft Office PowerPoint</Application>
  <PresentationFormat>宽屏</PresentationFormat>
  <Paragraphs>127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Helvetica Neue</vt:lpstr>
      <vt:lpstr>Helvetica Neue Black Condensed</vt:lpstr>
      <vt:lpstr>Helvetica Neue Thin</vt:lpstr>
      <vt:lpstr>MS Mincho</vt:lpstr>
      <vt:lpstr>宋体</vt:lpstr>
      <vt:lpstr>微软雅黑</vt:lpstr>
      <vt:lpstr>Arial</vt:lpstr>
      <vt:lpstr>Calibri</vt:lpstr>
      <vt:lpstr>Cambria Math</vt:lpstr>
      <vt:lpstr>Georgia</vt:lpstr>
      <vt:lpstr>Palatino Linotype</vt:lpstr>
      <vt:lpstr>Times</vt:lpstr>
      <vt:lpstr>Verdana</vt:lpstr>
      <vt:lpstr>Wingdings</vt:lpstr>
      <vt:lpstr>Office 主题​​</vt:lpstr>
      <vt:lpstr>A probabilistic framework for multi-view feature learning with many-to-many associations via neural networks</vt:lpstr>
      <vt:lpstr>Multi-view Data</vt:lpstr>
      <vt:lpstr>Goal of This Paper</vt:lpstr>
      <vt:lpstr>Goal of This Paper</vt:lpstr>
      <vt:lpstr>Canonical Correlation Analysis (CCA)</vt:lpstr>
      <vt:lpstr>Enhanced CCAs and Their Limitations</vt:lpstr>
      <vt:lpstr>Many-to-many Associations</vt:lpstr>
      <vt:lpstr>Probabilistic Multi-view Graph Embedding (PMvGE)</vt:lpstr>
      <vt:lpstr>PMvGE-Illustration</vt:lpstr>
      <vt:lpstr>PMvGE-Notations</vt:lpstr>
      <vt:lpstr>PMvGE-Preliminaries</vt:lpstr>
      <vt:lpstr>Poisson Distribution</vt:lpstr>
      <vt:lpstr>PMvGE</vt:lpstr>
      <vt:lpstr>PMvGE-Maximum Likelihood Estimator</vt:lpstr>
      <vt:lpstr>PMvGE Learns Arbitrary Similarity Measure</vt:lpstr>
      <vt:lpstr>MLE converges to the true parameter value</vt:lpstr>
      <vt:lpstr>Comparison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huangsj</dc:creator>
  <cp:lastModifiedBy>Hobo</cp:lastModifiedBy>
  <cp:revision>5273</cp:revision>
  <dcterms:created xsi:type="dcterms:W3CDTF">2013-03-26T07:19:41Z</dcterms:created>
  <dcterms:modified xsi:type="dcterms:W3CDTF">2018-11-19T06:48:33Z</dcterms:modified>
</cp:coreProperties>
</file>