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3" r:id="rId12"/>
    <p:sldId id="267" r:id="rId13"/>
    <p:sldId id="268" r:id="rId14"/>
    <p:sldId id="269" r:id="rId15"/>
    <p:sldId id="270" r:id="rId16"/>
    <p:sldId id="271" r:id="rId17"/>
    <p:sldId id="272" r:id="rId18"/>
    <p:sldId id="276" r:id="rId19"/>
    <p:sldId id="275" r:id="rId20"/>
    <p:sldId id="274" r:id="rId21"/>
    <p:sldId id="266" r:id="rId2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EFD-23F2-4907-A5E8-687F6C392BAE}"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A2D1-DAE7-43A2-9537-15221B16A0CE}" type="slidenum">
              <a:rPr lang="en-IN" smtClean="0"/>
              <a:t>‹#›</a:t>
            </a:fld>
            <a:endParaRPr lang="en-IN"/>
          </a:p>
        </p:txBody>
      </p:sp>
    </p:spTree>
    <p:extLst>
      <p:ext uri="{BB962C8B-B14F-4D97-AF65-F5344CB8AC3E}">
        <p14:creationId xmlns:p14="http://schemas.microsoft.com/office/powerpoint/2010/main" val="321149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2711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5764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3518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mtClean="0"/>
              <a:t>05-06-2024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83151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mtClean="0"/>
              <a:t>05-06-2024</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200182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smtClean="0"/>
              <a:t>05-06-2024</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2367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IN" smtClean="0"/>
              <a:t>05-06-2024</a:t>
            </a:r>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04051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IN" smtClean="0"/>
              <a:t>05-06-2024</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4CB378-4F50-4CCE-9659-BB7A6E40C702}" type="slidenum">
              <a:rPr lang="en-IN" smtClean="0"/>
              <a:t>‹#›</a:t>
            </a:fld>
            <a:endParaRPr lang="en-IN"/>
          </a:p>
        </p:txBody>
      </p:sp>
    </p:spTree>
    <p:extLst>
      <p:ext uri="{BB962C8B-B14F-4D97-AF65-F5344CB8AC3E}">
        <p14:creationId xmlns:p14="http://schemas.microsoft.com/office/powerpoint/2010/main" val="214024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mtClean="0"/>
              <a:t>05-06-2024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1734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IN" smtClean="0"/>
              <a:t>05-06-2024</a:t>
            </a:r>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4CB378-4F50-4CCE-9659-BB7A6E40C7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59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
        <p:cNvGrpSpPr/>
        <p:nvPr/>
      </p:nvGrpSpPr>
      <p:grpSpPr>
        <a:xfrm>
          <a:off x="0" y="0"/>
          <a:ext cx="0" cy="0"/>
          <a:chOff x="0" y="0"/>
          <a:chExt cx="0" cy="0"/>
        </a:xfrm>
      </p:grpSpPr>
      <p:sp>
        <p:nvSpPr>
          <p:cNvPr id="13" name="Google Shape;13;p1"/>
          <p:cNvSpPr txBox="1"/>
          <p:nvPr/>
        </p:nvSpPr>
        <p:spPr>
          <a:xfrm>
            <a:off x="1293779" y="914400"/>
            <a:ext cx="9951300" cy="1573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dirty="0">
                <a:solidFill>
                  <a:schemeClr val="dk1"/>
                </a:solidFill>
                <a:latin typeface="Calibri"/>
                <a:ea typeface="Calibri"/>
                <a:cs typeface="Calibri"/>
                <a:sym typeface="Calibri"/>
              </a:rPr>
              <a:t>ENHANCING ERGONOMICS - </a:t>
            </a:r>
            <a:r>
              <a:rPr lang="en-IN" sz="4800" b="0" i="0" u="none" strike="noStrike" cap="none" dirty="0">
                <a:solidFill>
                  <a:schemeClr val="dk1"/>
                </a:solidFill>
                <a:latin typeface="Calibri"/>
                <a:ea typeface="Calibri"/>
                <a:cs typeface="Calibri"/>
                <a:sym typeface="Calibri"/>
              </a:rPr>
              <a:t>POSTURE ALERT SYSTEM</a:t>
            </a:r>
            <a:endParaRPr sz="4800" b="0" i="0" u="none" strike="noStrike" cap="none" dirty="0">
              <a:solidFill>
                <a:schemeClr val="dk1"/>
              </a:solidFill>
              <a:latin typeface="Calibri"/>
              <a:ea typeface="Calibri"/>
              <a:cs typeface="Calibri"/>
              <a:sym typeface="Calibri"/>
            </a:endParaRPr>
          </a:p>
        </p:txBody>
      </p:sp>
      <p:sp>
        <p:nvSpPr>
          <p:cNvPr id="14" name="Google Shape;14;p1"/>
          <p:cNvSpPr txBox="1"/>
          <p:nvPr/>
        </p:nvSpPr>
        <p:spPr>
          <a:xfrm>
            <a:off x="1468877" y="2655651"/>
            <a:ext cx="9776400" cy="34162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400" b="0" i="0" u="none" strike="noStrike" cap="none" dirty="0">
                <a:solidFill>
                  <a:schemeClr val="dk1"/>
                </a:solidFill>
                <a:latin typeface="Calibri"/>
                <a:ea typeface="Calibri"/>
                <a:cs typeface="Calibri"/>
                <a:sym typeface="Calibri"/>
              </a:rPr>
              <a:t>Team Members: 												</a:t>
            </a:r>
            <a:endParaRPr dirty="0"/>
          </a:p>
          <a:p>
            <a:pPr marL="0" marR="0" lvl="0" indent="0" algn="l" rtl="0">
              <a:lnSpc>
                <a:spcPct val="150000"/>
              </a:lnSpc>
              <a:spcBef>
                <a:spcPts val="0"/>
              </a:spcBef>
              <a:spcAft>
                <a:spcPts val="0"/>
              </a:spcAft>
              <a:buNone/>
            </a:pPr>
            <a:r>
              <a:rPr lang="en-IN" sz="2400" dirty="0">
                <a:solidFill>
                  <a:schemeClr val="dk1"/>
                </a:solidFill>
                <a:latin typeface="Calibri"/>
                <a:ea typeface="Calibri"/>
                <a:cs typeface="Calibri"/>
                <a:sym typeface="Calibri"/>
              </a:rPr>
              <a:t>1. </a:t>
            </a:r>
            <a:r>
              <a:rPr lang="en-IN" sz="2400" dirty="0" smtClean="0">
                <a:solidFill>
                  <a:schemeClr val="dk1"/>
                </a:solidFill>
                <a:latin typeface="Calibri"/>
                <a:ea typeface="Calibri"/>
                <a:cs typeface="Calibri"/>
                <a:sym typeface="Calibri"/>
              </a:rPr>
              <a:t>MUKUNTHAN </a:t>
            </a:r>
            <a:r>
              <a:rPr lang="en-IN" sz="2400" dirty="0">
                <a:solidFill>
                  <a:schemeClr val="dk1"/>
                </a:solidFill>
                <a:latin typeface="Calibri"/>
                <a:ea typeface="Calibri"/>
                <a:cs typeface="Calibri"/>
                <a:sym typeface="Calibri"/>
              </a:rPr>
              <a:t>S</a:t>
            </a:r>
            <a:endParaRPr dirty="0"/>
          </a:p>
          <a:p>
            <a:pPr marL="0" marR="0" lvl="0" indent="0" algn="l" rtl="0">
              <a:lnSpc>
                <a:spcPct val="150000"/>
              </a:lnSpc>
              <a:spcBef>
                <a:spcPts val="0"/>
              </a:spcBef>
              <a:spcAft>
                <a:spcPts val="0"/>
              </a:spcAft>
              <a:buNone/>
            </a:pPr>
            <a:r>
              <a:rPr lang="en-IN" sz="2400" dirty="0">
                <a:solidFill>
                  <a:schemeClr val="dk1"/>
                </a:solidFill>
                <a:latin typeface="Calibri"/>
                <a:ea typeface="Calibri"/>
                <a:cs typeface="Calibri"/>
                <a:sym typeface="Calibri"/>
              </a:rPr>
              <a:t>2. NAVEEN KUMAR E</a:t>
            </a:r>
            <a:endParaRPr dirty="0"/>
          </a:p>
          <a:p>
            <a:pPr marL="0" marR="0" lvl="0" indent="0" algn="l" rtl="0">
              <a:lnSpc>
                <a:spcPct val="150000"/>
              </a:lnSpc>
              <a:spcBef>
                <a:spcPts val="0"/>
              </a:spcBef>
              <a:spcAft>
                <a:spcPts val="0"/>
              </a:spcAft>
              <a:buNone/>
            </a:pPr>
            <a:r>
              <a:rPr lang="en-IN" sz="2400" dirty="0">
                <a:solidFill>
                  <a:schemeClr val="dk1"/>
                </a:solidFill>
                <a:latin typeface="Calibri"/>
                <a:ea typeface="Calibri"/>
                <a:cs typeface="Calibri"/>
                <a:sym typeface="Calibri"/>
              </a:rPr>
              <a:t>3. SANTHOSH S</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Guided By:</a:t>
            </a:r>
            <a:endParaRPr dirty="0"/>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Mr.M.SARAVANAN</a:t>
            </a:r>
            <a:endParaRPr dirty="0"/>
          </a:p>
        </p:txBody>
      </p:sp>
      <p:sp>
        <p:nvSpPr>
          <p:cNvPr id="15" name="Google Shape;15;p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smtClean="0"/>
              <a:t>05-06-2024</a:t>
            </a:r>
            <a:endParaRPr dirty="0"/>
          </a:p>
        </p:txBody>
      </p:sp>
      <p:sp>
        <p:nvSpPr>
          <p:cNvPr id="16" name="Google Shape;16;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1699401892"/>
              </p:ext>
            </p:extLst>
          </p:nvPr>
        </p:nvGraphicFramePr>
        <p:xfrm>
          <a:off x="1096963" y="1846261"/>
          <a:ext cx="10058397" cy="4056827"/>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2081056">
                <a:tc>
                  <a:txBody>
                    <a:bodyPr/>
                    <a:lstStyle/>
                    <a:p>
                      <a:r>
                        <a:rPr lang="en-IN" sz="1800" b="0" i="0" kern="1200" dirty="0">
                          <a:solidFill>
                            <a:schemeClr val="dk1"/>
                          </a:solidFill>
                          <a:effectLst/>
                          <a:latin typeface="+mn-lt"/>
                          <a:ea typeface="+mn-ea"/>
                          <a:cs typeface="+mn-cs"/>
                        </a:rPr>
                        <a:t>"Forward Flexed Posture Detection for the Early Parkinson's Disease Symptom" by Wu et al., 2014</a:t>
                      </a:r>
                      <a:endParaRPr lang="en-IN" dirty="0"/>
                    </a:p>
                  </a:txBody>
                  <a:tcPr/>
                </a:tc>
                <a:tc>
                  <a:txBody>
                    <a:bodyPr/>
                    <a:lstStyle/>
                    <a:p>
                      <a:r>
                        <a:rPr lang="en-IN" sz="1800" b="0" i="0" kern="1200" dirty="0">
                          <a:solidFill>
                            <a:schemeClr val="dk1"/>
                          </a:solidFill>
                          <a:effectLst/>
                          <a:latin typeface="+mn-lt"/>
                          <a:ea typeface="+mn-ea"/>
                          <a:cs typeface="+mn-cs"/>
                        </a:rPr>
                        <a:t>Early disease detection, Healthcare applications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Specific to forward flexion, Parkinson's context</a:t>
                      </a:r>
                    </a:p>
                    <a:p>
                      <a:endParaRPr lang="en-IN" dirty="0"/>
                    </a:p>
                  </a:txBody>
                  <a:tcPr/>
                </a:tc>
                <a:extLst>
                  <a:ext uri="{0D108BD9-81ED-4DB2-BD59-A6C34878D82A}">
                    <a16:rowId xmlns:a16="http://schemas.microsoft.com/office/drawing/2014/main" val="3585247155"/>
                  </a:ext>
                </a:extLst>
              </a:tr>
              <a:tr h="1423880">
                <a:tc>
                  <a:txBody>
                    <a:bodyPr/>
                    <a:lstStyle/>
                    <a:p>
                      <a:r>
                        <a:rPr lang="en-IN" sz="1800" b="0" i="0" kern="1200" dirty="0">
                          <a:solidFill>
                            <a:schemeClr val="dk1"/>
                          </a:solidFill>
                          <a:effectLst/>
                          <a:latin typeface="+mn-lt"/>
                          <a:ea typeface="+mn-ea"/>
                          <a:cs typeface="+mn-cs"/>
                        </a:rPr>
                        <a:t>"Light Weight Online Unsupervised Posture Detection by Smartphone Accelerometer" by </a:t>
                      </a:r>
                      <a:r>
                        <a:rPr lang="en-IN" sz="1800" b="0" i="0" kern="1200" dirty="0" err="1">
                          <a:solidFill>
                            <a:schemeClr val="dk1"/>
                          </a:solidFill>
                          <a:effectLst/>
                          <a:latin typeface="+mn-lt"/>
                          <a:ea typeface="+mn-ea"/>
                          <a:cs typeface="+mn-cs"/>
                        </a:rPr>
                        <a:t>Yürür</a:t>
                      </a:r>
                      <a:r>
                        <a:rPr lang="en-IN" sz="1800" b="0" i="0" kern="1200" dirty="0">
                          <a:solidFill>
                            <a:schemeClr val="dk1"/>
                          </a:solidFill>
                          <a:effectLst/>
                          <a:latin typeface="+mn-lt"/>
                          <a:ea typeface="+mn-ea"/>
                          <a:cs typeface="+mn-cs"/>
                        </a:rPr>
                        <a:t> et al., 2015</a:t>
                      </a:r>
                      <a:endParaRPr lang="en-IN" dirty="0"/>
                    </a:p>
                  </a:txBody>
                  <a:tcPr/>
                </a:tc>
                <a:tc>
                  <a:txBody>
                    <a:bodyPr/>
                    <a:lstStyle/>
                    <a:p>
                      <a:r>
                        <a:rPr lang="en-IN" sz="1800" b="0" i="0" kern="1200" dirty="0">
                          <a:solidFill>
                            <a:schemeClr val="dk1"/>
                          </a:solidFill>
                          <a:effectLst/>
                          <a:latin typeface="+mn-lt"/>
                          <a:ea typeface="+mn-ea"/>
                          <a:cs typeface="+mn-cs"/>
                        </a:rPr>
                        <a:t>Unsupervised, Leverages existing hardware</a:t>
                      </a:r>
                      <a:endParaRPr lang="en-IN" dirty="0"/>
                    </a:p>
                  </a:txBody>
                  <a:tcPr/>
                </a:tc>
                <a:tc>
                  <a:txBody>
                    <a:bodyPr/>
                    <a:lstStyle/>
                    <a:p>
                      <a:r>
                        <a:rPr lang="en-IN" sz="1800" b="0" i="0" kern="1200" dirty="0">
                          <a:solidFill>
                            <a:schemeClr val="dk1"/>
                          </a:solidFill>
                          <a:effectLst/>
                          <a:latin typeface="+mn-lt"/>
                          <a:ea typeface="+mn-ea"/>
                          <a:cs typeface="+mn-cs"/>
                        </a:rPr>
                        <a:t>Requires smartphone, Hardware limitations</a:t>
                      </a:r>
                    </a:p>
                    <a:p>
                      <a:endParaRPr lang="en-IN" dirty="0"/>
                    </a:p>
                  </a:txBody>
                  <a:tcPr/>
                </a:tc>
                <a:extLst>
                  <a:ext uri="{0D108BD9-81ED-4DB2-BD59-A6C34878D82A}">
                    <a16:rowId xmlns:a16="http://schemas.microsoft.com/office/drawing/2014/main" val="170864400"/>
                  </a:ext>
                </a:extLst>
              </a:tr>
            </a:tbl>
          </a:graphicData>
        </a:graphic>
      </p:graphicFrame>
      <p:sp>
        <p:nvSpPr>
          <p:cNvPr id="5" name="Date Placeholder 4">
            <a:extLst>
              <a:ext uri="{FF2B5EF4-FFF2-40B4-BE49-F238E27FC236}">
                <a16:creationId xmlns:a16="http://schemas.microsoft.com/office/drawing/2014/main" id="{A8344B6D-3CB7-5084-9C9E-9BF4C0AF02C4}"/>
              </a:ext>
            </a:extLst>
          </p:cNvPr>
          <p:cNvSpPr>
            <a:spLocks noGrp="1"/>
          </p:cNvSpPr>
          <p:nvPr>
            <p:ph type="dt" sz="half" idx="10"/>
          </p:nvPr>
        </p:nvSpPr>
        <p:spPr/>
        <p:txBody>
          <a:bodyPr/>
          <a:lstStyle/>
          <a:p>
            <a:r>
              <a:rPr lang="en-IN" smtClean="0"/>
              <a:t>05-06-2024</a:t>
            </a:r>
            <a:endParaRPr lang="en-IN" dirty="0"/>
          </a:p>
        </p:txBody>
      </p:sp>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10</a:t>
            </a:fld>
            <a:endParaRPr lang="en-IN"/>
          </a:p>
        </p:txBody>
      </p:sp>
    </p:spTree>
    <p:extLst>
      <p:ext uri="{BB962C8B-B14F-4D97-AF65-F5344CB8AC3E}">
        <p14:creationId xmlns:p14="http://schemas.microsoft.com/office/powerpoint/2010/main" val="2320547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Data Acquisition and Preprocessing</a:t>
            </a:r>
          </a:p>
          <a:p>
            <a:pPr marL="457200" indent="-457200">
              <a:buFont typeface="+mj-lt"/>
              <a:buAutoNum type="arabicPeriod"/>
            </a:pPr>
            <a:r>
              <a:rPr lang="en-IN" dirty="0" smtClean="0"/>
              <a:t>Feature Extraction </a:t>
            </a:r>
          </a:p>
          <a:p>
            <a:pPr marL="457200" indent="-457200">
              <a:buFont typeface="+mj-lt"/>
              <a:buAutoNum type="arabicPeriod"/>
            </a:pPr>
            <a:r>
              <a:rPr lang="en-IN" dirty="0" smtClean="0"/>
              <a:t>Posture Classification</a:t>
            </a:r>
          </a:p>
          <a:p>
            <a:pPr marL="457200" indent="-457200">
              <a:buFont typeface="+mj-lt"/>
              <a:buAutoNum type="arabicPeriod"/>
            </a:pPr>
            <a:r>
              <a:rPr lang="en-IN" dirty="0" smtClean="0"/>
              <a:t>Alert Generation</a:t>
            </a:r>
          </a:p>
          <a:p>
            <a:pPr marL="457200" indent="-457200">
              <a:buFont typeface="+mj-lt"/>
              <a:buAutoNum type="arabicPeriod"/>
            </a:pPr>
            <a:r>
              <a:rPr lang="en-IN" dirty="0" smtClean="0"/>
              <a:t>Data logging and Analytics</a:t>
            </a:r>
          </a:p>
          <a:p>
            <a:pPr marL="457200" indent="-457200">
              <a:buFont typeface="+mj-lt"/>
              <a:buAutoNum type="arabicPeriod"/>
            </a:pPr>
            <a:r>
              <a:rPr lang="en-IN" dirty="0" smtClean="0"/>
              <a:t>User Interface</a:t>
            </a:r>
          </a:p>
          <a:p>
            <a:pPr marL="457200" indent="-457200">
              <a:buFont typeface="+mj-lt"/>
              <a:buAutoNum type="arabicPeriod"/>
            </a:pPr>
            <a:endParaRPr lang="en-IN"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11</a:t>
            </a:fld>
            <a:endParaRPr lang="en-IN"/>
          </a:p>
        </p:txBody>
      </p:sp>
    </p:spTree>
    <p:extLst>
      <p:ext uri="{BB962C8B-B14F-4D97-AF65-F5344CB8AC3E}">
        <p14:creationId xmlns:p14="http://schemas.microsoft.com/office/powerpoint/2010/main" val="188758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Preprocessing Module</a:t>
            </a:r>
            <a:endParaRPr lang="en-IN" dirty="0"/>
          </a:p>
        </p:txBody>
      </p:sp>
      <p:sp>
        <p:nvSpPr>
          <p:cNvPr id="3" name="Content Placeholder 2"/>
          <p:cNvSpPr>
            <a:spLocks noGrp="1"/>
          </p:cNvSpPr>
          <p:nvPr>
            <p:ph idx="1"/>
          </p:nvPr>
        </p:nvSpPr>
        <p:spPr>
          <a:xfrm>
            <a:off x="1154083" y="1875231"/>
            <a:ext cx="10058400" cy="4023360"/>
          </a:xfrm>
        </p:spPr>
        <p:txBody>
          <a:bodyPr>
            <a:noAutofit/>
          </a:bodyPr>
          <a:lstStyle/>
          <a:p>
            <a:pPr marL="0" indent="0" algn="just">
              <a:lnSpc>
                <a:spcPct val="100000"/>
              </a:lnSpc>
              <a:buNone/>
            </a:pPr>
            <a:r>
              <a:rPr lang="en-US" sz="1900" dirty="0" smtClean="0"/>
              <a:t>This </a:t>
            </a:r>
            <a:r>
              <a:rPr lang="en-US" sz="1900" dirty="0"/>
              <a:t>module is responsible for capturing realtime video data from the user's </a:t>
            </a:r>
            <a:r>
              <a:rPr lang="en-US" sz="1900" dirty="0" smtClean="0"/>
              <a:t>webcam</a:t>
            </a:r>
            <a:r>
              <a:rPr lang="en-US" sz="1900" dirty="0"/>
              <a:t>. It continuously streams the video feed, ensuring that the system has </a:t>
            </a:r>
            <a:r>
              <a:rPr lang="en-US" sz="1900" dirty="0" smtClean="0"/>
              <a:t>up to date visual </a:t>
            </a:r>
            <a:r>
              <a:rPr lang="en-US" sz="1900" dirty="0"/>
              <a:t>information to analyze the user's </a:t>
            </a:r>
            <a:r>
              <a:rPr lang="en-US" sz="1900" dirty="0" smtClean="0"/>
              <a:t>posture. The </a:t>
            </a:r>
            <a:r>
              <a:rPr lang="en-US" sz="1900" dirty="0"/>
              <a:t>raw </a:t>
            </a:r>
            <a:r>
              <a:rPr lang="en-US" sz="1900" dirty="0" smtClean="0"/>
              <a:t>video </a:t>
            </a:r>
            <a:r>
              <a:rPr lang="en-US" sz="1900" dirty="0"/>
              <a:t>data undergoes several enhancements to improve quality and reduce noise, making </a:t>
            </a:r>
            <a:r>
              <a:rPr lang="en-US" sz="1900" dirty="0" smtClean="0"/>
              <a:t>it </a:t>
            </a:r>
            <a:r>
              <a:rPr lang="en-US" sz="1900" dirty="0"/>
              <a:t>suitable for analysis. </a:t>
            </a:r>
            <a:endParaRPr lang="en-US" sz="1900" dirty="0" smtClean="0"/>
          </a:p>
          <a:p>
            <a:pPr marL="0" indent="0" algn="just">
              <a:lnSpc>
                <a:spcPct val="100000"/>
              </a:lnSpc>
              <a:buNone/>
            </a:pPr>
            <a:r>
              <a:rPr lang="en-US" sz="1900" dirty="0"/>
              <a:t>	 </a:t>
            </a:r>
            <a:r>
              <a:rPr lang="en-US" sz="1900" dirty="0" smtClean="0"/>
              <a:t>           Key </a:t>
            </a:r>
            <a:r>
              <a:rPr lang="en-US" sz="1900" dirty="0"/>
              <a:t>preprocessing steps include: </a:t>
            </a:r>
          </a:p>
          <a:p>
            <a:pPr marL="1608560" lvl="8" indent="0" algn="just">
              <a:lnSpc>
                <a:spcPct val="100000"/>
              </a:lnSpc>
              <a:buNone/>
            </a:pPr>
            <a:r>
              <a:rPr lang="en-US" sz="1900" b="1" dirty="0" smtClean="0"/>
              <a:t>1.Image Resizing</a:t>
            </a:r>
          </a:p>
          <a:p>
            <a:pPr marL="1608560" lvl="8" indent="0" algn="just">
              <a:lnSpc>
                <a:spcPct val="100000"/>
              </a:lnSpc>
              <a:buNone/>
            </a:pPr>
            <a:r>
              <a:rPr lang="en-US" sz="1900" b="1" dirty="0" smtClean="0"/>
              <a:t>2.Grayscale Conversion</a:t>
            </a:r>
          </a:p>
          <a:p>
            <a:pPr marL="1608560" lvl="8" indent="0" algn="just">
              <a:lnSpc>
                <a:spcPct val="100000"/>
              </a:lnSpc>
              <a:buNone/>
            </a:pPr>
            <a:r>
              <a:rPr lang="en-US" sz="1900" b="1" dirty="0" smtClean="0"/>
              <a:t>3.Noise Reduction</a:t>
            </a:r>
            <a:endParaRPr lang="en-IN" sz="1900" b="1"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12</a:t>
            </a:fld>
            <a:endParaRPr lang="en-IN"/>
          </a:p>
        </p:txBody>
      </p:sp>
    </p:spTree>
    <p:extLst>
      <p:ext uri="{BB962C8B-B14F-4D97-AF65-F5344CB8AC3E}">
        <p14:creationId xmlns:p14="http://schemas.microsoft.com/office/powerpoint/2010/main" val="201360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Extraction Module </a:t>
            </a:r>
            <a:endParaRPr lang="en-IN" dirty="0"/>
          </a:p>
        </p:txBody>
      </p:sp>
      <p:sp>
        <p:nvSpPr>
          <p:cNvPr id="3" name="Content Placeholder 2"/>
          <p:cNvSpPr>
            <a:spLocks noGrp="1"/>
          </p:cNvSpPr>
          <p:nvPr>
            <p:ph idx="1"/>
          </p:nvPr>
        </p:nvSpPr>
        <p:spPr/>
        <p:txBody>
          <a:bodyPr>
            <a:normAutofit/>
          </a:bodyPr>
          <a:lstStyle/>
          <a:p>
            <a:r>
              <a:rPr lang="en-US" dirty="0" smtClean="0"/>
              <a:t>This </a:t>
            </a:r>
            <a:r>
              <a:rPr lang="en-US" dirty="0"/>
              <a:t>module is dedicated to extracting relevant features from the preprocessed </a:t>
            </a:r>
            <a:r>
              <a:rPr lang="en-US" dirty="0" smtClean="0"/>
              <a:t>images</a:t>
            </a:r>
            <a:r>
              <a:rPr lang="en-US" dirty="0"/>
              <a:t>, which represent the user's posture. By utilizing advanced techniques such as </a:t>
            </a:r>
            <a:r>
              <a:rPr lang="en-US" dirty="0" smtClean="0"/>
              <a:t>Histogram </a:t>
            </a:r>
            <a:r>
              <a:rPr lang="en-US" dirty="0"/>
              <a:t>of Oriented Gradients (HOG), the module captures critical spatial </a:t>
            </a:r>
            <a:r>
              <a:rPr lang="en-US" dirty="0" smtClean="0"/>
              <a:t>information and </a:t>
            </a:r>
            <a:r>
              <a:rPr lang="en-US" dirty="0"/>
              <a:t>shape descriptors. </a:t>
            </a:r>
            <a:endParaRPr lang="en-US" dirty="0" smtClean="0"/>
          </a:p>
          <a:p>
            <a:r>
              <a:rPr lang="en-US" dirty="0" smtClean="0"/>
              <a:t>The </a:t>
            </a:r>
            <a:r>
              <a:rPr lang="en-US" dirty="0"/>
              <a:t>process involves: </a:t>
            </a:r>
          </a:p>
          <a:p>
            <a:pPr lvl="8"/>
            <a:r>
              <a:rPr lang="en-US" sz="1800" dirty="0" smtClean="0"/>
              <a:t>HOG Feature Extraction</a:t>
            </a:r>
            <a:endParaRPr lang="en-US" sz="1800"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13</a:t>
            </a:fld>
            <a:endParaRPr lang="en-IN"/>
          </a:p>
        </p:txBody>
      </p:sp>
    </p:spTree>
    <p:extLst>
      <p:ext uri="{BB962C8B-B14F-4D97-AF65-F5344CB8AC3E}">
        <p14:creationId xmlns:p14="http://schemas.microsoft.com/office/powerpoint/2010/main" val="223573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Posture Classification Module</a:t>
            </a:r>
            <a:endParaRPr lang="en-IN" dirty="0"/>
          </a:p>
        </p:txBody>
      </p:sp>
      <p:sp>
        <p:nvSpPr>
          <p:cNvPr id="3" name="Content Placeholder 2"/>
          <p:cNvSpPr>
            <a:spLocks noGrp="1"/>
          </p:cNvSpPr>
          <p:nvPr>
            <p:ph idx="1"/>
          </p:nvPr>
        </p:nvSpPr>
        <p:spPr/>
        <p:txBody>
          <a:bodyPr>
            <a:normAutofit/>
          </a:bodyPr>
          <a:lstStyle/>
          <a:p>
            <a:pPr>
              <a:lnSpc>
                <a:spcPct val="150000"/>
              </a:lnSpc>
            </a:pPr>
            <a:r>
              <a:rPr lang="en-US" dirty="0"/>
              <a:t>This module employs machine learning algorithms to classify the user's posture as "good" or "bad" based on the extracted features. </a:t>
            </a:r>
            <a:endParaRPr lang="en-US" dirty="0" smtClean="0"/>
          </a:p>
          <a:p>
            <a:pPr>
              <a:lnSpc>
                <a:spcPct val="150000"/>
              </a:lnSpc>
            </a:pPr>
            <a:r>
              <a:rPr lang="en-US" dirty="0" smtClean="0"/>
              <a:t>The </a:t>
            </a:r>
            <a:r>
              <a:rPr lang="en-US" dirty="0"/>
              <a:t>steps involved include: </a:t>
            </a:r>
            <a:endParaRPr lang="en-US" dirty="0" smtClean="0"/>
          </a:p>
          <a:p>
            <a:pPr lvl="8">
              <a:lnSpc>
                <a:spcPct val="150000"/>
              </a:lnSpc>
            </a:pPr>
            <a:r>
              <a:rPr lang="en-US" b="1" dirty="0" smtClean="0"/>
              <a:t>Model Training</a:t>
            </a:r>
          </a:p>
          <a:p>
            <a:pPr lvl="8">
              <a:lnSpc>
                <a:spcPct val="150000"/>
              </a:lnSpc>
            </a:pPr>
            <a:r>
              <a:rPr lang="en-US" b="1" dirty="0" smtClean="0"/>
              <a:t>Real time Prediction</a:t>
            </a:r>
          </a:p>
          <a:p>
            <a:pPr lvl="8">
              <a:lnSpc>
                <a:spcPct val="150000"/>
              </a:lnSpc>
            </a:pPr>
            <a:r>
              <a:rPr lang="en-US" b="1" dirty="0" smtClean="0"/>
              <a:t>Algorithm Optimization</a:t>
            </a:r>
            <a:endParaRPr lang="en-IN" b="1"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14</a:t>
            </a:fld>
            <a:endParaRPr lang="en-IN"/>
          </a:p>
        </p:txBody>
      </p:sp>
    </p:spTree>
    <p:extLst>
      <p:ext uri="{BB962C8B-B14F-4D97-AF65-F5344CB8AC3E}">
        <p14:creationId xmlns:p14="http://schemas.microsoft.com/office/powerpoint/2010/main" val="173225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Alert Generation Module</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This </a:t>
            </a:r>
            <a:r>
              <a:rPr lang="en-US" dirty="0"/>
              <a:t>module is responsible for generating alerts when poor posture is detected. It </a:t>
            </a:r>
          </a:p>
          <a:p>
            <a:r>
              <a:rPr lang="en-US" dirty="0"/>
              <a:t>provides multiple customizable notification methods to prompt users to adjust their </a:t>
            </a:r>
          </a:p>
          <a:p>
            <a:r>
              <a:rPr lang="en-US" dirty="0" smtClean="0"/>
              <a:t>Posture.</a:t>
            </a:r>
          </a:p>
          <a:p>
            <a:pPr>
              <a:buFont typeface="Arial" panose="020B0604020202020204" pitchFamily="34" charset="0"/>
              <a:buChar char="•"/>
            </a:pPr>
            <a:r>
              <a:rPr lang="en-US" dirty="0" smtClean="0"/>
              <a:t> The </a:t>
            </a:r>
            <a:r>
              <a:rPr lang="en-US" dirty="0"/>
              <a:t>module ensures that the notifications are timely and effective in encouraging users to </a:t>
            </a:r>
          </a:p>
          <a:p>
            <a:r>
              <a:rPr lang="en-US" dirty="0"/>
              <a:t>correct their posture immediately. </a:t>
            </a:r>
          </a:p>
          <a:p>
            <a:pPr>
              <a:buFont typeface="Arial" panose="020B0604020202020204" pitchFamily="34" charset="0"/>
              <a:buChar char="•"/>
            </a:pPr>
            <a:r>
              <a:rPr lang="en-US" b="1" dirty="0" smtClean="0"/>
              <a:t> Visual </a:t>
            </a:r>
            <a:r>
              <a:rPr lang="en-US" b="1" dirty="0"/>
              <a:t>Alerts: </a:t>
            </a:r>
            <a:r>
              <a:rPr lang="en-US" dirty="0"/>
              <a:t>Displaying onscreen notifications or changing the color of the interface to </a:t>
            </a:r>
          </a:p>
          <a:p>
            <a:r>
              <a:rPr lang="en-US" dirty="0"/>
              <a:t>indicate bad posture. </a:t>
            </a:r>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15</a:t>
            </a:fld>
            <a:endParaRPr lang="en-IN"/>
          </a:p>
        </p:txBody>
      </p:sp>
    </p:spTree>
    <p:extLst>
      <p:ext uri="{BB962C8B-B14F-4D97-AF65-F5344CB8AC3E}">
        <p14:creationId xmlns:p14="http://schemas.microsoft.com/office/powerpoint/2010/main" val="60664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Logging And Analytics Module Data Logging</a:t>
            </a:r>
            <a:endParaRPr lang="en-IN" dirty="0"/>
          </a:p>
        </p:txBody>
      </p:sp>
      <p:sp>
        <p:nvSpPr>
          <p:cNvPr id="3" name="Content Placeholder 2"/>
          <p:cNvSpPr>
            <a:spLocks noGrp="1"/>
          </p:cNvSpPr>
          <p:nvPr>
            <p:ph idx="1"/>
          </p:nvPr>
        </p:nvSpPr>
        <p:spPr/>
        <p:txBody>
          <a:bodyPr>
            <a:normAutofit/>
          </a:bodyPr>
          <a:lstStyle/>
          <a:p>
            <a:pPr>
              <a:lnSpc>
                <a:spcPct val="150000"/>
              </a:lnSpc>
            </a:pPr>
            <a:r>
              <a:rPr lang="en-US" dirty="0" smtClean="0"/>
              <a:t>This </a:t>
            </a:r>
            <a:r>
              <a:rPr lang="en-US" dirty="0"/>
              <a:t>component logs the posture data over time, maintaining a comprehensive database of historical posture </a:t>
            </a:r>
            <a:r>
              <a:rPr lang="en-US" dirty="0" smtClean="0"/>
              <a:t>records. The </a:t>
            </a:r>
            <a:r>
              <a:rPr lang="en-US" dirty="0"/>
              <a:t>analytics component performs </a:t>
            </a:r>
            <a:r>
              <a:rPr lang="en-US" dirty="0" smtClean="0"/>
              <a:t>in depth </a:t>
            </a:r>
            <a:r>
              <a:rPr lang="en-US" dirty="0"/>
              <a:t>analysis on the logged data to generate insights and reports. </a:t>
            </a:r>
            <a:endParaRPr lang="en-US" dirty="0" smtClean="0"/>
          </a:p>
          <a:p>
            <a:pPr>
              <a:lnSpc>
                <a:spcPct val="150000"/>
              </a:lnSpc>
              <a:buFont typeface="Arial" panose="020B0604020202020204" pitchFamily="34" charset="0"/>
              <a:buChar char="•"/>
            </a:pPr>
            <a:r>
              <a:rPr lang="en-US" b="1" dirty="0" smtClean="0"/>
              <a:t>Ergonomic Scores</a:t>
            </a:r>
          </a:p>
          <a:p>
            <a:pPr>
              <a:lnSpc>
                <a:spcPct val="150000"/>
              </a:lnSpc>
              <a:buFont typeface="Arial" panose="020B0604020202020204" pitchFamily="34" charset="0"/>
              <a:buChar char="•"/>
            </a:pPr>
            <a:r>
              <a:rPr lang="en-US" b="1" dirty="0" smtClean="0"/>
              <a:t>Visualization</a:t>
            </a:r>
            <a:endParaRPr lang="en-IN"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16</a:t>
            </a:fld>
            <a:endParaRPr lang="en-IN"/>
          </a:p>
        </p:txBody>
      </p:sp>
    </p:spTree>
    <p:extLst>
      <p:ext uri="{BB962C8B-B14F-4D97-AF65-F5344CB8AC3E}">
        <p14:creationId xmlns:p14="http://schemas.microsoft.com/office/powerpoint/2010/main" val="209124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Module</a:t>
            </a:r>
            <a:endParaRPr lang="en-IN" dirty="0"/>
          </a:p>
        </p:txBody>
      </p:sp>
      <p:sp>
        <p:nvSpPr>
          <p:cNvPr id="3" name="Content Placeholder 2"/>
          <p:cNvSpPr>
            <a:spLocks noGrp="1"/>
          </p:cNvSpPr>
          <p:nvPr>
            <p:ph idx="1"/>
          </p:nvPr>
        </p:nvSpPr>
        <p:spPr/>
        <p:txBody>
          <a:bodyPr/>
          <a:lstStyle/>
          <a:p>
            <a:pPr>
              <a:lnSpc>
                <a:spcPct val="150000"/>
              </a:lnSpc>
            </a:pPr>
            <a:r>
              <a:rPr lang="en-US" dirty="0" smtClean="0"/>
              <a:t>This </a:t>
            </a:r>
            <a:r>
              <a:rPr lang="en-US" dirty="0"/>
              <a:t>module provides an intuitive and engaging dashboard for users to interact with the system</a:t>
            </a:r>
            <a:r>
              <a:rPr lang="en-US" dirty="0" smtClean="0"/>
              <a:t>.</a:t>
            </a:r>
          </a:p>
          <a:p>
            <a:pPr>
              <a:lnSpc>
                <a:spcPct val="150000"/>
              </a:lnSpc>
            </a:pPr>
            <a:r>
              <a:rPr lang="en-US" dirty="0" smtClean="0"/>
              <a:t> </a:t>
            </a:r>
            <a:r>
              <a:rPr lang="en-US" dirty="0"/>
              <a:t>Key features include</a:t>
            </a:r>
            <a:r>
              <a:rPr lang="en-US" dirty="0" smtClean="0"/>
              <a:t>:</a:t>
            </a:r>
          </a:p>
          <a:p>
            <a:pPr marL="201168" lvl="1" indent="0">
              <a:lnSpc>
                <a:spcPct val="150000"/>
              </a:lnSpc>
              <a:buNone/>
            </a:pPr>
            <a:r>
              <a:rPr lang="en-US" dirty="0"/>
              <a:t> </a:t>
            </a:r>
            <a:r>
              <a:rPr lang="en-US" dirty="0" smtClean="0"/>
              <a:t>                                       1) </a:t>
            </a:r>
            <a:r>
              <a:rPr lang="en-US" b="1" dirty="0" smtClean="0"/>
              <a:t>Real-time Alerts</a:t>
            </a:r>
            <a:endParaRPr lang="en-US" b="1" dirty="0"/>
          </a:p>
          <a:p>
            <a:pPr marL="201168" lvl="1" indent="0">
              <a:lnSpc>
                <a:spcPct val="150000"/>
              </a:lnSpc>
              <a:buNone/>
            </a:pPr>
            <a:r>
              <a:rPr lang="en-US" b="1" dirty="0" smtClean="0"/>
              <a:t>	                           2) Personalized Analytics	</a:t>
            </a:r>
          </a:p>
          <a:p>
            <a:pPr marL="201168" lvl="1" indent="0">
              <a:lnSpc>
                <a:spcPct val="150000"/>
              </a:lnSpc>
              <a:buNone/>
            </a:pPr>
            <a:r>
              <a:rPr lang="en-US" b="1" dirty="0" smtClean="0"/>
              <a:t>		         3) Customizable Settings</a:t>
            </a:r>
            <a:endParaRPr lang="en-IN" b="1"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17</a:t>
            </a:fld>
            <a:endParaRPr lang="en-IN"/>
          </a:p>
        </p:txBody>
      </p:sp>
    </p:spTree>
    <p:extLst>
      <p:ext uri="{BB962C8B-B14F-4D97-AF65-F5344CB8AC3E}">
        <p14:creationId xmlns:p14="http://schemas.microsoft.com/office/powerpoint/2010/main" val="127285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Output</a:t>
            </a:r>
            <a:endParaRPr lang="en-IN" dirty="0"/>
          </a:p>
        </p:txBody>
      </p:sp>
      <p:pic>
        <p:nvPicPr>
          <p:cNvPr id="6" name="Content Placeholder 5"/>
          <p:cNvPicPr>
            <a:picLocks noGrp="1" noChangeAspect="1"/>
          </p:cNvPicPr>
          <p:nvPr>
            <p:ph idx="1"/>
          </p:nvPr>
        </p:nvPicPr>
        <p:blipFill>
          <a:blip r:embed="rId2"/>
          <a:stretch>
            <a:fillRect/>
          </a:stretch>
        </p:blipFill>
        <p:spPr>
          <a:xfrm>
            <a:off x="1097280" y="1996903"/>
            <a:ext cx="4752975" cy="3276600"/>
          </a:xfrm>
          <a:prstGeom prst="rect">
            <a:avLst/>
          </a:prstGeom>
        </p:spPr>
      </p:pic>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18</a:t>
            </a:fld>
            <a:endParaRPr lang="en-IN"/>
          </a:p>
        </p:txBody>
      </p:sp>
      <p:pic>
        <p:nvPicPr>
          <p:cNvPr id="7" name="Picture 6"/>
          <p:cNvPicPr>
            <a:picLocks noChangeAspect="1"/>
          </p:cNvPicPr>
          <p:nvPr/>
        </p:nvPicPr>
        <p:blipFill>
          <a:blip r:embed="rId3"/>
          <a:stretch>
            <a:fillRect/>
          </a:stretch>
        </p:blipFill>
        <p:spPr>
          <a:xfrm>
            <a:off x="6268993" y="1996903"/>
            <a:ext cx="5346357" cy="3254507"/>
          </a:xfrm>
          <a:prstGeom prst="rect">
            <a:avLst/>
          </a:prstGeom>
        </p:spPr>
      </p:pic>
    </p:spTree>
    <p:extLst>
      <p:ext uri="{BB962C8B-B14F-4D97-AF65-F5344CB8AC3E}">
        <p14:creationId xmlns:p14="http://schemas.microsoft.com/office/powerpoint/2010/main" val="148296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a:xfrm>
            <a:off x="1097279" y="1845733"/>
            <a:ext cx="10463349" cy="4480421"/>
          </a:xfrm>
        </p:spPr>
        <p:txBody>
          <a:bodyPr>
            <a:noAutofit/>
          </a:bodyPr>
          <a:lstStyle/>
          <a:p>
            <a:r>
              <a:rPr lang="en-US" sz="1600" b="1" dirty="0"/>
              <a:t>Integration with Virtual Reality (VR) and Augmented Reality (AR</a:t>
            </a:r>
            <a:r>
              <a:rPr lang="en-US" sz="1600" b="1" dirty="0" smtClean="0"/>
              <a:t>):</a:t>
            </a:r>
            <a:endParaRPr lang="en-US" sz="1600" b="1" dirty="0"/>
          </a:p>
          <a:p>
            <a:pPr lvl="1"/>
            <a:r>
              <a:rPr lang="en-US" sz="1600" dirty="0"/>
              <a:t>Utilizing VR and AR technologies to provide interactive and immersive posture correction sessions, which can be particularly useful for rehabilitation purposes</a:t>
            </a:r>
            <a:r>
              <a:rPr lang="en-US" sz="1600" dirty="0" smtClean="0"/>
              <a:t>.</a:t>
            </a:r>
            <a:endParaRPr lang="en-US" sz="1600" dirty="0"/>
          </a:p>
          <a:p>
            <a:r>
              <a:rPr lang="en-US" sz="1600" b="1" dirty="0"/>
              <a:t>Remote Monitoring and Reporting</a:t>
            </a:r>
            <a:r>
              <a:rPr lang="en-US" sz="1600" dirty="0"/>
              <a:t>:</a:t>
            </a:r>
          </a:p>
          <a:p>
            <a:pPr lvl="1"/>
            <a:r>
              <a:rPr lang="en-US" sz="1600" dirty="0"/>
              <a:t>Enabling remote monitoring features for caregivers or employers to track the posture health of individuals, which can be useful in workplaces or for elderly care</a:t>
            </a:r>
            <a:r>
              <a:rPr lang="en-US" sz="1600" dirty="0" smtClean="0"/>
              <a:t>.</a:t>
            </a:r>
          </a:p>
          <a:p>
            <a:r>
              <a:rPr lang="en-US" sz="1600" b="1" dirty="0"/>
              <a:t>Integration with Office Tools</a:t>
            </a:r>
            <a:r>
              <a:rPr lang="en-US" sz="1600" dirty="0"/>
              <a:t>:</a:t>
            </a:r>
          </a:p>
          <a:p>
            <a:pPr lvl="1"/>
            <a:r>
              <a:rPr lang="en-US" sz="1600" dirty="0"/>
              <a:t>Embedding the posture alert system into commonly used office software like Microsoft Teams, Slack, or Zoom to provide seamless posture monitoring during meetings and work sessions</a:t>
            </a:r>
            <a:r>
              <a:rPr lang="en-US" sz="1600" dirty="0" smtClean="0"/>
              <a:t>.</a:t>
            </a:r>
          </a:p>
          <a:p>
            <a:pPr marL="201168" lvl="1" indent="0">
              <a:buNone/>
            </a:pPr>
            <a:r>
              <a:rPr lang="en-US" sz="1600" b="1" dirty="0"/>
              <a:t>AI-Driven Virtual Health Coach</a:t>
            </a:r>
            <a:r>
              <a:rPr lang="en-US" sz="1600" b="1" dirty="0" smtClean="0"/>
              <a:t>:</a:t>
            </a:r>
            <a:endParaRPr lang="en-US" sz="1600" dirty="0"/>
          </a:p>
          <a:p>
            <a:pPr lvl="1"/>
            <a:r>
              <a:rPr lang="en-US" sz="1600" b="1" dirty="0" smtClean="0"/>
              <a:t>Personalized </a:t>
            </a:r>
            <a:r>
              <a:rPr lang="en-US" sz="1600" b="1" dirty="0"/>
              <a:t>Guidance: </a:t>
            </a:r>
            <a:r>
              <a:rPr lang="en-US" sz="1600" dirty="0"/>
              <a:t>Implementing an AI-driven virtual health coach that interacts with users, providing personalized posture advice, health tips, and motivational support.</a:t>
            </a:r>
          </a:p>
          <a:p>
            <a:pPr lvl="1"/>
            <a:r>
              <a:rPr lang="en-US" sz="1600" b="1" dirty="0"/>
              <a:t>Gamification: </a:t>
            </a:r>
            <a:r>
              <a:rPr lang="en-US" sz="1600" dirty="0"/>
              <a:t>Adding gamification elements to encourage regular use and engagement with the posture alert system.</a:t>
            </a:r>
          </a:p>
          <a:p>
            <a:r>
              <a:rPr lang="en-US" sz="1600" dirty="0"/>
              <a:t/>
            </a:r>
            <a:br>
              <a:rPr lang="en-US" sz="1600" dirty="0"/>
            </a:br>
            <a:endParaRPr lang="en-US" sz="1600" dirty="0"/>
          </a:p>
          <a:p>
            <a:pPr marL="201168" lvl="1" indent="0">
              <a:buNone/>
            </a:pPr>
            <a:endParaRPr lang="en-IN" sz="1600" dirty="0"/>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19</a:t>
            </a:fld>
            <a:endParaRPr lang="en-IN"/>
          </a:p>
        </p:txBody>
      </p:sp>
    </p:spTree>
    <p:extLst>
      <p:ext uri="{BB962C8B-B14F-4D97-AF65-F5344CB8AC3E}">
        <p14:creationId xmlns:p14="http://schemas.microsoft.com/office/powerpoint/2010/main" val="84216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p:txBody>
          <a:bodyPr/>
          <a:lstStyle/>
          <a:p>
            <a:r>
              <a:rPr lang="en-IN" dirty="0">
                <a:solidFill>
                  <a:schemeClr val="tx1"/>
                </a:solidFill>
              </a:rPr>
              <a:t>Content</a:t>
            </a: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normAutofit fontScale="92500" lnSpcReduction="10000"/>
          </a:bodyPr>
          <a:lstStyle/>
          <a:p>
            <a:r>
              <a:rPr lang="en-IN" dirty="0">
                <a:solidFill>
                  <a:schemeClr val="tx1"/>
                </a:solidFill>
              </a:rPr>
              <a:t>1. Objective</a:t>
            </a:r>
          </a:p>
          <a:p>
            <a:r>
              <a:rPr lang="en-IN" dirty="0">
                <a:solidFill>
                  <a:schemeClr val="tx1"/>
                </a:solidFill>
              </a:rPr>
              <a:t>2. Problem Statement</a:t>
            </a:r>
          </a:p>
          <a:p>
            <a:r>
              <a:rPr lang="en-IN" dirty="0">
                <a:solidFill>
                  <a:schemeClr val="tx1"/>
                </a:solidFill>
              </a:rPr>
              <a:t>3. Existing System</a:t>
            </a:r>
          </a:p>
          <a:p>
            <a:r>
              <a:rPr lang="en-IN" dirty="0">
                <a:solidFill>
                  <a:schemeClr val="tx1"/>
                </a:solidFill>
              </a:rPr>
              <a:t>4. Proposed System</a:t>
            </a:r>
          </a:p>
          <a:p>
            <a:r>
              <a:rPr lang="en-IN" dirty="0">
                <a:solidFill>
                  <a:schemeClr val="tx1"/>
                </a:solidFill>
              </a:rPr>
              <a:t>5. Architecture</a:t>
            </a:r>
          </a:p>
          <a:p>
            <a:r>
              <a:rPr lang="en-IN" dirty="0">
                <a:solidFill>
                  <a:schemeClr val="tx1"/>
                </a:solidFill>
              </a:rPr>
              <a:t>6. Literature </a:t>
            </a:r>
            <a:r>
              <a:rPr lang="en-IN" dirty="0" smtClean="0">
                <a:solidFill>
                  <a:schemeClr val="tx1"/>
                </a:solidFill>
              </a:rPr>
              <a:t>Survey</a:t>
            </a:r>
          </a:p>
          <a:p>
            <a:r>
              <a:rPr lang="en-IN" dirty="0" smtClean="0">
                <a:solidFill>
                  <a:schemeClr val="tx1"/>
                </a:solidFill>
              </a:rPr>
              <a:t>7.Modules in </a:t>
            </a:r>
            <a:r>
              <a:rPr lang="en-IN" dirty="0" smtClean="0">
                <a:solidFill>
                  <a:schemeClr val="tx1"/>
                </a:solidFill>
              </a:rPr>
              <a:t>Project</a:t>
            </a:r>
          </a:p>
          <a:p>
            <a:r>
              <a:rPr lang="en-IN" dirty="0" smtClean="0">
                <a:solidFill>
                  <a:schemeClr val="tx1"/>
                </a:solidFill>
              </a:rPr>
              <a:t>8.Sample Output</a:t>
            </a:r>
            <a:endParaRPr lang="en-IN" dirty="0" smtClean="0">
              <a:solidFill>
                <a:schemeClr val="tx1"/>
              </a:solidFill>
            </a:endParaRPr>
          </a:p>
          <a:p>
            <a:r>
              <a:rPr lang="en-IN" dirty="0">
                <a:solidFill>
                  <a:schemeClr val="tx1"/>
                </a:solidFill>
              </a:rPr>
              <a:t>9</a:t>
            </a:r>
            <a:r>
              <a:rPr lang="en-IN" dirty="0" smtClean="0">
                <a:solidFill>
                  <a:schemeClr val="tx1"/>
                </a:solidFill>
              </a:rPr>
              <a:t>.Future </a:t>
            </a:r>
            <a:r>
              <a:rPr lang="en-IN" dirty="0" smtClean="0">
                <a:solidFill>
                  <a:schemeClr val="tx1"/>
                </a:solidFill>
              </a:rPr>
              <a:t>Enhancements</a:t>
            </a:r>
          </a:p>
          <a:p>
            <a:r>
              <a:rPr lang="en-IN" dirty="0" smtClean="0">
                <a:solidFill>
                  <a:schemeClr val="tx1"/>
                </a:solidFill>
              </a:rPr>
              <a:t>10</a:t>
            </a:r>
            <a:r>
              <a:rPr lang="en-IN" dirty="0" smtClean="0">
                <a:solidFill>
                  <a:schemeClr val="tx1"/>
                </a:solidFill>
              </a:rPr>
              <a:t>.References</a:t>
            </a:r>
            <a:endParaRPr lang="en-IN" dirty="0">
              <a:solidFill>
                <a:schemeClr val="tx1"/>
              </a:solidFill>
            </a:endParaRPr>
          </a:p>
        </p:txBody>
      </p:sp>
      <p:sp>
        <p:nvSpPr>
          <p:cNvPr id="4" name="Date Placeholder 3">
            <a:extLst>
              <a:ext uri="{FF2B5EF4-FFF2-40B4-BE49-F238E27FC236}">
                <a16:creationId xmlns:a16="http://schemas.microsoft.com/office/drawing/2014/main" id="{F733DCEB-E25E-B310-809E-BBF079E88D1B}"/>
              </a:ext>
            </a:extLst>
          </p:cNvPr>
          <p:cNvSpPr>
            <a:spLocks noGrp="1"/>
          </p:cNvSpPr>
          <p:nvPr>
            <p:ph type="dt" sz="half" idx="10"/>
          </p:nvPr>
        </p:nvSpPr>
        <p:spPr/>
        <p:txBody>
          <a:bodyPr/>
          <a:lstStyle/>
          <a:p>
            <a:r>
              <a:rPr lang="en-IN" smtClean="0"/>
              <a:t>05-06-2024</a:t>
            </a:r>
            <a:endParaRPr lang="en-IN"/>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2</a:t>
            </a:fld>
            <a:endParaRPr lang="en-IN"/>
          </a:p>
        </p:txBody>
      </p:sp>
    </p:spTree>
    <p:extLst>
      <p:ext uri="{BB962C8B-B14F-4D97-AF65-F5344CB8AC3E}">
        <p14:creationId xmlns:p14="http://schemas.microsoft.com/office/powerpoint/2010/main" val="1965624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85000" lnSpcReduction="10000"/>
          </a:bodyPr>
          <a:lstStyle/>
          <a:p>
            <a:pPr>
              <a:lnSpc>
                <a:spcPct val="110000"/>
              </a:lnSpc>
            </a:pPr>
            <a:r>
              <a:rPr lang="en-IN" dirty="0"/>
              <a:t>[1] "Machine Learning Algorithms Application For The Proposed Sitting Posture Monitoring System" </a:t>
            </a:r>
            <a:r>
              <a:rPr lang="en-IN" dirty="0" err="1"/>
              <a:t>Ferdews</a:t>
            </a:r>
            <a:r>
              <a:rPr lang="en-IN" dirty="0"/>
              <a:t> </a:t>
            </a:r>
            <a:r>
              <a:rPr lang="en-IN" dirty="0" err="1"/>
              <a:t>Tlili</a:t>
            </a:r>
            <a:r>
              <a:rPr lang="en-IN" dirty="0"/>
              <a:t>, Rim Haddad, </a:t>
            </a:r>
            <a:r>
              <a:rPr lang="en-IN" dirty="0" err="1"/>
              <a:t>Ridha</a:t>
            </a:r>
            <a:r>
              <a:rPr lang="en-IN" dirty="0"/>
              <a:t> </a:t>
            </a:r>
            <a:r>
              <a:rPr lang="en-IN" dirty="0" err="1"/>
              <a:t>Bouallegue</a:t>
            </a:r>
            <a:r>
              <a:rPr lang="en-IN" dirty="0"/>
              <a:t>, </a:t>
            </a:r>
            <a:r>
              <a:rPr lang="en-IN" dirty="0" err="1"/>
              <a:t>Raed</a:t>
            </a:r>
            <a:r>
              <a:rPr lang="en-IN" dirty="0"/>
              <a:t> </a:t>
            </a:r>
            <a:r>
              <a:rPr lang="en-IN" dirty="0" err="1"/>
              <a:t>Shubair</a:t>
            </a:r>
            <a:r>
              <a:rPr lang="en-IN" dirty="0"/>
              <a:t>, 2022. https://doi.org/10.1016/j.procs.2022.07.031 </a:t>
            </a:r>
            <a:endParaRPr lang="en-IN" dirty="0" smtClean="0"/>
          </a:p>
          <a:p>
            <a:pPr>
              <a:lnSpc>
                <a:spcPct val="110000"/>
              </a:lnSpc>
            </a:pPr>
            <a:r>
              <a:rPr lang="en-IN" dirty="0" smtClean="0"/>
              <a:t>[</a:t>
            </a:r>
            <a:r>
              <a:rPr lang="en-IN" dirty="0"/>
              <a:t>2] "A Smart System for Sitting Posture Detection Based on Force Sensors and Mobile Application" </a:t>
            </a:r>
            <a:r>
              <a:rPr lang="en-IN" dirty="0" err="1"/>
              <a:t>Slavomir</a:t>
            </a:r>
            <a:r>
              <a:rPr lang="en-IN" dirty="0"/>
              <a:t> </a:t>
            </a:r>
            <a:r>
              <a:rPr lang="en-IN" dirty="0" err="1"/>
              <a:t>Matuska</a:t>
            </a:r>
            <a:r>
              <a:rPr lang="en-IN" dirty="0"/>
              <a:t>, Martin </a:t>
            </a:r>
            <a:r>
              <a:rPr lang="en-IN" dirty="0" err="1"/>
              <a:t>Paralic</a:t>
            </a:r>
            <a:r>
              <a:rPr lang="en-IN" dirty="0"/>
              <a:t>, Robert </a:t>
            </a:r>
            <a:r>
              <a:rPr lang="en-IN" dirty="0" err="1"/>
              <a:t>Hudec</a:t>
            </a:r>
            <a:r>
              <a:rPr lang="en-IN" dirty="0"/>
              <a:t>, 2020. https://doi.org/10.1155/2020/6625797 </a:t>
            </a:r>
          </a:p>
          <a:p>
            <a:pPr>
              <a:lnSpc>
                <a:spcPct val="110000"/>
              </a:lnSpc>
            </a:pPr>
            <a:r>
              <a:rPr lang="en-IN" dirty="0" smtClean="0"/>
              <a:t>[</a:t>
            </a:r>
            <a:r>
              <a:rPr lang="en-IN" dirty="0"/>
              <a:t>3] "A portable sitting posture monitoring system based on a pressure sensor array and machine learning" Xu Ran, Cong Wang, Yao Xiao, </a:t>
            </a:r>
            <a:r>
              <a:rPr lang="en-IN" dirty="0" err="1"/>
              <a:t>Xuliang</a:t>
            </a:r>
            <a:r>
              <a:rPr lang="en-IN" dirty="0"/>
              <a:t> Gao, </a:t>
            </a:r>
            <a:r>
              <a:rPr lang="en-IN" dirty="0" err="1"/>
              <a:t>Zhiyuan</a:t>
            </a:r>
            <a:r>
              <a:rPr lang="en-IN" dirty="0"/>
              <a:t> Zhu, Bin Chen, 2021. https://doi.org/10.1016/j.sna.2020.112574</a:t>
            </a:r>
          </a:p>
          <a:p>
            <a:pPr>
              <a:lnSpc>
                <a:spcPct val="110000"/>
              </a:lnSpc>
            </a:pPr>
            <a:r>
              <a:rPr lang="en-IN" dirty="0" smtClean="0"/>
              <a:t>[</a:t>
            </a:r>
            <a:r>
              <a:rPr lang="en-IN" dirty="0"/>
              <a:t>4] "A Proposal of Implementation of Sitting Posture Monitoring System for Wheelchair Utilizing Machine Learning Methods" Jawad Ahmad, Johan </a:t>
            </a:r>
            <a:r>
              <a:rPr lang="en-IN" dirty="0" err="1"/>
              <a:t>Sidén</a:t>
            </a:r>
            <a:r>
              <a:rPr lang="en-IN" dirty="0"/>
              <a:t>, Henrik </a:t>
            </a:r>
            <a:r>
              <a:rPr lang="en-IN" dirty="0" err="1"/>
              <a:t>Andersson</a:t>
            </a:r>
            <a:r>
              <a:rPr lang="en-IN" dirty="0"/>
              <a:t>, 2021. https://</a:t>
            </a:r>
            <a:r>
              <a:rPr lang="en-IN" dirty="0" smtClean="0"/>
              <a:t>doi.org/10.3390/s21113824</a:t>
            </a:r>
          </a:p>
          <a:p>
            <a:pPr>
              <a:lnSpc>
                <a:spcPct val="110000"/>
              </a:lnSpc>
            </a:pPr>
            <a:r>
              <a:rPr lang="en-IN" dirty="0" smtClean="0"/>
              <a:t> </a:t>
            </a:r>
            <a:r>
              <a:rPr lang="en-IN" dirty="0"/>
              <a:t>[5] "A Deep-Learning Based Posture Detection System for Preventing Telework Related Musculoskeletal Disorders" Enrique </a:t>
            </a:r>
            <a:r>
              <a:rPr lang="en-IN" dirty="0" err="1"/>
              <a:t>Piñero</a:t>
            </a:r>
            <a:r>
              <a:rPr lang="en-IN" dirty="0"/>
              <a:t>-Fuentes, Salvador </a:t>
            </a:r>
            <a:r>
              <a:rPr lang="en-IN" dirty="0" err="1"/>
              <a:t>Canas</a:t>
            </a:r>
            <a:r>
              <a:rPr lang="en-IN" dirty="0"/>
              <a:t>-Moreno, Antonio Rios-Navarro, Manuel </a:t>
            </a:r>
            <a:r>
              <a:rPr lang="en-IN" dirty="0" err="1"/>
              <a:t>Domínguez</a:t>
            </a:r>
            <a:r>
              <a:rPr lang="en-IN" dirty="0"/>
              <a:t>-Morales, José Luis </a:t>
            </a:r>
            <a:r>
              <a:rPr lang="en-IN" dirty="0" err="1"/>
              <a:t>Sevillano</a:t>
            </a:r>
            <a:r>
              <a:rPr lang="en-IN" dirty="0"/>
              <a:t>, Alejandro Linares-</a:t>
            </a:r>
            <a:r>
              <a:rPr lang="en-IN" dirty="0" err="1"/>
              <a:t>Barranco</a:t>
            </a:r>
            <a:r>
              <a:rPr lang="en-IN" dirty="0"/>
              <a:t>, 2021.https://doi.org/10.3390/s21092998</a:t>
            </a:r>
          </a:p>
        </p:txBody>
      </p:sp>
      <p:sp>
        <p:nvSpPr>
          <p:cNvPr id="4" name="Date Placeholder 3"/>
          <p:cNvSpPr>
            <a:spLocks noGrp="1"/>
          </p:cNvSpPr>
          <p:nvPr>
            <p:ph type="dt" sz="half" idx="10"/>
          </p:nvPr>
        </p:nvSpPr>
        <p:spPr/>
        <p:txBody>
          <a:bodyPr/>
          <a:lstStyle/>
          <a:p>
            <a:r>
              <a:rPr lang="en-IN" smtClean="0"/>
              <a:t>05-06-2024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20</a:t>
            </a:fld>
            <a:endParaRPr lang="en-IN"/>
          </a:p>
        </p:txBody>
      </p:sp>
    </p:spTree>
    <p:extLst>
      <p:ext uri="{BB962C8B-B14F-4D97-AF65-F5344CB8AC3E}">
        <p14:creationId xmlns:p14="http://schemas.microsoft.com/office/powerpoint/2010/main" val="364884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6738F6-E552-E239-70E8-2F0A1D7E0B25}"/>
              </a:ext>
            </a:extLst>
          </p:cNvPr>
          <p:cNvSpPr>
            <a:spLocks noGrp="1"/>
          </p:cNvSpPr>
          <p:nvPr>
            <p:ph type="title"/>
          </p:nvPr>
        </p:nvSpPr>
        <p:spPr>
          <a:xfrm>
            <a:off x="1066800" y="2393195"/>
            <a:ext cx="10058400" cy="1450757"/>
          </a:xfrm>
        </p:spPr>
        <p:txBody>
          <a:bodyPr/>
          <a:lstStyle/>
          <a:p>
            <a:pPr algn="ctr"/>
            <a:r>
              <a:rPr lang="en-IN" dirty="0">
                <a:solidFill>
                  <a:schemeClr val="tx1"/>
                </a:solidFill>
              </a:rPr>
              <a:t>Thank You</a:t>
            </a:r>
          </a:p>
        </p:txBody>
      </p:sp>
      <p:sp>
        <p:nvSpPr>
          <p:cNvPr id="4" name="Date Placeholder 3">
            <a:extLst>
              <a:ext uri="{FF2B5EF4-FFF2-40B4-BE49-F238E27FC236}">
                <a16:creationId xmlns:a16="http://schemas.microsoft.com/office/drawing/2014/main" id="{11B3A6C9-7EE0-88B8-6727-FF82250CCAB4}"/>
              </a:ext>
            </a:extLst>
          </p:cNvPr>
          <p:cNvSpPr>
            <a:spLocks noGrp="1"/>
          </p:cNvSpPr>
          <p:nvPr>
            <p:ph type="dt" sz="half" idx="10"/>
          </p:nvPr>
        </p:nvSpPr>
        <p:spPr/>
        <p:txBody>
          <a:bodyPr/>
          <a:lstStyle/>
          <a:p>
            <a:r>
              <a:rPr lang="en-IN" smtClean="0"/>
              <a:t>05-06-2024</a:t>
            </a:r>
            <a:endParaRPr lang="en-IN" dirty="0"/>
          </a:p>
        </p:txBody>
      </p:sp>
      <p:sp>
        <p:nvSpPr>
          <p:cNvPr id="5" name="Slide Number Placeholder 4">
            <a:extLst>
              <a:ext uri="{FF2B5EF4-FFF2-40B4-BE49-F238E27FC236}">
                <a16:creationId xmlns:a16="http://schemas.microsoft.com/office/drawing/2014/main" id="{6F2E853F-84C2-7969-EDD1-95283BA02BF9}"/>
              </a:ext>
            </a:extLst>
          </p:cNvPr>
          <p:cNvSpPr>
            <a:spLocks noGrp="1"/>
          </p:cNvSpPr>
          <p:nvPr>
            <p:ph type="sldNum" sz="quarter" idx="12"/>
          </p:nvPr>
        </p:nvSpPr>
        <p:spPr/>
        <p:txBody>
          <a:bodyPr/>
          <a:lstStyle/>
          <a:p>
            <a:fld id="{DE4CB378-4F50-4CCE-9659-BB7A6E40C702}" type="slidenum">
              <a:rPr lang="en-IN" smtClean="0"/>
              <a:t>21</a:t>
            </a:fld>
            <a:endParaRPr lang="en-IN"/>
          </a:p>
        </p:txBody>
      </p:sp>
    </p:spTree>
    <p:extLst>
      <p:ext uri="{BB962C8B-B14F-4D97-AF65-F5344CB8AC3E}">
        <p14:creationId xmlns:p14="http://schemas.microsoft.com/office/powerpoint/2010/main" val="3215941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a:xfrm>
            <a:off x="1097280" y="258612"/>
            <a:ext cx="10058400" cy="1450757"/>
          </a:xfrm>
        </p:spPr>
        <p:txBody>
          <a:bodyPr/>
          <a:lstStyle/>
          <a:p>
            <a:r>
              <a:rPr lang="en-GB" dirty="0">
                <a:solidFill>
                  <a:schemeClr val="tx1"/>
                </a:solidFill>
              </a:rPr>
              <a:t>Objective</a:t>
            </a:r>
            <a:endParaRPr lang="en-IN" dirty="0">
              <a:solidFill>
                <a:schemeClr val="tx1"/>
              </a:solidFill>
            </a:endParaRP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lstStyle/>
          <a:p>
            <a:pPr algn="just">
              <a:lnSpc>
                <a:spcPct val="100000"/>
              </a:lnSpc>
            </a:pPr>
            <a:r>
              <a:rPr lang="en-GB" dirty="0">
                <a:solidFill>
                  <a:schemeClr val="tx1"/>
                </a:solidFill>
              </a:rPr>
              <a:t>The objective of the project is to develop a system that leverages machine learning techniques to detect and alert individuals about poor posture while they are using mobile devices or laptops. The primary goal is to improve workplace ergonomics and prevent musculoskeletal disorders caused by prolonged incorrect posture.</a:t>
            </a:r>
            <a:endParaRPr lang="en-IN" dirty="0">
              <a:solidFill>
                <a:schemeClr val="tx1"/>
              </a:solidFill>
            </a:endParaRPr>
          </a:p>
        </p:txBody>
      </p:sp>
      <p:sp>
        <p:nvSpPr>
          <p:cNvPr id="4" name="Date Placeholder 3">
            <a:extLst>
              <a:ext uri="{FF2B5EF4-FFF2-40B4-BE49-F238E27FC236}">
                <a16:creationId xmlns:a16="http://schemas.microsoft.com/office/drawing/2014/main" id="{F733DCEB-E25E-B310-809E-BBF079E88D1B}"/>
              </a:ext>
            </a:extLst>
          </p:cNvPr>
          <p:cNvSpPr>
            <a:spLocks noGrp="1"/>
          </p:cNvSpPr>
          <p:nvPr>
            <p:ph type="dt" sz="half" idx="10"/>
          </p:nvPr>
        </p:nvSpPr>
        <p:spPr/>
        <p:txBody>
          <a:bodyPr/>
          <a:lstStyle/>
          <a:p>
            <a:r>
              <a:rPr lang="en-IN" smtClean="0"/>
              <a:t>05-06-2024</a:t>
            </a:r>
            <a:endParaRPr lang="en-IN" dirty="0"/>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3</a:t>
            </a:fld>
            <a:endParaRPr lang="en-IN"/>
          </a:p>
        </p:txBody>
      </p:sp>
    </p:spTree>
    <p:extLst>
      <p:ext uri="{BB962C8B-B14F-4D97-AF65-F5344CB8AC3E}">
        <p14:creationId xmlns:p14="http://schemas.microsoft.com/office/powerpoint/2010/main" val="1096434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p:txBody>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p:txBody>
          <a:bodyPr/>
          <a:lstStyle/>
          <a:p>
            <a:pPr>
              <a:buFont typeface="Arial" panose="020B0604020202020204" pitchFamily="34" charset="0"/>
              <a:buChar char="•"/>
            </a:pPr>
            <a:r>
              <a:rPr lang="en-IN" dirty="0">
                <a:solidFill>
                  <a:schemeClr val="tx1"/>
                </a:solidFill>
              </a:rPr>
              <a:t> </a:t>
            </a:r>
            <a:r>
              <a:rPr lang="en-GB" dirty="0">
                <a:solidFill>
                  <a:schemeClr val="tx1"/>
                </a:solidFill>
              </a:rPr>
              <a:t>Prolonged incorrect posture while working on mobile devices or laptops can lead to various health issues such as neck pain, back pain, and repetitive strain injuries.</a:t>
            </a:r>
          </a:p>
          <a:p>
            <a:pPr>
              <a:buFont typeface="Arial" panose="020B0604020202020204" pitchFamily="34" charset="0"/>
              <a:buChar char="•"/>
            </a:pPr>
            <a:r>
              <a:rPr lang="en-GB" dirty="0">
                <a:solidFill>
                  <a:schemeClr val="tx1"/>
                </a:solidFill>
              </a:rPr>
              <a:t>Many individuals are unaware of their poor posture habits and need timely reminders to correct them.</a:t>
            </a:r>
          </a:p>
          <a:p>
            <a:pPr>
              <a:buFont typeface="Arial" panose="020B0604020202020204" pitchFamily="34" charset="0"/>
              <a:buChar char="•"/>
            </a:pPr>
            <a:r>
              <a:rPr lang="en-GB" dirty="0">
                <a:solidFill>
                  <a:schemeClr val="tx1"/>
                </a:solidFill>
              </a:rPr>
              <a:t>Existing solutions for posture correction are often manual and lack real-time feedback, making them less effective.</a:t>
            </a:r>
            <a:endParaRPr lang="en-IN" dirty="0">
              <a:solidFill>
                <a:schemeClr val="tx1"/>
              </a:solidFill>
            </a:endParaRP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r>
              <a:rPr lang="en-IN" smtClean="0"/>
              <a:t>05-06-2024</a:t>
            </a:r>
            <a:endParaRPr lang="en-IN" dirty="0"/>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4</a:t>
            </a:fld>
            <a:endParaRPr lang="en-IN"/>
          </a:p>
        </p:txBody>
      </p:sp>
    </p:spTree>
    <p:extLst>
      <p:ext uri="{BB962C8B-B14F-4D97-AF65-F5344CB8AC3E}">
        <p14:creationId xmlns:p14="http://schemas.microsoft.com/office/powerpoint/2010/main" val="230899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44A2-5253-EEC1-9985-35FF3A306487}"/>
              </a:ext>
            </a:extLst>
          </p:cNvPr>
          <p:cNvSpPr>
            <a:spLocks noGrp="1"/>
          </p:cNvSpPr>
          <p:nvPr>
            <p:ph type="title"/>
          </p:nvPr>
        </p:nvSpPr>
        <p:spPr/>
        <p:txBody>
          <a:bodyPr/>
          <a:lstStyle/>
          <a:p>
            <a:r>
              <a:rPr lang="en-IN" dirty="0">
                <a:solidFill>
                  <a:schemeClr val="tx1"/>
                </a:solidFill>
              </a:rPr>
              <a:t>Existing System</a:t>
            </a:r>
          </a:p>
        </p:txBody>
      </p:sp>
      <p:sp>
        <p:nvSpPr>
          <p:cNvPr id="3" name="Content Placeholder 2">
            <a:extLst>
              <a:ext uri="{FF2B5EF4-FFF2-40B4-BE49-F238E27FC236}">
                <a16:creationId xmlns:a16="http://schemas.microsoft.com/office/drawing/2014/main" id="{5DDF3465-C2F2-F01F-D8F6-7B06E8E8A465}"/>
              </a:ext>
            </a:extLst>
          </p:cNvPr>
          <p:cNvSpPr>
            <a:spLocks noGrp="1"/>
          </p:cNvSpPr>
          <p:nvPr>
            <p:ph idx="1"/>
          </p:nvPr>
        </p:nvSpPr>
        <p:spPr/>
        <p:txBody>
          <a:bodyPr/>
          <a:lstStyle/>
          <a:p>
            <a:pPr algn="just"/>
            <a:r>
              <a:rPr lang="en-GB" dirty="0">
                <a:solidFill>
                  <a:schemeClr val="tx1"/>
                </a:solidFill>
              </a:rPr>
              <a:t>Manual methods such as ergonomic assessments and periodic reminders lack real-time monitoring and feedback, making them less effective in correcting posture habits. Some mobile applications offer posture tracking features, but they may not be accurate or reliable. Wearable devices like posture correctors exist but may be uncomfortable or inconvenient for long-term use.</a:t>
            </a:r>
            <a:endParaRPr lang="en-IN" dirty="0">
              <a:solidFill>
                <a:schemeClr val="tx1"/>
              </a:solidFill>
            </a:endParaRPr>
          </a:p>
        </p:txBody>
      </p:sp>
      <p:sp>
        <p:nvSpPr>
          <p:cNvPr id="4" name="Date Placeholder 3">
            <a:extLst>
              <a:ext uri="{FF2B5EF4-FFF2-40B4-BE49-F238E27FC236}">
                <a16:creationId xmlns:a16="http://schemas.microsoft.com/office/drawing/2014/main" id="{5857D122-621F-8F83-5078-A63B4DAA631D}"/>
              </a:ext>
            </a:extLst>
          </p:cNvPr>
          <p:cNvSpPr>
            <a:spLocks noGrp="1"/>
          </p:cNvSpPr>
          <p:nvPr>
            <p:ph type="dt" sz="half" idx="10"/>
          </p:nvPr>
        </p:nvSpPr>
        <p:spPr/>
        <p:txBody>
          <a:bodyPr/>
          <a:lstStyle/>
          <a:p>
            <a:r>
              <a:rPr lang="en-IN" smtClean="0"/>
              <a:t>05-06-2024</a:t>
            </a:r>
            <a:endParaRPr lang="en-IN" dirty="0"/>
          </a:p>
        </p:txBody>
      </p:sp>
      <p:sp>
        <p:nvSpPr>
          <p:cNvPr id="5" name="Slide Number Placeholder 4">
            <a:extLst>
              <a:ext uri="{FF2B5EF4-FFF2-40B4-BE49-F238E27FC236}">
                <a16:creationId xmlns:a16="http://schemas.microsoft.com/office/drawing/2014/main" id="{A8D4C35B-198C-4ABA-2693-9281EB5958A1}"/>
              </a:ext>
            </a:extLst>
          </p:cNvPr>
          <p:cNvSpPr>
            <a:spLocks noGrp="1"/>
          </p:cNvSpPr>
          <p:nvPr>
            <p:ph type="sldNum" sz="quarter" idx="12"/>
          </p:nvPr>
        </p:nvSpPr>
        <p:spPr/>
        <p:txBody>
          <a:bodyPr/>
          <a:lstStyle/>
          <a:p>
            <a:fld id="{DE4CB378-4F50-4CCE-9659-BB7A6E40C702}" type="slidenum">
              <a:rPr lang="en-IN" smtClean="0"/>
              <a:t>5</a:t>
            </a:fld>
            <a:endParaRPr lang="en-IN"/>
          </a:p>
        </p:txBody>
      </p:sp>
    </p:spTree>
    <p:extLst>
      <p:ext uri="{BB962C8B-B14F-4D97-AF65-F5344CB8AC3E}">
        <p14:creationId xmlns:p14="http://schemas.microsoft.com/office/powerpoint/2010/main" val="618350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8D88-D683-C4D6-25C5-B0A14C3AE0D9}"/>
              </a:ext>
            </a:extLst>
          </p:cNvPr>
          <p:cNvSpPr>
            <a:spLocks noGrp="1"/>
          </p:cNvSpPr>
          <p:nvPr>
            <p:ph type="title"/>
          </p:nvPr>
        </p:nvSpPr>
        <p:spPr/>
        <p:txBody>
          <a:bodyPr/>
          <a:lstStyle/>
          <a:p>
            <a:r>
              <a:rPr lang="en-IN" dirty="0">
                <a:solidFill>
                  <a:schemeClr val="tx1"/>
                </a:solidFill>
              </a:rPr>
              <a:t>Proposed System</a:t>
            </a:r>
          </a:p>
        </p:txBody>
      </p:sp>
      <p:sp>
        <p:nvSpPr>
          <p:cNvPr id="3" name="Content Placeholder 2">
            <a:extLst>
              <a:ext uri="{FF2B5EF4-FFF2-40B4-BE49-F238E27FC236}">
                <a16:creationId xmlns:a16="http://schemas.microsoft.com/office/drawing/2014/main" id="{49AC728C-CD8F-A629-ADF3-E5249953DECB}"/>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To Develop a machine learning model to accurately detect and analyze posture using the camera on mobile and laptop devices.</a:t>
            </a:r>
          </a:p>
          <a:p>
            <a:pPr>
              <a:buFont typeface="Arial" panose="020B0604020202020204" pitchFamily="34" charset="0"/>
              <a:buChar char="•"/>
            </a:pPr>
            <a:r>
              <a:rPr lang="en-GB" dirty="0">
                <a:solidFill>
                  <a:schemeClr val="tx1"/>
                </a:solidFill>
              </a:rPr>
              <a:t>Integrate the model that provides real-time feedback and alerts users when they adopt poor posture.</a:t>
            </a:r>
          </a:p>
          <a:p>
            <a:pPr>
              <a:buFont typeface="Arial" panose="020B0604020202020204" pitchFamily="34" charset="0"/>
              <a:buChar char="•"/>
            </a:pPr>
            <a:r>
              <a:rPr lang="en-GB" dirty="0">
                <a:solidFill>
                  <a:schemeClr val="tx1"/>
                </a:solidFill>
              </a:rPr>
              <a:t>Utilize data analytics to track users' posture habits over time and provide personalized recommendations for improvement.</a:t>
            </a:r>
            <a:endParaRPr lang="en-IN" dirty="0">
              <a:solidFill>
                <a:schemeClr val="tx1"/>
              </a:solidFill>
            </a:endParaRPr>
          </a:p>
        </p:txBody>
      </p:sp>
      <p:sp>
        <p:nvSpPr>
          <p:cNvPr id="4" name="Date Placeholder 3">
            <a:extLst>
              <a:ext uri="{FF2B5EF4-FFF2-40B4-BE49-F238E27FC236}">
                <a16:creationId xmlns:a16="http://schemas.microsoft.com/office/drawing/2014/main" id="{30B2B173-061C-61D6-39C5-DF7756BCC0A2}"/>
              </a:ext>
            </a:extLst>
          </p:cNvPr>
          <p:cNvSpPr>
            <a:spLocks noGrp="1"/>
          </p:cNvSpPr>
          <p:nvPr>
            <p:ph type="dt" sz="half" idx="10"/>
          </p:nvPr>
        </p:nvSpPr>
        <p:spPr/>
        <p:txBody>
          <a:bodyPr/>
          <a:lstStyle/>
          <a:p>
            <a:r>
              <a:rPr lang="en-IN" smtClean="0"/>
              <a:t>05-06-2024</a:t>
            </a:r>
            <a:endParaRPr lang="en-IN" dirty="0"/>
          </a:p>
        </p:txBody>
      </p:sp>
      <p:sp>
        <p:nvSpPr>
          <p:cNvPr id="5" name="Slide Number Placeholder 4">
            <a:extLst>
              <a:ext uri="{FF2B5EF4-FFF2-40B4-BE49-F238E27FC236}">
                <a16:creationId xmlns:a16="http://schemas.microsoft.com/office/drawing/2014/main" id="{E805528E-1A0F-FEE4-D9AE-26739B9BFE32}"/>
              </a:ext>
            </a:extLst>
          </p:cNvPr>
          <p:cNvSpPr>
            <a:spLocks noGrp="1"/>
          </p:cNvSpPr>
          <p:nvPr>
            <p:ph type="sldNum" sz="quarter" idx="12"/>
          </p:nvPr>
        </p:nvSpPr>
        <p:spPr/>
        <p:txBody>
          <a:bodyPr/>
          <a:lstStyle/>
          <a:p>
            <a:fld id="{DE4CB378-4F50-4CCE-9659-BB7A6E40C702}" type="slidenum">
              <a:rPr lang="en-IN" smtClean="0"/>
              <a:t>6</a:t>
            </a:fld>
            <a:endParaRPr lang="en-IN"/>
          </a:p>
        </p:txBody>
      </p:sp>
    </p:spTree>
    <p:extLst>
      <p:ext uri="{BB962C8B-B14F-4D97-AF65-F5344CB8AC3E}">
        <p14:creationId xmlns:p14="http://schemas.microsoft.com/office/powerpoint/2010/main" val="134897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7894-339C-8A6D-A648-A0B469485DE0}"/>
              </a:ext>
            </a:extLst>
          </p:cNvPr>
          <p:cNvSpPr>
            <a:spLocks noGrp="1"/>
          </p:cNvSpPr>
          <p:nvPr>
            <p:ph type="title"/>
          </p:nvPr>
        </p:nvSpPr>
        <p:spPr/>
        <p:txBody>
          <a:bodyPr/>
          <a:lstStyle/>
          <a:p>
            <a:r>
              <a:rPr lang="en-GB" dirty="0">
                <a:solidFill>
                  <a:schemeClr val="tx1"/>
                </a:solidFill>
              </a:rPr>
              <a:t>Architecture</a:t>
            </a:r>
            <a:endParaRPr lang="en-IN" dirty="0">
              <a:solidFill>
                <a:schemeClr val="tx1"/>
              </a:solidFill>
            </a:endParaRPr>
          </a:p>
        </p:txBody>
      </p:sp>
      <p:sp>
        <p:nvSpPr>
          <p:cNvPr id="4" name="Date Placeholder 3">
            <a:extLst>
              <a:ext uri="{FF2B5EF4-FFF2-40B4-BE49-F238E27FC236}">
                <a16:creationId xmlns:a16="http://schemas.microsoft.com/office/drawing/2014/main" id="{392481AC-5B8A-C6D9-53E2-8E09B5152EBA}"/>
              </a:ext>
            </a:extLst>
          </p:cNvPr>
          <p:cNvSpPr>
            <a:spLocks noGrp="1"/>
          </p:cNvSpPr>
          <p:nvPr>
            <p:ph type="dt" sz="half" idx="10"/>
          </p:nvPr>
        </p:nvSpPr>
        <p:spPr/>
        <p:txBody>
          <a:bodyPr/>
          <a:lstStyle/>
          <a:p>
            <a:r>
              <a:rPr lang="en-IN" smtClean="0"/>
              <a:t>05-06-2024</a:t>
            </a:r>
            <a:endParaRPr lang="en-IN" dirty="0"/>
          </a:p>
        </p:txBody>
      </p:sp>
      <p:sp>
        <p:nvSpPr>
          <p:cNvPr id="5" name="Slide Number Placeholder 4">
            <a:extLst>
              <a:ext uri="{FF2B5EF4-FFF2-40B4-BE49-F238E27FC236}">
                <a16:creationId xmlns:a16="http://schemas.microsoft.com/office/drawing/2014/main" id="{5ADC90F6-0DFB-9B00-ABDD-4F8C9003438B}"/>
              </a:ext>
            </a:extLst>
          </p:cNvPr>
          <p:cNvSpPr>
            <a:spLocks noGrp="1"/>
          </p:cNvSpPr>
          <p:nvPr>
            <p:ph type="sldNum" sz="quarter" idx="12"/>
          </p:nvPr>
        </p:nvSpPr>
        <p:spPr/>
        <p:txBody>
          <a:bodyPr/>
          <a:lstStyle/>
          <a:p>
            <a:fld id="{DE4CB378-4F50-4CCE-9659-BB7A6E40C702}" type="slidenum">
              <a:rPr lang="en-IN" smtClean="0"/>
              <a:t>7</a:t>
            </a:fld>
            <a:endParaRPr lang="en-IN"/>
          </a:p>
        </p:txBody>
      </p:sp>
      <p:pic>
        <p:nvPicPr>
          <p:cNvPr id="3" name="Picture 2"/>
          <p:cNvPicPr>
            <a:picLocks noChangeAspect="1"/>
          </p:cNvPicPr>
          <p:nvPr/>
        </p:nvPicPr>
        <p:blipFill>
          <a:blip r:embed="rId2"/>
          <a:stretch>
            <a:fillRect/>
          </a:stretch>
        </p:blipFill>
        <p:spPr>
          <a:xfrm>
            <a:off x="2489199" y="1916854"/>
            <a:ext cx="7411259" cy="4128345"/>
          </a:xfrm>
          <a:prstGeom prst="rect">
            <a:avLst/>
          </a:prstGeom>
        </p:spPr>
      </p:pic>
    </p:spTree>
    <p:extLst>
      <p:ext uri="{BB962C8B-B14F-4D97-AF65-F5344CB8AC3E}">
        <p14:creationId xmlns:p14="http://schemas.microsoft.com/office/powerpoint/2010/main" val="3301761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191310777"/>
              </p:ext>
            </p:extLst>
          </p:nvPr>
        </p:nvGraphicFramePr>
        <p:xfrm>
          <a:off x="1096963" y="1846261"/>
          <a:ext cx="10058397" cy="4056827"/>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2081056">
                <a:tc>
                  <a:txBody>
                    <a:bodyPr/>
                    <a:lstStyle/>
                    <a:p>
                      <a:r>
                        <a:rPr lang="en-GB" sz="1800" b="0" i="0" kern="1200" dirty="0">
                          <a:solidFill>
                            <a:schemeClr val="dk1"/>
                          </a:solidFill>
                          <a:effectLst/>
                          <a:latin typeface="+mn-lt"/>
                          <a:ea typeface="+mn-ea"/>
                          <a:cs typeface="+mn-cs"/>
                        </a:rPr>
                        <a:t>A RTSC (Real Time &amp; Self Calibrating) Algorithm Based on Tri-axial Accelerometer Signals for the Detection of Human Posture and Activity" by </a:t>
                      </a:r>
                      <a:r>
                        <a:rPr lang="en-GB" sz="1800" b="0" i="0" kern="1200" dirty="0" err="1">
                          <a:solidFill>
                            <a:schemeClr val="dk1"/>
                          </a:solidFill>
                          <a:effectLst/>
                          <a:latin typeface="+mn-lt"/>
                          <a:ea typeface="+mn-ea"/>
                          <a:cs typeface="+mn-cs"/>
                        </a:rPr>
                        <a:t>Curone</a:t>
                      </a:r>
                      <a:r>
                        <a:rPr lang="en-GB" sz="1800" b="0" i="0" kern="1200" dirty="0">
                          <a:solidFill>
                            <a:schemeClr val="dk1"/>
                          </a:solidFill>
                          <a:effectLst/>
                          <a:latin typeface="+mn-lt"/>
                          <a:ea typeface="+mn-ea"/>
                          <a:cs typeface="+mn-cs"/>
                        </a:rPr>
                        <a:t> et al., 2010</a:t>
                      </a:r>
                      <a:endParaRPr lang="en-IN" dirty="0"/>
                    </a:p>
                  </a:txBody>
                  <a:tcPr/>
                </a:tc>
                <a:tc>
                  <a:txBody>
                    <a:bodyPr/>
                    <a:lstStyle/>
                    <a:p>
                      <a:r>
                        <a:rPr lang="en-GB" sz="1800" b="0" i="0" kern="1200" dirty="0">
                          <a:solidFill>
                            <a:schemeClr val="dk1"/>
                          </a:solidFill>
                          <a:effectLst/>
                          <a:latin typeface="+mn-lt"/>
                          <a:ea typeface="+mn-ea"/>
                          <a:cs typeface="+mn-cs"/>
                        </a:rPr>
                        <a:t>Real-time, Self-calibrating, Adaptive</a:t>
                      </a:r>
                      <a:endParaRPr lang="en-IN" dirty="0"/>
                    </a:p>
                  </a:txBody>
                  <a:tcPr/>
                </a:tc>
                <a:tc>
                  <a:txBody>
                    <a:bodyPr/>
                    <a:lstStyle/>
                    <a:p>
                      <a:r>
                        <a:rPr lang="en-GB" sz="1800" b="0" i="0" kern="1200" dirty="0">
                          <a:solidFill>
                            <a:schemeClr val="dk1"/>
                          </a:solidFill>
                          <a:effectLst/>
                          <a:latin typeface="+mn-lt"/>
                          <a:ea typeface="+mn-ea"/>
                          <a:cs typeface="+mn-cs"/>
                        </a:rPr>
                        <a:t>Accelerometer-only, Computational complexity</a:t>
                      </a:r>
                      <a:endParaRPr lang="en-IN" dirty="0"/>
                    </a:p>
                  </a:txBody>
                  <a:tcPr/>
                </a:tc>
                <a:extLst>
                  <a:ext uri="{0D108BD9-81ED-4DB2-BD59-A6C34878D82A}">
                    <a16:rowId xmlns:a16="http://schemas.microsoft.com/office/drawing/2014/main" val="3585247155"/>
                  </a:ext>
                </a:extLst>
              </a:tr>
              <a:tr h="1423880">
                <a:tc>
                  <a:txBody>
                    <a:bodyPr/>
                    <a:lstStyle/>
                    <a:p>
                      <a:r>
                        <a:rPr lang="en-GB" sz="1800" b="0" i="0" kern="1200" dirty="0">
                          <a:solidFill>
                            <a:schemeClr val="dk1"/>
                          </a:solidFill>
                          <a:effectLst/>
                          <a:latin typeface="+mn-lt"/>
                          <a:ea typeface="+mn-ea"/>
                          <a:cs typeface="+mn-cs"/>
                        </a:rPr>
                        <a:t>Bearing Defect Detection Using Onboard Accelerometer Measurements" by Donelson and </a:t>
                      </a:r>
                      <a:r>
                        <a:rPr lang="en-GB" sz="1800" b="0" i="0" kern="1200" dirty="0" err="1">
                          <a:solidFill>
                            <a:schemeClr val="dk1"/>
                          </a:solidFill>
                          <a:effectLst/>
                          <a:latin typeface="+mn-lt"/>
                          <a:ea typeface="+mn-ea"/>
                          <a:cs typeface="+mn-cs"/>
                        </a:rPr>
                        <a:t>Dicus</a:t>
                      </a:r>
                      <a:r>
                        <a:rPr lang="en-GB" sz="1800" b="0" i="0" kern="1200" dirty="0">
                          <a:solidFill>
                            <a:schemeClr val="dk1"/>
                          </a:solidFill>
                          <a:effectLst/>
                          <a:latin typeface="+mn-lt"/>
                          <a:ea typeface="+mn-ea"/>
                          <a:cs typeface="+mn-cs"/>
                        </a:rPr>
                        <a:t>, 2002</a:t>
                      </a:r>
                      <a:endParaRPr lang="en-IN" dirty="0"/>
                    </a:p>
                  </a:txBody>
                  <a:tcPr/>
                </a:tc>
                <a:tc>
                  <a:txBody>
                    <a:bodyPr/>
                    <a:lstStyle/>
                    <a:p>
                      <a:r>
                        <a:rPr lang="en-GB" sz="1800" b="0" i="0" kern="1200" dirty="0">
                          <a:solidFill>
                            <a:schemeClr val="dk1"/>
                          </a:solidFill>
                          <a:effectLst/>
                          <a:latin typeface="+mn-lt"/>
                          <a:ea typeface="+mn-ea"/>
                          <a:cs typeface="+mn-cs"/>
                        </a:rPr>
                        <a:t>Predictive maintenance, Reduce downtime</a:t>
                      </a:r>
                      <a:endParaRPr lang="en-IN" dirty="0"/>
                    </a:p>
                  </a:txBody>
                  <a:tcPr/>
                </a:tc>
                <a:tc>
                  <a:txBody>
                    <a:bodyPr/>
                    <a:lstStyle/>
                    <a:p>
                      <a:r>
                        <a:rPr lang="en-GB" sz="1800" b="0" i="0" kern="1200" dirty="0">
                          <a:solidFill>
                            <a:schemeClr val="dk1"/>
                          </a:solidFill>
                          <a:effectLst/>
                          <a:latin typeface="+mn-lt"/>
                          <a:ea typeface="+mn-ea"/>
                          <a:cs typeface="+mn-cs"/>
                        </a:rPr>
                        <a:t>Specific to bearings, Tailoring required</a:t>
                      </a:r>
                      <a:endParaRPr lang="en-IN" dirty="0"/>
                    </a:p>
                  </a:txBody>
                  <a:tcPr/>
                </a:tc>
                <a:extLst>
                  <a:ext uri="{0D108BD9-81ED-4DB2-BD59-A6C34878D82A}">
                    <a16:rowId xmlns:a16="http://schemas.microsoft.com/office/drawing/2014/main" val="170864400"/>
                  </a:ext>
                </a:extLst>
              </a:tr>
            </a:tbl>
          </a:graphicData>
        </a:graphic>
      </p:graphicFrame>
      <p:sp>
        <p:nvSpPr>
          <p:cNvPr id="5" name="Date Placeholder 4">
            <a:extLst>
              <a:ext uri="{FF2B5EF4-FFF2-40B4-BE49-F238E27FC236}">
                <a16:creationId xmlns:a16="http://schemas.microsoft.com/office/drawing/2014/main" id="{A8344B6D-3CB7-5084-9C9E-9BF4C0AF02C4}"/>
              </a:ext>
            </a:extLst>
          </p:cNvPr>
          <p:cNvSpPr>
            <a:spLocks noGrp="1"/>
          </p:cNvSpPr>
          <p:nvPr>
            <p:ph type="dt" sz="half" idx="10"/>
          </p:nvPr>
        </p:nvSpPr>
        <p:spPr/>
        <p:txBody>
          <a:bodyPr/>
          <a:lstStyle/>
          <a:p>
            <a:r>
              <a:rPr lang="en-IN" smtClean="0"/>
              <a:t>05-06-2024</a:t>
            </a:r>
            <a:endParaRPr lang="en-IN" dirty="0"/>
          </a:p>
        </p:txBody>
      </p:sp>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8</a:t>
            </a:fld>
            <a:endParaRPr lang="en-IN"/>
          </a:p>
        </p:txBody>
      </p:sp>
    </p:spTree>
    <p:extLst>
      <p:ext uri="{BB962C8B-B14F-4D97-AF65-F5344CB8AC3E}">
        <p14:creationId xmlns:p14="http://schemas.microsoft.com/office/powerpoint/2010/main" val="161452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2683396945"/>
              </p:ext>
            </p:extLst>
          </p:nvPr>
        </p:nvGraphicFramePr>
        <p:xfrm>
          <a:off x="1096963" y="1846261"/>
          <a:ext cx="10058397" cy="3362541"/>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1386770">
                <a:tc>
                  <a:txBody>
                    <a:bodyPr/>
                    <a:lstStyle/>
                    <a:p>
                      <a:r>
                        <a:rPr lang="en-GB" sz="1800" b="0" i="0" kern="1200" dirty="0">
                          <a:solidFill>
                            <a:schemeClr val="dk1"/>
                          </a:solidFill>
                          <a:effectLst/>
                          <a:latin typeface="+mn-lt"/>
                          <a:ea typeface="+mn-ea"/>
                          <a:cs typeface="+mn-cs"/>
                        </a:rPr>
                        <a:t>"Clinical Applications of Sensors for Human Posture and Movement Analysis: A Review" by Wong et al., 2007           </a:t>
                      </a:r>
                    </a:p>
                  </a:txBody>
                  <a:tcPr/>
                </a:tc>
                <a:tc>
                  <a:txBody>
                    <a:bodyPr/>
                    <a:lstStyle/>
                    <a:p>
                      <a:r>
                        <a:rPr lang="en-GB" sz="1800" b="0" i="0" kern="1200" dirty="0">
                          <a:solidFill>
                            <a:schemeClr val="dk1"/>
                          </a:solidFill>
                          <a:effectLst/>
                          <a:latin typeface="+mn-lt"/>
                          <a:ea typeface="+mn-ea"/>
                          <a:cs typeface="+mn-cs"/>
                        </a:rPr>
                        <a:t>Comprehensive review, Clinical applications</a:t>
                      </a:r>
                      <a:endParaRPr lang="en-IN" dirty="0"/>
                    </a:p>
                  </a:txBody>
                  <a:tcPr/>
                </a:tc>
                <a:tc>
                  <a:txBody>
                    <a:bodyPr/>
                    <a:lstStyle/>
                    <a:p>
                      <a:r>
                        <a:rPr lang="en-GB" sz="1800" b="0" i="0" kern="1200" dirty="0">
                          <a:solidFill>
                            <a:schemeClr val="dk1"/>
                          </a:solidFill>
                          <a:effectLst/>
                          <a:latin typeface="+mn-lt"/>
                          <a:ea typeface="+mn-ea"/>
                          <a:cs typeface="+mn-cs"/>
                        </a:rPr>
                        <a:t>Not a specific solution, Potentially outdated</a:t>
                      </a:r>
                      <a:endParaRPr lang="en-IN" dirty="0"/>
                    </a:p>
                  </a:txBody>
                  <a:tcPr/>
                </a:tc>
                <a:extLst>
                  <a:ext uri="{0D108BD9-81ED-4DB2-BD59-A6C34878D82A}">
                    <a16:rowId xmlns:a16="http://schemas.microsoft.com/office/drawing/2014/main" val="3585247155"/>
                  </a:ext>
                </a:extLst>
              </a:tr>
              <a:tr h="1423880">
                <a:tc>
                  <a:txBody>
                    <a:bodyPr/>
                    <a:lstStyle/>
                    <a:p>
                      <a:r>
                        <a:rPr lang="en-GB" sz="1800" b="0" i="0" kern="1200" dirty="0">
                          <a:solidFill>
                            <a:schemeClr val="dk1"/>
                          </a:solidFill>
                          <a:effectLst/>
                          <a:latin typeface="+mn-lt"/>
                          <a:ea typeface="+mn-ea"/>
                          <a:cs typeface="+mn-cs"/>
                        </a:rPr>
                        <a:t>Design of an Inline Accelerometer-Based Inclination Sensing System" by Yao et al., 2012</a:t>
                      </a:r>
                      <a:endParaRPr lang="en-IN" dirty="0"/>
                    </a:p>
                  </a:txBody>
                  <a:tcPr/>
                </a:tc>
                <a:tc>
                  <a:txBody>
                    <a:bodyPr/>
                    <a:lstStyle/>
                    <a:p>
                      <a:r>
                        <a:rPr lang="en-GB" sz="1800" b="0" i="0" kern="1200" dirty="0">
                          <a:solidFill>
                            <a:schemeClr val="dk1"/>
                          </a:solidFill>
                          <a:effectLst/>
                          <a:latin typeface="+mn-lt"/>
                          <a:ea typeface="+mn-ea"/>
                          <a:cs typeface="+mn-cs"/>
                        </a:rPr>
                        <a:t>Inclination sensing, Practical considerations</a:t>
                      </a:r>
                      <a:endParaRPr lang="en-IN" dirty="0"/>
                    </a:p>
                  </a:txBody>
                  <a:tcPr/>
                </a:tc>
                <a:tc>
                  <a:txBody>
                    <a:bodyPr/>
                    <a:lstStyle/>
                    <a:p>
                      <a:r>
                        <a:rPr lang="en-GB" sz="1800" b="0" i="0" kern="1200" dirty="0">
                          <a:solidFill>
                            <a:schemeClr val="dk1"/>
                          </a:solidFill>
                          <a:effectLst/>
                          <a:latin typeface="+mn-lt"/>
                          <a:ea typeface="+mn-ea"/>
                          <a:cs typeface="+mn-cs"/>
                        </a:rPr>
                        <a:t>Limited to inclination, Custom hardware</a:t>
                      </a:r>
                      <a:endParaRPr lang="en-IN" dirty="0"/>
                    </a:p>
                  </a:txBody>
                  <a:tcPr/>
                </a:tc>
                <a:extLst>
                  <a:ext uri="{0D108BD9-81ED-4DB2-BD59-A6C34878D82A}">
                    <a16:rowId xmlns:a16="http://schemas.microsoft.com/office/drawing/2014/main" val="170864400"/>
                  </a:ext>
                </a:extLst>
              </a:tr>
            </a:tbl>
          </a:graphicData>
        </a:graphic>
      </p:graphicFrame>
      <p:sp>
        <p:nvSpPr>
          <p:cNvPr id="5" name="Date Placeholder 4">
            <a:extLst>
              <a:ext uri="{FF2B5EF4-FFF2-40B4-BE49-F238E27FC236}">
                <a16:creationId xmlns:a16="http://schemas.microsoft.com/office/drawing/2014/main" id="{A8344B6D-3CB7-5084-9C9E-9BF4C0AF02C4}"/>
              </a:ext>
            </a:extLst>
          </p:cNvPr>
          <p:cNvSpPr>
            <a:spLocks noGrp="1"/>
          </p:cNvSpPr>
          <p:nvPr>
            <p:ph type="dt" sz="half" idx="10"/>
          </p:nvPr>
        </p:nvSpPr>
        <p:spPr/>
        <p:txBody>
          <a:bodyPr/>
          <a:lstStyle/>
          <a:p>
            <a:r>
              <a:rPr lang="en-IN" smtClean="0"/>
              <a:t>05-06-2024</a:t>
            </a:r>
            <a:endParaRPr lang="en-IN" dirty="0"/>
          </a:p>
        </p:txBody>
      </p:sp>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9</a:t>
            </a:fld>
            <a:endParaRPr lang="en-IN"/>
          </a:p>
        </p:txBody>
      </p:sp>
    </p:spTree>
    <p:extLst>
      <p:ext uri="{BB962C8B-B14F-4D97-AF65-F5344CB8AC3E}">
        <p14:creationId xmlns:p14="http://schemas.microsoft.com/office/powerpoint/2010/main" val="1041848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1256</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PowerPoint Presentation</vt:lpstr>
      <vt:lpstr>Content</vt:lpstr>
      <vt:lpstr>Objective</vt:lpstr>
      <vt:lpstr>Problem Statement</vt:lpstr>
      <vt:lpstr>Existing System</vt:lpstr>
      <vt:lpstr>Proposed System</vt:lpstr>
      <vt:lpstr>Architecture</vt:lpstr>
      <vt:lpstr>Literature Survey</vt:lpstr>
      <vt:lpstr>Literature Survey</vt:lpstr>
      <vt:lpstr>Literature Survey</vt:lpstr>
      <vt:lpstr>Modules</vt:lpstr>
      <vt:lpstr>Data Acquisition And Preprocessing Module</vt:lpstr>
      <vt:lpstr>Feature Extraction Module </vt:lpstr>
      <vt:lpstr>Posture Classification Module</vt:lpstr>
      <vt:lpstr>Alert Generation Module</vt:lpstr>
      <vt:lpstr>Data Logging And Analytics Module Data Logging</vt:lpstr>
      <vt:lpstr>User Interface Module</vt:lpstr>
      <vt:lpstr>Sample Output</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NK</dc:creator>
  <cp:lastModifiedBy>ASUS</cp:lastModifiedBy>
  <cp:revision>9</cp:revision>
  <dcterms:modified xsi:type="dcterms:W3CDTF">2024-06-05T03:34:32Z</dcterms:modified>
</cp:coreProperties>
</file>