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B211-A07E-917C-E7E3-D2E89C4E0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5117C-9129-1F28-1988-5B05FAABB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EA6D2-791C-3234-B92E-5E21FA01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DB01-0BFD-7FCE-07E6-081EEEF5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E40B-3641-7551-3545-35A671EC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0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26C9E-4F0A-1599-CB82-BB5930EC8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F43AF-B8C8-DD9B-05A7-6892F5C91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8091B-89E5-B7F6-B0C4-5B543ED61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72A70-FBD3-CFB4-3843-EE565073E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7B7A-4529-F69D-5565-AFF38681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49492-0AA6-B062-B319-C2E51F479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2CD89-1B52-2F9F-48FE-2BC2DCF9A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9FD41-BA19-FFA7-B9E3-7625394F7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66C8C-26EF-4D8B-12B1-40142E75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EA45E-2BCC-22A4-3F9B-6E41B113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10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3D12-7496-7AC7-79C5-03357A00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82B87-66DB-349D-77E5-F6B5936BC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D5C80-D049-B5C5-B2A3-BFD1917B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3B4ED-C790-3266-DA0B-D6BE413C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B655A-1441-9AF2-D8D0-C5368D89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D34C-0B48-EAB8-F5C3-6DEA4E8F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3634D-2D15-6D90-9FF8-0BF6AE9B8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D3F94-9715-7A2F-A3CB-D1531304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7E844-A77D-CAF7-354F-0C095FF4A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C323B-7327-B21C-1FC8-7C6062F1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7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6860D-9628-A804-0BDE-4539A31D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BA967-BA42-41D7-1AC5-F47085789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2F5A67-BB1B-333B-0C4D-4A254AA63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120B-04F9-B529-DB76-87FBC6A3D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CC7D8-333E-6181-E75F-2EE38191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F1875-CC7D-8384-CC7B-9C454146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665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BDD0-2ABB-2CAE-406B-388B9E05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CC3EA-6C8E-BF62-B3C2-0D3A5ED7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F212D3-9EA2-90A4-C55F-10D35FDB1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F5A8F-6D6C-B0BC-297D-A1488E7E6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D2100B-6800-8D70-DC21-0B163FA22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AD5D32-2369-78AA-F284-D0BAC542C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44CE5-E9CA-0D46-3700-B1E302949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5D177-2A9A-E1EE-7131-1B5DA724D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86CF-9F6E-6F38-F6F7-4BBBF4B5B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43198-E438-27B4-4960-DCEECEC3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2E4BE-C744-904B-8D8F-39A7F9C5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BCE4-380C-A076-B89C-9077D67D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D4A8F-B0EA-2755-8C88-49DBE0C26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EE07C-9340-8873-2376-78E5E37E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C2FC6-44E7-14E5-E0E2-9D4A832F1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88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A2C8-D9F8-0024-00AB-6F05D283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F5294-0C84-A168-DE17-37CC30EF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CAAF5A-DFB8-61C7-8343-A2BD80542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AC4F7-21F1-2A27-6E66-9C9B0E4B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06DD8-11EE-2450-7531-BF711892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4B6D7-3F02-1639-7F09-DC304DBD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9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0093-E357-0093-D3A3-8CC032E2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591037-9179-C9A4-70CE-5B538F3F24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70EB0-A9DC-2DEC-886E-DBAFFD7F2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C190C-E422-4E5A-00D9-CCCB40AC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69D12-1985-5319-1F1E-6AF31809F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FB395-C81D-A5A8-4E41-451F9482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7E3E2-A66C-8AD7-3504-7072FD67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BED7A-4525-6791-D2E4-0908A3827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4925-71FC-C9DC-12AC-93391DBE0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59336-7AD5-4966-8282-E005601EA74B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62195-F9A0-F602-1DB3-4E14CEA38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A3E0-4B56-0DF9-ECFC-4EF58F95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4AFA1-4915-434E-9758-09C6817576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8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FA832EE-220D-9E38-ED21-EDF5B4D425AE}"/>
              </a:ext>
            </a:extLst>
          </p:cNvPr>
          <p:cNvSpPr/>
          <p:nvPr/>
        </p:nvSpPr>
        <p:spPr>
          <a:xfrm>
            <a:off x="189187" y="131176"/>
            <a:ext cx="11776840" cy="2538248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C8244-85D7-740A-9CCD-E0277DE82E88}"/>
              </a:ext>
            </a:extLst>
          </p:cNvPr>
          <p:cNvSpPr txBox="1"/>
          <p:nvPr/>
        </p:nvSpPr>
        <p:spPr>
          <a:xfrm>
            <a:off x="204953" y="409903"/>
            <a:ext cx="1177684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Line Chart</a:t>
            </a:r>
            <a:r>
              <a:rPr lang="en-US" u="sng" dirty="0"/>
              <a:t>: </a:t>
            </a:r>
            <a:r>
              <a:rPr lang="en-US" dirty="0"/>
              <a:t>Chart Purpose: To observe how sales changed over time.</a:t>
            </a:r>
          </a:p>
          <a:p>
            <a:r>
              <a:rPr lang="en-US" dirty="0"/>
              <a:t>Findings:</a:t>
            </a:r>
          </a:p>
          <a:p>
            <a:r>
              <a:rPr lang="en-US" dirty="0"/>
              <a:t>Sales saw consistent growth from early 2015 to the end of 2017.</a:t>
            </a:r>
          </a:p>
          <a:p>
            <a:r>
              <a:rPr lang="en-US" dirty="0"/>
              <a:t>November 2017 recorded the highest monthly sales: ₹1,18,447.82.</a:t>
            </a:r>
          </a:p>
          <a:p>
            <a:r>
              <a:rPr lang="en-US" dirty="0"/>
              <a:t>Other high-performing months include October 2017 (₹77,776.92) and December 2017 (₹83,829.31) — showing a year-end boost, likely due to festive season demand.</a:t>
            </a:r>
          </a:p>
          <a:p>
            <a:r>
              <a:rPr lang="en-US" dirty="0"/>
              <a:t>Mid-year months (like May, June) consistently showed lower performance across years.</a:t>
            </a:r>
          </a:p>
          <a:p>
            <a:endParaRPr lang="en-US" sz="2000" b="1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559758-3EEF-B2D6-A466-BBC0F089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3" y="2779782"/>
            <a:ext cx="11745307" cy="394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91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C41619D-6F2A-50EC-F556-74621DCB6E2A}"/>
              </a:ext>
            </a:extLst>
          </p:cNvPr>
          <p:cNvSpPr/>
          <p:nvPr/>
        </p:nvSpPr>
        <p:spPr>
          <a:xfrm>
            <a:off x="241738" y="157658"/>
            <a:ext cx="11708524" cy="2062103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F5924-F359-8BF8-09E3-9C783E875CA7}"/>
              </a:ext>
            </a:extLst>
          </p:cNvPr>
          <p:cNvSpPr txBox="1"/>
          <p:nvPr/>
        </p:nvSpPr>
        <p:spPr>
          <a:xfrm>
            <a:off x="404647" y="268015"/>
            <a:ext cx="1138270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Bar Chart Analysis: Sales by Region:</a:t>
            </a:r>
          </a:p>
          <a:p>
            <a:r>
              <a:rPr lang="en-US" b="1" dirty="0"/>
              <a:t>Chart Purpose</a:t>
            </a:r>
            <a:r>
              <a:rPr lang="en-US" dirty="0"/>
              <a:t>: To compare total sales across different geographic regions.</a:t>
            </a:r>
          </a:p>
          <a:p>
            <a:r>
              <a:rPr lang="en-US" b="1" dirty="0"/>
              <a:t>Findings</a:t>
            </a:r>
            <a:r>
              <a:rPr lang="en-US" dirty="0"/>
              <a:t>:</a:t>
            </a:r>
          </a:p>
          <a:p>
            <a:r>
              <a:rPr lang="en-US" b="1" dirty="0"/>
              <a:t>West Region</a:t>
            </a:r>
            <a:r>
              <a:rPr lang="en-US" dirty="0"/>
              <a:t> had the highest total sales: </a:t>
            </a:r>
            <a:r>
              <a:rPr lang="en-US" b="1" dirty="0"/>
              <a:t>₹7,25,457.82</a:t>
            </a:r>
            <a:r>
              <a:rPr lang="en-US" dirty="0"/>
              <a:t>, followed closely by </a:t>
            </a:r>
            <a:r>
              <a:rPr lang="en-US" b="1" dirty="0"/>
              <a:t>East</a:t>
            </a:r>
            <a:r>
              <a:rPr lang="en-US" dirty="0"/>
              <a:t> (₹6,78,781.24).</a:t>
            </a:r>
          </a:p>
          <a:p>
            <a:r>
              <a:rPr lang="en-US" b="1" dirty="0"/>
              <a:t>South Region</a:t>
            </a:r>
            <a:r>
              <a:rPr lang="en-US" dirty="0"/>
              <a:t> had the lowest performance: </a:t>
            </a:r>
            <a:r>
              <a:rPr lang="en-US" b="1" dirty="0"/>
              <a:t>₹3,91,721.91</a:t>
            </a:r>
            <a:r>
              <a:rPr lang="en-US" dirty="0"/>
              <a:t>.</a:t>
            </a:r>
          </a:p>
          <a:p>
            <a:r>
              <a:rPr lang="en-US" dirty="0"/>
              <a:t>Regional sales distribution indicates that marketing or logistical advantages may exist in the </a:t>
            </a:r>
            <a:r>
              <a:rPr lang="en-US" b="1" dirty="0"/>
              <a:t>West</a:t>
            </a:r>
            <a:r>
              <a:rPr lang="en-US" dirty="0"/>
              <a:t> and </a:t>
            </a:r>
            <a:r>
              <a:rPr lang="en-US" b="1" dirty="0"/>
              <a:t>East</a:t>
            </a:r>
            <a:r>
              <a:rPr lang="en-US" dirty="0"/>
              <a:t> zones.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128F4-AA95-C841-9A38-D21D016E9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8" y="2330118"/>
            <a:ext cx="11708523" cy="429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5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2CB9FF-E2E6-DFCD-71C7-7BCE27A30ABA}"/>
              </a:ext>
            </a:extLst>
          </p:cNvPr>
          <p:cNvSpPr/>
          <p:nvPr/>
        </p:nvSpPr>
        <p:spPr>
          <a:xfrm>
            <a:off x="220717" y="189186"/>
            <a:ext cx="11761076" cy="2380593"/>
          </a:xfrm>
          <a:prstGeom prst="round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575D2B-214A-EA55-70F3-4EF27E730B08}"/>
              </a:ext>
            </a:extLst>
          </p:cNvPr>
          <p:cNvSpPr txBox="1"/>
          <p:nvPr/>
        </p:nvSpPr>
        <p:spPr>
          <a:xfrm>
            <a:off x="614855" y="315310"/>
            <a:ext cx="11083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Donut Chart Analysis: Sales by Category:</a:t>
            </a:r>
          </a:p>
          <a:p>
            <a:r>
              <a:rPr lang="en-US" b="1" dirty="0"/>
              <a:t>Chart Purpose</a:t>
            </a:r>
            <a:r>
              <a:rPr lang="en-US" dirty="0"/>
              <a:t>: To understand the contribution of each product category to total sales.</a:t>
            </a:r>
          </a:p>
          <a:p>
            <a:r>
              <a:rPr lang="en-US" b="1" dirty="0"/>
              <a:t>Findings</a:t>
            </a:r>
            <a:r>
              <a:rPr lang="en-US" dirty="0"/>
              <a:t>:</a:t>
            </a:r>
          </a:p>
          <a:p>
            <a:r>
              <a:rPr lang="en-US" b="1" dirty="0"/>
              <a:t>Technology</a:t>
            </a:r>
            <a:r>
              <a:rPr lang="en-US" dirty="0"/>
              <a:t> category was the top contributor: </a:t>
            </a:r>
            <a:r>
              <a:rPr lang="en-US" b="1" dirty="0"/>
              <a:t>₹8,36,154.03</a:t>
            </a:r>
            <a:r>
              <a:rPr lang="en-US" dirty="0"/>
              <a:t>.</a:t>
            </a:r>
          </a:p>
          <a:p>
            <a:r>
              <a:rPr lang="en-US" dirty="0"/>
              <a:t>Surprisingly, </a:t>
            </a:r>
            <a:r>
              <a:rPr lang="en-US" b="1" dirty="0"/>
              <a:t>Furniture (₹7,41,999.80)</a:t>
            </a:r>
            <a:r>
              <a:rPr lang="en-US" dirty="0"/>
              <a:t> performed better than </a:t>
            </a:r>
            <a:r>
              <a:rPr lang="en-US" b="1" dirty="0"/>
              <a:t>Office Supplies (₹7,19,047.03)</a:t>
            </a:r>
            <a:r>
              <a:rPr lang="en-US" dirty="0"/>
              <a:t> despite assumptions that supplies are daily essentials.</a:t>
            </a:r>
          </a:p>
          <a:p>
            <a:r>
              <a:rPr lang="en-US" dirty="0"/>
              <a:t>Insights from this chart can guide product focus and inventory planning.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5776F-4D0C-6A37-DC19-D6BE0668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17" y="2711669"/>
            <a:ext cx="11761076" cy="395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719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nickkumar366@gmail.com</dc:creator>
  <cp:lastModifiedBy>nickkumar366@gmail.com</cp:lastModifiedBy>
  <cp:revision>1</cp:revision>
  <dcterms:created xsi:type="dcterms:W3CDTF">2025-06-07T09:35:06Z</dcterms:created>
  <dcterms:modified xsi:type="dcterms:W3CDTF">2025-06-07T09:35:36Z</dcterms:modified>
</cp:coreProperties>
</file>