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14630400" cy="8229600"/>
  <p:notesSz cx="8229600" cy="14630400"/>
  <p:embeddedFontLst>
    <p:embeddedFont>
      <p:font typeface="Unbounded" charset="0"/>
      <p:regular r:id="rId15"/>
    </p:embeddedFont>
    <p:embeddedFont>
      <p:font typeface="Unbounded" charset="0"/>
      <p:regular r:id="rId16"/>
    </p:embeddedFont>
    <p:embeddedFont>
      <p:font typeface="Cabin" charset="0"/>
      <p:regular r:id="rId17"/>
    </p:embeddedFont>
    <p:embeddedFont>
      <p:font typeface="Cabin" charset="0"/>
      <p:regular r:id="rId18"/>
    </p:embeddedFont>
    <p:embeddedFont>
      <p:font typeface="Cabin" charset="0"/>
      <p:regular r:id="rId19"/>
    </p:embeddedFont>
    <p:embeddedFont>
      <p:font typeface="Cabin" charset="0"/>
      <p:regular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308610" y="2325410"/>
            <a:ext cx="4869061" cy="3578781"/>
          </a:xfrm>
          <a:prstGeom prst="rect">
            <a:avLst/>
          </a:prstGeom>
        </p:spPr>
      </p:pic>
      <p:sp>
        <p:nvSpPr>
          <p:cNvPr id="4" name="Text 0"/>
          <p:cNvSpPr/>
          <p:nvPr/>
        </p:nvSpPr>
        <p:spPr>
          <a:xfrm>
            <a:off x="6350437" y="1135142"/>
            <a:ext cx="7415927" cy="2904173"/>
          </a:xfrm>
          <a:prstGeom prst="rect">
            <a:avLst/>
          </a:prstGeom>
          <a:noFill/>
        </p:spPr>
        <p:txBody>
          <a:bodyPr wrap="squar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Revolutionizing Road Maintenance: Real-Time Pothole Detection</a:t>
            </a:r>
            <a:endParaRPr lang="en-US" sz="4550" dirty="0"/>
          </a:p>
        </p:txBody>
      </p:sp>
      <p:sp>
        <p:nvSpPr>
          <p:cNvPr id="5" name="Text 1"/>
          <p:cNvSpPr/>
          <p:nvPr/>
        </p:nvSpPr>
        <p:spPr>
          <a:xfrm>
            <a:off x="6350437" y="4409599"/>
            <a:ext cx="7415927" cy="1975247"/>
          </a:xfrm>
          <a:prstGeom prst="rect">
            <a:avLst/>
          </a:prstGeom>
          <a:noFill/>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Our nation's roads are deteriorating, with significant portions in poor condition. Potholes contribute to accidents and vehicle damage, costing millions annually. This presentation introduces a cutting-edge solution leveraging AI for real-time pothole detection, paving the way for more efficient and proactive road maintenance.</a:t>
            </a:r>
            <a:endParaRPr lang="en-US" sz="1900" dirty="0"/>
          </a:p>
        </p:txBody>
      </p:sp>
      <p:sp>
        <p:nvSpPr>
          <p:cNvPr id="8" name="Text 4"/>
          <p:cNvSpPr/>
          <p:nvPr/>
        </p:nvSpPr>
        <p:spPr>
          <a:xfrm>
            <a:off x="6868716" y="6662499"/>
            <a:ext cx="2853809" cy="431959"/>
          </a:xfrm>
          <a:prstGeom prst="rect">
            <a:avLst/>
          </a:prstGeom>
          <a:noFill/>
        </p:spPr>
        <p:txBody>
          <a:bodyPr wrap="none" lIns="0" tIns="0" rIns="0" bIns="0" rtlCol="0" anchor="t"/>
          <a:lstStyle/>
          <a:p>
            <a:pPr marL="0" indent="0" algn="l">
              <a:lnSpc>
                <a:spcPts val="3400"/>
              </a:lnSpc>
              <a:buNone/>
            </a:pPr>
            <a:r>
              <a:rPr lang="" altLang="en-US" sz="2400" b="1" dirty="0">
                <a:solidFill>
                  <a:srgbClr val="CAD6DE"/>
                </a:solidFill>
                <a:latin typeface="Cabin Bold" pitchFamily="34" charset="0"/>
                <a:ea typeface="Cabin Bold" pitchFamily="34" charset="-122"/>
                <a:cs typeface="Cabin Bold" pitchFamily="34" charset="-120"/>
              </a:rPr>
              <a:t>by Team 227: AlgoMinds</a:t>
            </a:r>
            <a:endParaRPr lang="" altLang="en-US" sz="2400" b="1" dirty="0">
              <a:solidFill>
                <a:srgbClr val="CAD6DE"/>
              </a:solidFill>
              <a:latin typeface="Cabin Bold" pitchFamily="34" charset="0"/>
              <a:ea typeface="Cabin Bold" pitchFamily="34" charset="-122"/>
              <a:cs typeface="Cabin Bold" pitchFamily="34" charset="-120"/>
            </a:endParaRPr>
          </a:p>
        </p:txBody>
      </p:sp>
      <p:pic>
        <p:nvPicPr>
          <p:cNvPr id="9" name="Picture 8" descr="Screenshot from 2024-10-20 06-50-33"/>
          <p:cNvPicPr>
            <a:picLocks noChangeAspect="1"/>
          </p:cNvPicPr>
          <p:nvPr/>
        </p:nvPicPr>
        <p:blipFill>
          <a:blip r:embed="rId3"/>
          <a:stretch>
            <a:fillRect/>
          </a:stretch>
        </p:blipFill>
        <p:spPr>
          <a:xfrm>
            <a:off x="8361045" y="7648575"/>
            <a:ext cx="6133465" cy="581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426732"/>
          </a:xfrm>
          <a:prstGeom prst="rect">
            <a:avLst/>
          </a:prstGeom>
        </p:spPr>
      </p:pic>
      <p:sp>
        <p:nvSpPr>
          <p:cNvPr id="3" name="Text 0"/>
          <p:cNvSpPr/>
          <p:nvPr/>
        </p:nvSpPr>
        <p:spPr>
          <a:xfrm>
            <a:off x="968693" y="2962394"/>
            <a:ext cx="12692896" cy="1142048"/>
          </a:xfrm>
          <a:prstGeom prst="rect">
            <a:avLst/>
          </a:prstGeom>
          <a:noFill/>
        </p:spPr>
        <p:txBody>
          <a:bodyPr wrap="square" lIns="0" tIns="0" rIns="0" bIns="0" rtlCol="0" anchor="t"/>
          <a:lstStyle/>
          <a:p>
            <a:pPr marL="0" indent="0">
              <a:lnSpc>
                <a:spcPts val="4450"/>
              </a:lnSpc>
              <a:buNone/>
            </a:pPr>
            <a:r>
              <a:rPr lang="en-US" sz="3550" dirty="0">
                <a:solidFill>
                  <a:srgbClr val="FFFFFF"/>
                </a:solidFill>
                <a:latin typeface="Unbounded" pitchFamily="34" charset="0"/>
                <a:ea typeface="Unbounded" pitchFamily="34" charset="-122"/>
                <a:cs typeface="Unbounded" pitchFamily="34" charset="-120"/>
              </a:rPr>
              <a:t>Solution Overview: Real-Time Pothole Detection</a:t>
            </a:r>
            <a:endParaRPr lang="en-US" sz="3550" dirty="0"/>
          </a:p>
        </p:txBody>
      </p:sp>
      <p:sp>
        <p:nvSpPr>
          <p:cNvPr id="4" name="Shape 1"/>
          <p:cNvSpPr/>
          <p:nvPr/>
        </p:nvSpPr>
        <p:spPr>
          <a:xfrm>
            <a:off x="968693" y="4613910"/>
            <a:ext cx="339685" cy="339685"/>
          </a:xfrm>
          <a:prstGeom prst="roundRect">
            <a:avLst>
              <a:gd name="adj" fmla="val 8573"/>
            </a:avLst>
          </a:prstGeom>
          <a:solidFill>
            <a:srgbClr val="304755"/>
          </a:solidFill>
        </p:spPr>
      </p:sp>
      <p:sp>
        <p:nvSpPr>
          <p:cNvPr id="5" name="Text 2"/>
          <p:cNvSpPr/>
          <p:nvPr/>
        </p:nvSpPr>
        <p:spPr>
          <a:xfrm>
            <a:off x="1502450" y="4613910"/>
            <a:ext cx="2975610" cy="285393"/>
          </a:xfrm>
          <a:prstGeom prst="rect">
            <a:avLst/>
          </a:prstGeom>
          <a:noFill/>
        </p:spPr>
        <p:txBody>
          <a:bodyPr wrap="none" lIns="0" tIns="0" rIns="0" bIns="0" rtlCol="0" anchor="t"/>
          <a:lstStyle/>
          <a:p>
            <a:pPr marL="0" indent="0">
              <a:lnSpc>
                <a:spcPts val="2200"/>
              </a:lnSpc>
              <a:buNone/>
            </a:pPr>
            <a:r>
              <a:rPr lang="en-US" sz="1750" dirty="0">
                <a:solidFill>
                  <a:srgbClr val="CAD6DE"/>
                </a:solidFill>
                <a:latin typeface="Unbounded" pitchFamily="34" charset="0"/>
                <a:ea typeface="Unbounded" pitchFamily="34" charset="-122"/>
                <a:cs typeface="Unbounded" pitchFamily="34" charset="-120"/>
              </a:rPr>
              <a:t>Automated Detection</a:t>
            </a:r>
            <a:endParaRPr lang="en-US" sz="1750" dirty="0"/>
          </a:p>
        </p:txBody>
      </p:sp>
      <p:sp>
        <p:nvSpPr>
          <p:cNvPr id="6" name="Text 3"/>
          <p:cNvSpPr/>
          <p:nvPr/>
        </p:nvSpPr>
        <p:spPr>
          <a:xfrm>
            <a:off x="1502450" y="5015746"/>
            <a:ext cx="5715714" cy="931902"/>
          </a:xfrm>
          <a:prstGeom prst="rect">
            <a:avLst/>
          </a:prstGeom>
          <a:noFill/>
        </p:spPr>
        <p:txBody>
          <a:bodyPr wrap="square" lIns="0" tIns="0" rIns="0" bIns="0" rtlCol="0" anchor="t"/>
          <a:lstStyle/>
          <a:p>
            <a:pPr marL="0" indent="0">
              <a:lnSpc>
                <a:spcPts val="2400"/>
              </a:lnSpc>
              <a:buNone/>
            </a:pPr>
            <a:r>
              <a:rPr lang="en-US" sz="1500" dirty="0">
                <a:solidFill>
                  <a:srgbClr val="CAD6DE"/>
                </a:solidFill>
                <a:latin typeface="Cabin" pitchFamily="34" charset="0"/>
                <a:ea typeface="Cabin" pitchFamily="34" charset="-122"/>
                <a:cs typeface="Cabin" pitchFamily="34" charset="-120"/>
              </a:rPr>
              <a:t>Leveraging advanced machine learning algorithms, our system automatically identifies potholes from images or videos captured by various sources.</a:t>
            </a:r>
            <a:endParaRPr lang="en-US" sz="1500" dirty="0"/>
          </a:p>
        </p:txBody>
      </p:sp>
      <p:sp>
        <p:nvSpPr>
          <p:cNvPr id="7" name="Shape 4"/>
          <p:cNvSpPr/>
          <p:nvPr/>
        </p:nvSpPr>
        <p:spPr>
          <a:xfrm>
            <a:off x="7412236" y="4613910"/>
            <a:ext cx="339685" cy="339685"/>
          </a:xfrm>
          <a:prstGeom prst="roundRect">
            <a:avLst>
              <a:gd name="adj" fmla="val 8573"/>
            </a:avLst>
          </a:prstGeom>
          <a:solidFill>
            <a:srgbClr val="304755"/>
          </a:solidFill>
        </p:spPr>
      </p:sp>
      <p:sp>
        <p:nvSpPr>
          <p:cNvPr id="8" name="Text 5"/>
          <p:cNvSpPr/>
          <p:nvPr/>
        </p:nvSpPr>
        <p:spPr>
          <a:xfrm>
            <a:off x="7945993" y="4613910"/>
            <a:ext cx="2283976" cy="285393"/>
          </a:xfrm>
          <a:prstGeom prst="rect">
            <a:avLst/>
          </a:prstGeom>
          <a:noFill/>
        </p:spPr>
        <p:txBody>
          <a:bodyPr wrap="none" lIns="0" tIns="0" rIns="0" bIns="0" rtlCol="0" anchor="t"/>
          <a:lstStyle/>
          <a:p>
            <a:pPr marL="0" indent="0">
              <a:lnSpc>
                <a:spcPts val="2200"/>
              </a:lnSpc>
              <a:buNone/>
            </a:pPr>
            <a:r>
              <a:rPr lang="en-US" sz="1750" dirty="0">
                <a:solidFill>
                  <a:srgbClr val="CAD6DE"/>
                </a:solidFill>
                <a:latin typeface="Unbounded" pitchFamily="34" charset="0"/>
                <a:ea typeface="Unbounded" pitchFamily="34" charset="-122"/>
                <a:cs typeface="Unbounded" pitchFamily="34" charset="-120"/>
              </a:rPr>
              <a:t>Data Analysis</a:t>
            </a:r>
            <a:endParaRPr lang="en-US" sz="1750" dirty="0"/>
          </a:p>
        </p:txBody>
      </p:sp>
      <p:sp>
        <p:nvSpPr>
          <p:cNvPr id="9" name="Text 6"/>
          <p:cNvSpPr/>
          <p:nvPr/>
        </p:nvSpPr>
        <p:spPr>
          <a:xfrm>
            <a:off x="7945993" y="5015746"/>
            <a:ext cx="5715714" cy="931902"/>
          </a:xfrm>
          <a:prstGeom prst="rect">
            <a:avLst/>
          </a:prstGeom>
          <a:noFill/>
        </p:spPr>
        <p:txBody>
          <a:bodyPr wrap="square" lIns="0" tIns="0" rIns="0" bIns="0" rtlCol="0" anchor="t"/>
          <a:lstStyle/>
          <a:p>
            <a:pPr marL="0" indent="0">
              <a:lnSpc>
                <a:spcPts val="2400"/>
              </a:lnSpc>
              <a:buNone/>
            </a:pPr>
            <a:r>
              <a:rPr lang="en-US" sz="1500" dirty="0">
                <a:solidFill>
                  <a:srgbClr val="CAD6DE"/>
                </a:solidFill>
                <a:latin typeface="Cabin" pitchFamily="34" charset="0"/>
                <a:ea typeface="Cabin" pitchFamily="34" charset="-122"/>
                <a:cs typeface="Cabin" pitchFamily="34" charset="-120"/>
              </a:rPr>
              <a:t>The system analyzes the visual data to precisely locate and assess the severity of each pothole, providing crucial data for prioritization of repairs.</a:t>
            </a:r>
            <a:endParaRPr lang="en-US" sz="1500" dirty="0"/>
          </a:p>
        </p:txBody>
      </p:sp>
      <p:sp>
        <p:nvSpPr>
          <p:cNvPr id="10" name="Shape 7"/>
          <p:cNvSpPr/>
          <p:nvPr/>
        </p:nvSpPr>
        <p:spPr>
          <a:xfrm>
            <a:off x="968693" y="6360081"/>
            <a:ext cx="339685" cy="339685"/>
          </a:xfrm>
          <a:prstGeom prst="roundRect">
            <a:avLst>
              <a:gd name="adj" fmla="val 8573"/>
            </a:avLst>
          </a:prstGeom>
          <a:solidFill>
            <a:srgbClr val="304755"/>
          </a:solidFill>
        </p:spPr>
      </p:sp>
      <p:sp>
        <p:nvSpPr>
          <p:cNvPr id="11" name="Text 8"/>
          <p:cNvSpPr/>
          <p:nvPr/>
        </p:nvSpPr>
        <p:spPr>
          <a:xfrm>
            <a:off x="1502450" y="6360081"/>
            <a:ext cx="2379821" cy="285393"/>
          </a:xfrm>
          <a:prstGeom prst="rect">
            <a:avLst/>
          </a:prstGeom>
          <a:noFill/>
        </p:spPr>
        <p:txBody>
          <a:bodyPr wrap="none" lIns="0" tIns="0" rIns="0" bIns="0" rtlCol="0" anchor="t"/>
          <a:lstStyle/>
          <a:p>
            <a:pPr marL="0" indent="0">
              <a:lnSpc>
                <a:spcPts val="2200"/>
              </a:lnSpc>
              <a:buNone/>
            </a:pPr>
            <a:r>
              <a:rPr lang="en-US" sz="1750" dirty="0">
                <a:solidFill>
                  <a:srgbClr val="CAD6DE"/>
                </a:solidFill>
                <a:latin typeface="Unbounded" pitchFamily="34" charset="0"/>
                <a:ea typeface="Unbounded" pitchFamily="34" charset="-122"/>
                <a:cs typeface="Unbounded" pitchFamily="34" charset="-120"/>
              </a:rPr>
              <a:t>Human Oversight</a:t>
            </a:r>
            <a:endParaRPr lang="en-US" sz="1750" dirty="0"/>
          </a:p>
        </p:txBody>
      </p:sp>
      <p:sp>
        <p:nvSpPr>
          <p:cNvPr id="12" name="Text 9"/>
          <p:cNvSpPr/>
          <p:nvPr/>
        </p:nvSpPr>
        <p:spPr>
          <a:xfrm>
            <a:off x="1502450" y="6761917"/>
            <a:ext cx="5715714" cy="931902"/>
          </a:xfrm>
          <a:prstGeom prst="rect">
            <a:avLst/>
          </a:prstGeom>
          <a:noFill/>
        </p:spPr>
        <p:txBody>
          <a:bodyPr wrap="square" lIns="0" tIns="0" rIns="0" bIns="0" rtlCol="0" anchor="t"/>
          <a:lstStyle/>
          <a:p>
            <a:pPr marL="0" indent="0">
              <a:lnSpc>
                <a:spcPts val="2400"/>
              </a:lnSpc>
              <a:buNone/>
            </a:pPr>
            <a:r>
              <a:rPr lang="en-US" sz="1500" dirty="0">
                <a:solidFill>
                  <a:srgbClr val="CAD6DE"/>
                </a:solidFill>
                <a:latin typeface="Cabin" pitchFamily="34" charset="0"/>
                <a:ea typeface="Cabin" pitchFamily="34" charset="-122"/>
                <a:cs typeface="Cabin" pitchFamily="34" charset="-120"/>
              </a:rPr>
              <a:t>While automated, the system allows for human review and intervention to ensure accuracy and address edge cases, guaranteeing high-quality results.</a:t>
            </a:r>
            <a:endParaRPr lang="en-US" sz="1500" dirty="0"/>
          </a:p>
        </p:txBody>
      </p:sp>
      <p:sp>
        <p:nvSpPr>
          <p:cNvPr id="13" name="Shape 10"/>
          <p:cNvSpPr/>
          <p:nvPr/>
        </p:nvSpPr>
        <p:spPr>
          <a:xfrm>
            <a:off x="7412236" y="6360081"/>
            <a:ext cx="339685" cy="339685"/>
          </a:xfrm>
          <a:prstGeom prst="roundRect">
            <a:avLst>
              <a:gd name="adj" fmla="val 8573"/>
            </a:avLst>
          </a:prstGeom>
          <a:solidFill>
            <a:srgbClr val="304755"/>
          </a:solidFill>
        </p:spPr>
      </p:sp>
      <p:sp>
        <p:nvSpPr>
          <p:cNvPr id="14" name="Text 11"/>
          <p:cNvSpPr/>
          <p:nvPr/>
        </p:nvSpPr>
        <p:spPr>
          <a:xfrm>
            <a:off x="7945993" y="6360081"/>
            <a:ext cx="2788801" cy="285393"/>
          </a:xfrm>
          <a:prstGeom prst="rect">
            <a:avLst/>
          </a:prstGeom>
          <a:noFill/>
        </p:spPr>
        <p:txBody>
          <a:bodyPr wrap="none" lIns="0" tIns="0" rIns="0" bIns="0" rtlCol="0" anchor="t"/>
          <a:lstStyle/>
          <a:p>
            <a:pPr marL="0" indent="0">
              <a:lnSpc>
                <a:spcPts val="2200"/>
              </a:lnSpc>
              <a:buNone/>
            </a:pPr>
            <a:r>
              <a:rPr lang="en-US" sz="1750" dirty="0">
                <a:solidFill>
                  <a:srgbClr val="CAD6DE"/>
                </a:solidFill>
                <a:latin typeface="Unbounded" pitchFamily="34" charset="0"/>
                <a:ea typeface="Unbounded" pitchFamily="34" charset="-122"/>
                <a:cs typeface="Unbounded" pitchFamily="34" charset="-120"/>
              </a:rPr>
              <a:t>Enhanced Efficiency</a:t>
            </a:r>
            <a:endParaRPr lang="en-US" sz="1750" dirty="0"/>
          </a:p>
        </p:txBody>
      </p:sp>
      <p:sp>
        <p:nvSpPr>
          <p:cNvPr id="15" name="Text 12"/>
          <p:cNvSpPr/>
          <p:nvPr/>
        </p:nvSpPr>
        <p:spPr>
          <a:xfrm>
            <a:off x="7945993" y="6761917"/>
            <a:ext cx="5715714" cy="931902"/>
          </a:xfrm>
          <a:prstGeom prst="rect">
            <a:avLst/>
          </a:prstGeom>
          <a:noFill/>
        </p:spPr>
        <p:txBody>
          <a:bodyPr wrap="square" lIns="0" tIns="0" rIns="0" bIns="0" rtlCol="0" anchor="t"/>
          <a:lstStyle/>
          <a:p>
            <a:pPr marL="0" indent="0">
              <a:lnSpc>
                <a:spcPts val="2400"/>
              </a:lnSpc>
              <a:buNone/>
            </a:pPr>
            <a:r>
              <a:rPr lang="en-US" sz="1500" dirty="0">
                <a:solidFill>
                  <a:srgbClr val="CAD6DE"/>
                </a:solidFill>
                <a:latin typeface="Cabin" pitchFamily="34" charset="0"/>
                <a:ea typeface="Cabin" pitchFamily="34" charset="-122"/>
                <a:cs typeface="Cabin" pitchFamily="34" charset="-120"/>
              </a:rPr>
              <a:t>Real-time data enables proactive maintenance, reducing response times, improving road safety, and minimizing costs associated with pothole damage.</a:t>
            </a:r>
            <a:endParaRPr lang="en-US" sz="1500" dirty="0"/>
          </a:p>
        </p:txBody>
      </p:sp>
      <p:pic>
        <p:nvPicPr>
          <p:cNvPr id="16" name="Picture 15" descr="Screenshot from 2024-10-20 06-50-33"/>
          <p:cNvPicPr>
            <a:picLocks noChangeAspect="1"/>
          </p:cNvPicPr>
          <p:nvPr/>
        </p:nvPicPr>
        <p:blipFill>
          <a:blip r:embed="rId2"/>
          <a:stretch>
            <a:fillRect/>
          </a:stretch>
        </p:blipFill>
        <p:spPr>
          <a:xfrm>
            <a:off x="8361045" y="7648575"/>
            <a:ext cx="6133465" cy="581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8693" y="822008"/>
            <a:ext cx="11522988" cy="680085"/>
          </a:xfrm>
          <a:prstGeom prst="rect">
            <a:avLst/>
          </a:prstGeom>
          <a:noFill/>
        </p:spPr>
        <p:txBody>
          <a:bodyPr wrap="none" lIns="0" tIns="0" rIns="0" bIns="0" rtlCol="0" anchor="t"/>
          <a:lstStyle/>
          <a:p>
            <a:pPr marL="0" indent="0">
              <a:lnSpc>
                <a:spcPts val="5350"/>
              </a:lnSpc>
              <a:buNone/>
            </a:pPr>
            <a:r>
              <a:rPr lang="en-US" sz="4250" dirty="0">
                <a:solidFill>
                  <a:srgbClr val="FFFFFF"/>
                </a:solidFill>
                <a:latin typeface="Unbounded" pitchFamily="34" charset="0"/>
                <a:ea typeface="Unbounded" pitchFamily="34" charset="-122"/>
                <a:cs typeface="Unbounded" pitchFamily="34" charset="-120"/>
              </a:rPr>
              <a:t>Dataset Collection and Preparation</a:t>
            </a:r>
            <a:endParaRPr lang="en-US" sz="4250" dirty="0"/>
          </a:p>
        </p:txBody>
      </p:sp>
      <p:sp>
        <p:nvSpPr>
          <p:cNvPr id="3" name="Shape 1"/>
          <p:cNvSpPr/>
          <p:nvPr/>
        </p:nvSpPr>
        <p:spPr>
          <a:xfrm>
            <a:off x="968693" y="1964531"/>
            <a:ext cx="6230898" cy="2790825"/>
          </a:xfrm>
          <a:prstGeom prst="roundRect">
            <a:avLst>
              <a:gd name="adj" fmla="val 1243"/>
            </a:avLst>
          </a:prstGeom>
          <a:solidFill>
            <a:srgbClr val="304755"/>
          </a:solidFill>
        </p:spPr>
      </p:sp>
      <p:sp>
        <p:nvSpPr>
          <p:cNvPr id="4" name="Text 2"/>
          <p:cNvSpPr/>
          <p:nvPr/>
        </p:nvSpPr>
        <p:spPr>
          <a:xfrm>
            <a:off x="1199912" y="2195751"/>
            <a:ext cx="2720578" cy="340043"/>
          </a:xfrm>
          <a:prstGeom prst="rect">
            <a:avLst/>
          </a:prstGeom>
          <a:noFill/>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Data Source</a:t>
            </a:r>
            <a:endParaRPr lang="en-US" sz="2100" dirty="0"/>
          </a:p>
        </p:txBody>
      </p:sp>
      <p:sp>
        <p:nvSpPr>
          <p:cNvPr id="5" name="Text 3"/>
          <p:cNvSpPr/>
          <p:nvPr/>
        </p:nvSpPr>
        <p:spPr>
          <a:xfrm>
            <a:off x="1199912" y="2674501"/>
            <a:ext cx="5768459" cy="1849636"/>
          </a:xfrm>
          <a:prstGeom prst="rect">
            <a:avLst/>
          </a:prstGeom>
          <a:noFill/>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The foundation of our model is a robust dataset sourced from Kaggle, offering a large, pre-existing collection of pothole images and videos. This accelerates the development process and ensures a representative sample of diverse pothole conditions.</a:t>
            </a:r>
            <a:endParaRPr lang="en-US" sz="1800" dirty="0"/>
          </a:p>
        </p:txBody>
      </p:sp>
      <p:sp>
        <p:nvSpPr>
          <p:cNvPr id="6" name="Shape 4"/>
          <p:cNvSpPr/>
          <p:nvPr/>
        </p:nvSpPr>
        <p:spPr>
          <a:xfrm>
            <a:off x="7430810" y="1964531"/>
            <a:ext cx="6230898" cy="2790825"/>
          </a:xfrm>
          <a:prstGeom prst="roundRect">
            <a:avLst>
              <a:gd name="adj" fmla="val 1243"/>
            </a:avLst>
          </a:prstGeom>
          <a:solidFill>
            <a:srgbClr val="304755"/>
          </a:solidFill>
        </p:spPr>
      </p:sp>
      <p:sp>
        <p:nvSpPr>
          <p:cNvPr id="7" name="Text 5"/>
          <p:cNvSpPr/>
          <p:nvPr/>
        </p:nvSpPr>
        <p:spPr>
          <a:xfrm>
            <a:off x="7662029" y="2195751"/>
            <a:ext cx="2720578" cy="340043"/>
          </a:xfrm>
          <a:prstGeom prst="rect">
            <a:avLst/>
          </a:prstGeom>
          <a:noFill/>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Data Cleaning</a:t>
            </a:r>
            <a:endParaRPr lang="en-US" sz="2100" dirty="0"/>
          </a:p>
        </p:txBody>
      </p:sp>
      <p:sp>
        <p:nvSpPr>
          <p:cNvPr id="8" name="Text 6"/>
          <p:cNvSpPr/>
          <p:nvPr/>
        </p:nvSpPr>
        <p:spPr>
          <a:xfrm>
            <a:off x="7662029" y="2674501"/>
            <a:ext cx="5768459" cy="1109782"/>
          </a:xfrm>
          <a:prstGeom prst="rect">
            <a:avLst/>
          </a:prstGeom>
          <a:noFill/>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Rigorous cleaning was essential. We addressed issues like missing data, noise reduction, outlier removal, and inconsistency in image quality. This ensured data accuracy.</a:t>
            </a:r>
            <a:endParaRPr lang="en-US" sz="1800" dirty="0"/>
          </a:p>
        </p:txBody>
      </p:sp>
      <p:sp>
        <p:nvSpPr>
          <p:cNvPr id="9" name="Shape 7"/>
          <p:cNvSpPr/>
          <p:nvPr/>
        </p:nvSpPr>
        <p:spPr>
          <a:xfrm>
            <a:off x="968693" y="4986576"/>
            <a:ext cx="6230898" cy="2420898"/>
          </a:xfrm>
          <a:prstGeom prst="roundRect">
            <a:avLst>
              <a:gd name="adj" fmla="val 1433"/>
            </a:avLst>
          </a:prstGeom>
          <a:solidFill>
            <a:srgbClr val="304755"/>
          </a:solidFill>
        </p:spPr>
      </p:sp>
      <p:sp>
        <p:nvSpPr>
          <p:cNvPr id="10" name="Text 8"/>
          <p:cNvSpPr/>
          <p:nvPr/>
        </p:nvSpPr>
        <p:spPr>
          <a:xfrm>
            <a:off x="1199912" y="5217795"/>
            <a:ext cx="3227903" cy="340043"/>
          </a:xfrm>
          <a:prstGeom prst="rect">
            <a:avLst/>
          </a:prstGeom>
          <a:noFill/>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Data Augmentation</a:t>
            </a:r>
            <a:endParaRPr lang="en-US" sz="2100" dirty="0"/>
          </a:p>
        </p:txBody>
      </p:sp>
      <p:sp>
        <p:nvSpPr>
          <p:cNvPr id="11" name="Text 9"/>
          <p:cNvSpPr/>
          <p:nvPr/>
        </p:nvSpPr>
        <p:spPr>
          <a:xfrm>
            <a:off x="1199912" y="5696545"/>
            <a:ext cx="5768459" cy="1479709"/>
          </a:xfrm>
          <a:prstGeom prst="rect">
            <a:avLst/>
          </a:prstGeom>
          <a:noFill/>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To enhance model robustness, we augmented the dataset using various techniques, including image rotation, scaling, and brightness adjustments. This increased the training data's diversity and improved generalization.</a:t>
            </a:r>
            <a:endParaRPr lang="en-US" sz="1800" dirty="0"/>
          </a:p>
        </p:txBody>
      </p:sp>
      <p:sp>
        <p:nvSpPr>
          <p:cNvPr id="12" name="Shape 10"/>
          <p:cNvSpPr/>
          <p:nvPr/>
        </p:nvSpPr>
        <p:spPr>
          <a:xfrm>
            <a:off x="7430810" y="4986576"/>
            <a:ext cx="6230898" cy="2420898"/>
          </a:xfrm>
          <a:prstGeom prst="roundRect">
            <a:avLst>
              <a:gd name="adj" fmla="val 1433"/>
            </a:avLst>
          </a:prstGeom>
          <a:solidFill>
            <a:srgbClr val="304755"/>
          </a:solidFill>
        </p:spPr>
      </p:sp>
      <p:sp>
        <p:nvSpPr>
          <p:cNvPr id="13" name="Text 11"/>
          <p:cNvSpPr/>
          <p:nvPr/>
        </p:nvSpPr>
        <p:spPr>
          <a:xfrm>
            <a:off x="7662029" y="5217795"/>
            <a:ext cx="2726174" cy="340043"/>
          </a:xfrm>
          <a:prstGeom prst="rect">
            <a:avLst/>
          </a:prstGeom>
          <a:noFill/>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Data Annotation</a:t>
            </a:r>
            <a:endParaRPr lang="en-US" sz="2100" dirty="0"/>
          </a:p>
        </p:txBody>
      </p:sp>
      <p:sp>
        <p:nvSpPr>
          <p:cNvPr id="14" name="Text 12"/>
          <p:cNvSpPr/>
          <p:nvPr/>
        </p:nvSpPr>
        <p:spPr>
          <a:xfrm>
            <a:off x="7662029" y="5696545"/>
            <a:ext cx="5768459" cy="1479709"/>
          </a:xfrm>
          <a:prstGeom prst="rect">
            <a:avLst/>
          </a:prstGeom>
          <a:noFill/>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Images were precisely labeled and annotated using RoboFlow, a platform designed for efficient dataset preparation. This meticulous annotation ensures high-quality training data for accurate pothole detection.</a:t>
            </a:r>
            <a:endParaRPr lang="en-US" sz="1800" dirty="0"/>
          </a:p>
        </p:txBody>
      </p:sp>
      <p:pic>
        <p:nvPicPr>
          <p:cNvPr id="15" name="Picture 14" descr="Screenshot from 2024-10-20 06-50-33"/>
          <p:cNvPicPr>
            <a:picLocks noChangeAspect="1"/>
          </p:cNvPicPr>
          <p:nvPr/>
        </p:nvPicPr>
        <p:blipFill>
          <a:blip r:embed="rId1"/>
          <a:stretch>
            <a:fillRect/>
          </a:stretch>
        </p:blipFill>
        <p:spPr>
          <a:xfrm>
            <a:off x="8361045" y="7648575"/>
            <a:ext cx="6133465" cy="581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8693" y="1644491"/>
            <a:ext cx="12400478" cy="726043"/>
          </a:xfrm>
          <a:prstGeom prst="rect">
            <a:avLst/>
          </a:prstGeom>
          <a:noFill/>
        </p:spPr>
        <p:txBody>
          <a:bodyPr wrap="none" lIns="0" tIns="0" rIns="0" bIns="0" rtlCol="0" anchor="t"/>
          <a:lstStyle/>
          <a:p>
            <a:pPr marL="0" indent="0">
              <a:lnSpc>
                <a:spcPts val="5700"/>
              </a:lnSpc>
              <a:buNone/>
            </a:pPr>
            <a:r>
              <a:rPr lang="en-US" sz="4550" dirty="0">
                <a:solidFill>
                  <a:srgbClr val="FFFFFF"/>
                </a:solidFill>
                <a:latin typeface="Unbounded" pitchFamily="34" charset="0"/>
                <a:ea typeface="Unbounded" pitchFamily="34" charset="-122"/>
                <a:cs typeface="Unbounded" pitchFamily="34" charset="-120"/>
              </a:rPr>
              <a:t>Data Processing and Augmentation</a:t>
            </a:r>
            <a:endParaRPr lang="en-US" sz="4550" dirty="0"/>
          </a:p>
        </p:txBody>
      </p:sp>
      <p:sp>
        <p:nvSpPr>
          <p:cNvPr id="3" name="Text 1"/>
          <p:cNvSpPr/>
          <p:nvPr/>
        </p:nvSpPr>
        <p:spPr>
          <a:xfrm>
            <a:off x="968693" y="2987635"/>
            <a:ext cx="2904530" cy="363141"/>
          </a:xfrm>
          <a:prstGeom prst="rect">
            <a:avLst/>
          </a:prstGeom>
          <a:noFill/>
        </p:spPr>
        <p:txBody>
          <a:bodyPr wrap="none" lIns="0" tIns="0" rIns="0" bIns="0" rtlCol="0" anchor="t"/>
          <a:lstStyle/>
          <a:p>
            <a:pPr marL="0" indent="0">
              <a:lnSpc>
                <a:spcPts val="2850"/>
              </a:lnSpc>
              <a:buNone/>
            </a:pPr>
            <a:r>
              <a:rPr lang="en-US" sz="2250" dirty="0">
                <a:solidFill>
                  <a:srgbClr val="FFFFFF"/>
                </a:solidFill>
                <a:latin typeface="Unbounded" pitchFamily="34" charset="0"/>
                <a:ea typeface="Unbounded" pitchFamily="34" charset="-122"/>
                <a:cs typeface="Unbounded" pitchFamily="34" charset="-120"/>
              </a:rPr>
              <a:t>Data Cleaning</a:t>
            </a:r>
            <a:endParaRPr lang="en-US" sz="2250" dirty="0"/>
          </a:p>
        </p:txBody>
      </p:sp>
      <p:sp>
        <p:nvSpPr>
          <p:cNvPr id="4" name="Text 2"/>
          <p:cNvSpPr/>
          <p:nvPr/>
        </p:nvSpPr>
        <p:spPr>
          <a:xfrm>
            <a:off x="968693" y="3597593"/>
            <a:ext cx="6045279" cy="2370296"/>
          </a:xfrm>
          <a:prstGeom prst="rect">
            <a:avLst/>
          </a:prstGeom>
          <a:noFill/>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This crucial step involved meticulous removal of irrelevant data points, such as images with poor quality or insufficient pothole visibility. We also handled missing values using imputation techniques and employed advanced filtering to eliminate noise and outliers, ensuring data accuracy and reliability.</a:t>
            </a:r>
            <a:endParaRPr lang="en-US" sz="1900" dirty="0"/>
          </a:p>
        </p:txBody>
      </p:sp>
      <p:sp>
        <p:nvSpPr>
          <p:cNvPr id="5" name="Text 3"/>
          <p:cNvSpPr/>
          <p:nvPr/>
        </p:nvSpPr>
        <p:spPr>
          <a:xfrm>
            <a:off x="7623810" y="2987635"/>
            <a:ext cx="3675578" cy="363141"/>
          </a:xfrm>
          <a:prstGeom prst="rect">
            <a:avLst/>
          </a:prstGeom>
          <a:noFill/>
        </p:spPr>
        <p:txBody>
          <a:bodyPr wrap="none" lIns="0" tIns="0" rIns="0" bIns="0" rtlCol="0" anchor="t"/>
          <a:lstStyle/>
          <a:p>
            <a:pPr marL="0" indent="0">
              <a:lnSpc>
                <a:spcPts val="2850"/>
              </a:lnSpc>
              <a:buNone/>
            </a:pPr>
            <a:r>
              <a:rPr lang="en-US" sz="2250" dirty="0">
                <a:solidFill>
                  <a:srgbClr val="FFFFFF"/>
                </a:solidFill>
                <a:latin typeface="Unbounded" pitchFamily="34" charset="0"/>
                <a:ea typeface="Unbounded" pitchFamily="34" charset="-122"/>
                <a:cs typeface="Unbounded" pitchFamily="34" charset="-120"/>
              </a:rPr>
              <a:t>Data Transformation</a:t>
            </a:r>
            <a:endParaRPr lang="en-US" sz="2250" dirty="0"/>
          </a:p>
        </p:txBody>
      </p:sp>
      <p:sp>
        <p:nvSpPr>
          <p:cNvPr id="6" name="Text 4"/>
          <p:cNvSpPr/>
          <p:nvPr/>
        </p:nvSpPr>
        <p:spPr>
          <a:xfrm>
            <a:off x="7623810" y="3597593"/>
            <a:ext cx="6045279" cy="2765346"/>
          </a:xfrm>
          <a:prstGeom prst="rect">
            <a:avLst/>
          </a:prstGeom>
          <a:noFill/>
        </p:spPr>
        <p:txBody>
          <a:bodyPr wrap="square" lIns="0" tIns="0" rIns="0" bIns="0" rtlCol="0" anchor="t"/>
          <a:lstStyle/>
          <a:p>
            <a:pPr marL="0" indent="0">
              <a:lnSpc>
                <a:spcPts val="3100"/>
              </a:lnSpc>
              <a:buNone/>
            </a:pPr>
            <a:r>
              <a:rPr lang="en-US" sz="1900" dirty="0">
                <a:solidFill>
                  <a:srgbClr val="CAD6DE"/>
                </a:solidFill>
                <a:latin typeface="Cabin" pitchFamily="34" charset="0"/>
                <a:ea typeface="Cabin" pitchFamily="34" charset="-122"/>
                <a:cs typeface="Cabin" pitchFamily="34" charset="-120"/>
              </a:rPr>
              <a:t>Images were resized to a consistent format (224x224 pixels) for efficient processing by the CNN. Pixel values were normalized to a range of 0-1, improving model performance and training stability. Data format conversions ensured compatibility with the chosen deep learning framework (TensorFlow/Keras). These steps standardized the data for optimal model training.</a:t>
            </a:r>
            <a:endParaRPr lang="en-US" sz="1900" dirty="0"/>
          </a:p>
        </p:txBody>
      </p:sp>
      <p:pic>
        <p:nvPicPr>
          <p:cNvPr id="9" name="Picture 8" descr="Screenshot from 2024-10-20 06-50-33"/>
          <p:cNvPicPr>
            <a:picLocks noChangeAspect="1"/>
          </p:cNvPicPr>
          <p:nvPr/>
        </p:nvPicPr>
        <p:blipFill>
          <a:blip r:embed="rId1"/>
          <a:stretch>
            <a:fillRect/>
          </a:stretch>
        </p:blipFill>
        <p:spPr>
          <a:xfrm>
            <a:off x="8361045" y="7648575"/>
            <a:ext cx="6133465" cy="581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8693" y="465296"/>
            <a:ext cx="12692896" cy="995363"/>
          </a:xfrm>
          <a:prstGeom prst="rect">
            <a:avLst/>
          </a:prstGeom>
          <a:noFill/>
        </p:spPr>
        <p:txBody>
          <a:bodyPr wrap="square" lIns="0" tIns="0" rIns="0" bIns="0" rtlCol="0" anchor="t"/>
          <a:lstStyle/>
          <a:p>
            <a:pPr marL="0" indent="0">
              <a:lnSpc>
                <a:spcPts val="3900"/>
              </a:lnSpc>
              <a:buNone/>
            </a:pPr>
            <a:r>
              <a:rPr lang="en-US" sz="3100" dirty="0">
                <a:solidFill>
                  <a:srgbClr val="FFFFFF"/>
                </a:solidFill>
                <a:latin typeface="Unbounded" pitchFamily="34" charset="0"/>
                <a:ea typeface="Unbounded" pitchFamily="34" charset="-122"/>
                <a:cs typeface="Unbounded" pitchFamily="34" charset="-120"/>
              </a:rPr>
              <a:t>Model Architecture: Convolutional Neural Network (CNN)</a:t>
            </a:r>
            <a:endParaRPr lang="en-US" sz="3100" dirty="0"/>
          </a:p>
        </p:txBody>
      </p:sp>
      <p:pic>
        <p:nvPicPr>
          <p:cNvPr id="3" name="Image 0" descr="preencoded.png"/>
          <p:cNvPicPr>
            <a:picLocks noChangeAspect="1"/>
          </p:cNvPicPr>
          <p:nvPr/>
        </p:nvPicPr>
        <p:blipFill>
          <a:blip r:embed="rId1"/>
          <a:stretch>
            <a:fillRect/>
          </a:stretch>
        </p:blipFill>
        <p:spPr>
          <a:xfrm>
            <a:off x="3513534" y="1799034"/>
            <a:ext cx="1256586" cy="959287"/>
          </a:xfrm>
          <a:prstGeom prst="rect">
            <a:avLst/>
          </a:prstGeom>
        </p:spPr>
      </p:pic>
      <p:sp>
        <p:nvSpPr>
          <p:cNvPr id="4" name="Text 1"/>
          <p:cNvSpPr/>
          <p:nvPr/>
        </p:nvSpPr>
        <p:spPr>
          <a:xfrm>
            <a:off x="4091940" y="2227898"/>
            <a:ext cx="99655" cy="338495"/>
          </a:xfrm>
          <a:prstGeom prst="rect">
            <a:avLst/>
          </a:prstGeom>
          <a:noFill/>
        </p:spPr>
        <p:txBody>
          <a:bodyPr wrap="none" lIns="0" tIns="0" rIns="0" bIns="0" rtlCol="0" anchor="t"/>
          <a:lstStyle/>
          <a:p>
            <a:pPr marL="0" indent="0" algn="ctr">
              <a:lnSpc>
                <a:spcPts val="2650"/>
              </a:lnSpc>
              <a:buNone/>
            </a:pPr>
            <a:r>
              <a:rPr lang="en-US" sz="1650" dirty="0">
                <a:solidFill>
                  <a:srgbClr val="CAD6DE"/>
                </a:solidFill>
                <a:latin typeface="Unbounded" pitchFamily="34" charset="0"/>
                <a:ea typeface="Unbounded" pitchFamily="34" charset="-122"/>
                <a:cs typeface="Unbounded" pitchFamily="34" charset="-120"/>
              </a:rPr>
              <a:t>1</a:t>
            </a:r>
            <a:endParaRPr lang="en-US" sz="1650" dirty="0"/>
          </a:p>
        </p:txBody>
      </p:sp>
      <p:sp>
        <p:nvSpPr>
          <p:cNvPr id="5" name="Text 2"/>
          <p:cNvSpPr/>
          <p:nvPr/>
        </p:nvSpPr>
        <p:spPr>
          <a:xfrm>
            <a:off x="4939308" y="1968222"/>
            <a:ext cx="1349335" cy="248841"/>
          </a:xfrm>
          <a:prstGeom prst="rect">
            <a:avLst/>
          </a:prstGeom>
          <a:noFill/>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Input Layer</a:t>
            </a:r>
            <a:endParaRPr lang="en-US" sz="1550" dirty="0"/>
          </a:p>
        </p:txBody>
      </p:sp>
      <p:sp>
        <p:nvSpPr>
          <p:cNvPr id="6" name="Text 3"/>
          <p:cNvSpPr/>
          <p:nvPr/>
        </p:nvSpPr>
        <p:spPr>
          <a:xfrm>
            <a:off x="4939308" y="2318504"/>
            <a:ext cx="1349335" cy="270629"/>
          </a:xfrm>
          <a:prstGeom prst="rect">
            <a:avLst/>
          </a:prstGeom>
          <a:noFill/>
        </p:spPr>
        <p:txBody>
          <a:bodyPr wrap="none" lIns="0" tIns="0" rIns="0" bIns="0" rtlCol="0" anchor="t"/>
          <a:lstStyle/>
          <a:p>
            <a:pPr marL="0" indent="0" algn="l">
              <a:lnSpc>
                <a:spcPts val="2100"/>
              </a:lnSpc>
              <a:buNone/>
            </a:pPr>
            <a:r>
              <a:rPr lang="en-US" sz="1300" dirty="0">
                <a:solidFill>
                  <a:srgbClr val="CAD6DE"/>
                </a:solidFill>
                <a:latin typeface="Cabin" pitchFamily="34" charset="0"/>
                <a:ea typeface="Cabin" pitchFamily="34" charset="-122"/>
                <a:cs typeface="Cabin" pitchFamily="34" charset="-120"/>
              </a:rPr>
              <a:t>Raw image data.</a:t>
            </a:r>
            <a:endParaRPr lang="en-US" sz="1300" dirty="0"/>
          </a:p>
        </p:txBody>
      </p:sp>
      <p:sp>
        <p:nvSpPr>
          <p:cNvPr id="7" name="Shape 4"/>
          <p:cNvSpPr/>
          <p:nvPr/>
        </p:nvSpPr>
        <p:spPr>
          <a:xfrm>
            <a:off x="4812387" y="2769870"/>
            <a:ext cx="8806934" cy="11430"/>
          </a:xfrm>
          <a:prstGeom prst="roundRect">
            <a:avLst>
              <a:gd name="adj" fmla="val 222091"/>
            </a:avLst>
          </a:prstGeom>
          <a:solidFill>
            <a:srgbClr val="49606E"/>
          </a:solidFill>
        </p:spPr>
      </p:sp>
      <p:pic>
        <p:nvPicPr>
          <p:cNvPr id="8" name="Image 1" descr="preencoded.png"/>
          <p:cNvPicPr>
            <a:picLocks noChangeAspect="1"/>
          </p:cNvPicPr>
          <p:nvPr/>
        </p:nvPicPr>
        <p:blipFill>
          <a:blip r:embed="rId2"/>
          <a:stretch>
            <a:fillRect/>
          </a:stretch>
        </p:blipFill>
        <p:spPr>
          <a:xfrm>
            <a:off x="2885242" y="2800588"/>
            <a:ext cx="2513171" cy="959287"/>
          </a:xfrm>
          <a:prstGeom prst="rect">
            <a:avLst/>
          </a:prstGeom>
        </p:spPr>
      </p:pic>
      <p:sp>
        <p:nvSpPr>
          <p:cNvPr id="9" name="Text 5"/>
          <p:cNvSpPr/>
          <p:nvPr/>
        </p:nvSpPr>
        <p:spPr>
          <a:xfrm>
            <a:off x="4058364" y="3110984"/>
            <a:ext cx="166926" cy="338495"/>
          </a:xfrm>
          <a:prstGeom prst="rect">
            <a:avLst/>
          </a:prstGeom>
          <a:noFill/>
        </p:spPr>
        <p:txBody>
          <a:bodyPr wrap="none" lIns="0" tIns="0" rIns="0" bIns="0" rtlCol="0" anchor="t"/>
          <a:lstStyle/>
          <a:p>
            <a:pPr marL="0" indent="0" algn="ctr">
              <a:lnSpc>
                <a:spcPts val="2650"/>
              </a:lnSpc>
              <a:buNone/>
            </a:pPr>
            <a:r>
              <a:rPr lang="en-US" sz="1650" dirty="0">
                <a:solidFill>
                  <a:srgbClr val="CAD6DE"/>
                </a:solidFill>
                <a:latin typeface="Unbounded" pitchFamily="34" charset="0"/>
                <a:ea typeface="Unbounded" pitchFamily="34" charset="-122"/>
                <a:cs typeface="Unbounded" pitchFamily="34" charset="-120"/>
              </a:rPr>
              <a:t>2</a:t>
            </a:r>
            <a:endParaRPr lang="en-US" sz="1650" dirty="0"/>
          </a:p>
        </p:txBody>
      </p:sp>
      <p:sp>
        <p:nvSpPr>
          <p:cNvPr id="10" name="Text 6"/>
          <p:cNvSpPr/>
          <p:nvPr/>
        </p:nvSpPr>
        <p:spPr>
          <a:xfrm>
            <a:off x="5567601" y="2969776"/>
            <a:ext cx="2501265" cy="248841"/>
          </a:xfrm>
          <a:prstGeom prst="rect">
            <a:avLst/>
          </a:prstGeom>
          <a:noFill/>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Convolutional Layers</a:t>
            </a:r>
            <a:endParaRPr lang="en-US" sz="1550" dirty="0"/>
          </a:p>
        </p:txBody>
      </p:sp>
      <p:sp>
        <p:nvSpPr>
          <p:cNvPr id="11" name="Text 7"/>
          <p:cNvSpPr/>
          <p:nvPr/>
        </p:nvSpPr>
        <p:spPr>
          <a:xfrm>
            <a:off x="5567601" y="3320058"/>
            <a:ext cx="2501265" cy="270629"/>
          </a:xfrm>
          <a:prstGeom prst="rect">
            <a:avLst/>
          </a:prstGeom>
          <a:noFill/>
        </p:spPr>
        <p:txBody>
          <a:bodyPr wrap="none" lIns="0" tIns="0" rIns="0" bIns="0" rtlCol="0" anchor="t"/>
          <a:lstStyle/>
          <a:p>
            <a:pPr marL="0" indent="0" algn="l">
              <a:lnSpc>
                <a:spcPts val="2100"/>
              </a:lnSpc>
              <a:buNone/>
            </a:pPr>
            <a:r>
              <a:rPr lang="en-US" sz="1300" dirty="0">
                <a:solidFill>
                  <a:srgbClr val="CAD6DE"/>
                </a:solidFill>
                <a:latin typeface="Cabin" pitchFamily="34" charset="0"/>
                <a:ea typeface="Cabin" pitchFamily="34" charset="-122"/>
                <a:cs typeface="Cabin" pitchFamily="34" charset="-120"/>
              </a:rPr>
              <a:t>Feature extraction.</a:t>
            </a:r>
            <a:endParaRPr lang="en-US" sz="1300" dirty="0"/>
          </a:p>
        </p:txBody>
      </p:sp>
      <p:sp>
        <p:nvSpPr>
          <p:cNvPr id="12" name="Shape 8"/>
          <p:cNvSpPr/>
          <p:nvPr/>
        </p:nvSpPr>
        <p:spPr>
          <a:xfrm>
            <a:off x="5440680" y="3771424"/>
            <a:ext cx="8178641" cy="11430"/>
          </a:xfrm>
          <a:prstGeom prst="roundRect">
            <a:avLst>
              <a:gd name="adj" fmla="val 222091"/>
            </a:avLst>
          </a:prstGeom>
          <a:solidFill>
            <a:srgbClr val="49606E"/>
          </a:solidFill>
        </p:spPr>
      </p:sp>
      <p:pic>
        <p:nvPicPr>
          <p:cNvPr id="13" name="Image 2" descr="preencoded.png"/>
          <p:cNvPicPr>
            <a:picLocks noChangeAspect="1"/>
          </p:cNvPicPr>
          <p:nvPr/>
        </p:nvPicPr>
        <p:blipFill>
          <a:blip r:embed="rId3"/>
          <a:stretch>
            <a:fillRect/>
          </a:stretch>
        </p:blipFill>
        <p:spPr>
          <a:xfrm>
            <a:off x="2256949" y="3802142"/>
            <a:ext cx="3769757" cy="959287"/>
          </a:xfrm>
          <a:prstGeom prst="rect">
            <a:avLst/>
          </a:prstGeom>
        </p:spPr>
      </p:pic>
      <p:sp>
        <p:nvSpPr>
          <p:cNvPr id="14" name="Text 9"/>
          <p:cNvSpPr/>
          <p:nvPr/>
        </p:nvSpPr>
        <p:spPr>
          <a:xfrm>
            <a:off x="4056698" y="4112538"/>
            <a:ext cx="170021" cy="338495"/>
          </a:xfrm>
          <a:prstGeom prst="rect">
            <a:avLst/>
          </a:prstGeom>
          <a:noFill/>
        </p:spPr>
        <p:txBody>
          <a:bodyPr wrap="none" lIns="0" tIns="0" rIns="0" bIns="0" rtlCol="0" anchor="t"/>
          <a:lstStyle/>
          <a:p>
            <a:pPr marL="0" indent="0" algn="ctr">
              <a:lnSpc>
                <a:spcPts val="2650"/>
              </a:lnSpc>
              <a:buNone/>
            </a:pPr>
            <a:r>
              <a:rPr lang="en-US" sz="1650" dirty="0">
                <a:solidFill>
                  <a:srgbClr val="CAD6DE"/>
                </a:solidFill>
                <a:latin typeface="Unbounded" pitchFamily="34" charset="0"/>
                <a:ea typeface="Unbounded" pitchFamily="34" charset="-122"/>
                <a:cs typeface="Unbounded" pitchFamily="34" charset="-120"/>
              </a:rPr>
              <a:t>3</a:t>
            </a:r>
            <a:endParaRPr lang="en-US" sz="1650" dirty="0"/>
          </a:p>
        </p:txBody>
      </p:sp>
      <p:sp>
        <p:nvSpPr>
          <p:cNvPr id="15" name="Text 10"/>
          <p:cNvSpPr/>
          <p:nvPr/>
        </p:nvSpPr>
        <p:spPr>
          <a:xfrm>
            <a:off x="6195893" y="3971330"/>
            <a:ext cx="1830110" cy="248841"/>
          </a:xfrm>
          <a:prstGeom prst="rect">
            <a:avLst/>
          </a:prstGeom>
          <a:noFill/>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Pooling Layers</a:t>
            </a:r>
            <a:endParaRPr lang="en-US" sz="1550" dirty="0"/>
          </a:p>
        </p:txBody>
      </p:sp>
      <p:sp>
        <p:nvSpPr>
          <p:cNvPr id="16" name="Text 11"/>
          <p:cNvSpPr/>
          <p:nvPr/>
        </p:nvSpPr>
        <p:spPr>
          <a:xfrm>
            <a:off x="6195893" y="4321612"/>
            <a:ext cx="1830110" cy="270629"/>
          </a:xfrm>
          <a:prstGeom prst="rect">
            <a:avLst/>
          </a:prstGeom>
          <a:noFill/>
        </p:spPr>
        <p:txBody>
          <a:bodyPr wrap="none" lIns="0" tIns="0" rIns="0" bIns="0" rtlCol="0" anchor="t"/>
          <a:lstStyle/>
          <a:p>
            <a:pPr marL="0" indent="0" algn="l">
              <a:lnSpc>
                <a:spcPts val="2100"/>
              </a:lnSpc>
              <a:buNone/>
            </a:pPr>
            <a:r>
              <a:rPr lang="en-US" sz="1300" dirty="0">
                <a:solidFill>
                  <a:srgbClr val="CAD6DE"/>
                </a:solidFill>
                <a:latin typeface="Cabin" pitchFamily="34" charset="0"/>
                <a:ea typeface="Cabin" pitchFamily="34" charset="-122"/>
                <a:cs typeface="Cabin" pitchFamily="34" charset="-120"/>
              </a:rPr>
              <a:t>Dimensionality reduction.</a:t>
            </a:r>
            <a:endParaRPr lang="en-US" sz="1300" dirty="0"/>
          </a:p>
        </p:txBody>
      </p:sp>
      <p:sp>
        <p:nvSpPr>
          <p:cNvPr id="17" name="Shape 12"/>
          <p:cNvSpPr/>
          <p:nvPr/>
        </p:nvSpPr>
        <p:spPr>
          <a:xfrm>
            <a:off x="6068973" y="4772978"/>
            <a:ext cx="7550348" cy="11430"/>
          </a:xfrm>
          <a:prstGeom prst="roundRect">
            <a:avLst>
              <a:gd name="adj" fmla="val 222091"/>
            </a:avLst>
          </a:prstGeom>
          <a:solidFill>
            <a:srgbClr val="49606E"/>
          </a:solidFill>
        </p:spPr>
      </p:sp>
      <p:pic>
        <p:nvPicPr>
          <p:cNvPr id="18" name="Image 3" descr="preencoded.png"/>
          <p:cNvPicPr>
            <a:picLocks noChangeAspect="1"/>
          </p:cNvPicPr>
          <p:nvPr/>
        </p:nvPicPr>
        <p:blipFill>
          <a:blip r:embed="rId4"/>
          <a:stretch>
            <a:fillRect/>
          </a:stretch>
        </p:blipFill>
        <p:spPr>
          <a:xfrm>
            <a:off x="1628656" y="4803696"/>
            <a:ext cx="5026343" cy="959287"/>
          </a:xfrm>
          <a:prstGeom prst="rect">
            <a:avLst/>
          </a:prstGeom>
        </p:spPr>
      </p:pic>
      <p:sp>
        <p:nvSpPr>
          <p:cNvPr id="19" name="Text 13"/>
          <p:cNvSpPr/>
          <p:nvPr/>
        </p:nvSpPr>
        <p:spPr>
          <a:xfrm>
            <a:off x="4056817" y="5114092"/>
            <a:ext cx="169902" cy="338495"/>
          </a:xfrm>
          <a:prstGeom prst="rect">
            <a:avLst/>
          </a:prstGeom>
          <a:noFill/>
        </p:spPr>
        <p:txBody>
          <a:bodyPr wrap="none" lIns="0" tIns="0" rIns="0" bIns="0" rtlCol="0" anchor="t"/>
          <a:lstStyle/>
          <a:p>
            <a:pPr marL="0" indent="0" algn="ctr">
              <a:lnSpc>
                <a:spcPts val="2650"/>
              </a:lnSpc>
              <a:buNone/>
            </a:pPr>
            <a:r>
              <a:rPr lang="en-US" sz="1650" dirty="0">
                <a:solidFill>
                  <a:srgbClr val="CAD6DE"/>
                </a:solidFill>
                <a:latin typeface="Unbounded" pitchFamily="34" charset="0"/>
                <a:ea typeface="Unbounded" pitchFamily="34" charset="-122"/>
                <a:cs typeface="Unbounded" pitchFamily="34" charset="-120"/>
              </a:rPr>
              <a:t>4</a:t>
            </a:r>
            <a:endParaRPr lang="en-US" sz="1650" dirty="0"/>
          </a:p>
        </p:txBody>
      </p:sp>
      <p:sp>
        <p:nvSpPr>
          <p:cNvPr id="20" name="Text 14"/>
          <p:cNvSpPr/>
          <p:nvPr/>
        </p:nvSpPr>
        <p:spPr>
          <a:xfrm>
            <a:off x="6824186" y="4972883"/>
            <a:ext cx="2769275" cy="248841"/>
          </a:xfrm>
          <a:prstGeom prst="rect">
            <a:avLst/>
          </a:prstGeom>
          <a:noFill/>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Fully Connected Layers</a:t>
            </a:r>
            <a:endParaRPr lang="en-US" sz="1550" dirty="0"/>
          </a:p>
        </p:txBody>
      </p:sp>
      <p:sp>
        <p:nvSpPr>
          <p:cNvPr id="21" name="Text 15"/>
          <p:cNvSpPr/>
          <p:nvPr/>
        </p:nvSpPr>
        <p:spPr>
          <a:xfrm>
            <a:off x="6824186" y="5323165"/>
            <a:ext cx="2769275" cy="270629"/>
          </a:xfrm>
          <a:prstGeom prst="rect">
            <a:avLst/>
          </a:prstGeom>
          <a:noFill/>
        </p:spPr>
        <p:txBody>
          <a:bodyPr wrap="none" lIns="0" tIns="0" rIns="0" bIns="0" rtlCol="0" anchor="t"/>
          <a:lstStyle/>
          <a:p>
            <a:pPr marL="0" indent="0" algn="l">
              <a:lnSpc>
                <a:spcPts val="2100"/>
              </a:lnSpc>
              <a:buNone/>
            </a:pPr>
            <a:r>
              <a:rPr lang="en-US" sz="1300" dirty="0">
                <a:solidFill>
                  <a:srgbClr val="CAD6DE"/>
                </a:solidFill>
                <a:latin typeface="Cabin" pitchFamily="34" charset="0"/>
                <a:ea typeface="Cabin" pitchFamily="34" charset="-122"/>
                <a:cs typeface="Cabin" pitchFamily="34" charset="-120"/>
              </a:rPr>
              <a:t>Classification.</a:t>
            </a:r>
            <a:endParaRPr lang="en-US" sz="1300" dirty="0"/>
          </a:p>
        </p:txBody>
      </p:sp>
      <p:sp>
        <p:nvSpPr>
          <p:cNvPr id="22" name="Shape 16"/>
          <p:cNvSpPr/>
          <p:nvPr/>
        </p:nvSpPr>
        <p:spPr>
          <a:xfrm>
            <a:off x="6697266" y="5774531"/>
            <a:ext cx="6922056" cy="11430"/>
          </a:xfrm>
          <a:prstGeom prst="roundRect">
            <a:avLst>
              <a:gd name="adj" fmla="val 222091"/>
            </a:avLst>
          </a:prstGeom>
          <a:solidFill>
            <a:srgbClr val="49606E"/>
          </a:solidFill>
        </p:spPr>
      </p:sp>
      <p:pic>
        <p:nvPicPr>
          <p:cNvPr id="23" name="Image 4" descr="preencoded.png"/>
          <p:cNvPicPr>
            <a:picLocks noChangeAspect="1"/>
          </p:cNvPicPr>
          <p:nvPr/>
        </p:nvPicPr>
        <p:blipFill>
          <a:blip r:embed="rId5"/>
          <a:stretch>
            <a:fillRect/>
          </a:stretch>
        </p:blipFill>
        <p:spPr>
          <a:xfrm>
            <a:off x="1000363" y="5805249"/>
            <a:ext cx="6282928" cy="959287"/>
          </a:xfrm>
          <a:prstGeom prst="rect">
            <a:avLst/>
          </a:prstGeom>
        </p:spPr>
      </p:pic>
      <p:sp>
        <p:nvSpPr>
          <p:cNvPr id="24" name="Text 17"/>
          <p:cNvSpPr/>
          <p:nvPr/>
        </p:nvSpPr>
        <p:spPr>
          <a:xfrm>
            <a:off x="4059793" y="6115645"/>
            <a:ext cx="163949" cy="338495"/>
          </a:xfrm>
          <a:prstGeom prst="rect">
            <a:avLst/>
          </a:prstGeom>
          <a:noFill/>
        </p:spPr>
        <p:txBody>
          <a:bodyPr wrap="none" lIns="0" tIns="0" rIns="0" bIns="0" rtlCol="0" anchor="t"/>
          <a:lstStyle/>
          <a:p>
            <a:pPr marL="0" indent="0" algn="ctr">
              <a:lnSpc>
                <a:spcPts val="2650"/>
              </a:lnSpc>
              <a:buNone/>
            </a:pPr>
            <a:r>
              <a:rPr lang="en-US" sz="1650" dirty="0">
                <a:solidFill>
                  <a:srgbClr val="CAD6DE"/>
                </a:solidFill>
                <a:latin typeface="Unbounded" pitchFamily="34" charset="0"/>
                <a:ea typeface="Unbounded" pitchFamily="34" charset="-122"/>
                <a:cs typeface="Unbounded" pitchFamily="34" charset="-120"/>
              </a:rPr>
              <a:t>5</a:t>
            </a:r>
            <a:endParaRPr lang="en-US" sz="1650" dirty="0"/>
          </a:p>
        </p:txBody>
      </p:sp>
      <p:sp>
        <p:nvSpPr>
          <p:cNvPr id="25" name="Text 18"/>
          <p:cNvSpPr/>
          <p:nvPr/>
        </p:nvSpPr>
        <p:spPr>
          <a:xfrm>
            <a:off x="7452479" y="5974437"/>
            <a:ext cx="1587460" cy="248841"/>
          </a:xfrm>
          <a:prstGeom prst="rect">
            <a:avLst/>
          </a:prstGeom>
          <a:noFill/>
        </p:spPr>
        <p:txBody>
          <a:bodyPr wrap="none" lIns="0" tIns="0" rIns="0" bIns="0" rtlCol="0" anchor="t"/>
          <a:lstStyle/>
          <a:p>
            <a:pPr marL="0" indent="0" algn="l">
              <a:lnSpc>
                <a:spcPts val="1950"/>
              </a:lnSpc>
              <a:buNone/>
            </a:pPr>
            <a:r>
              <a:rPr lang="en-US" sz="1550" dirty="0">
                <a:solidFill>
                  <a:srgbClr val="CAD6DE"/>
                </a:solidFill>
                <a:latin typeface="Unbounded" pitchFamily="34" charset="0"/>
                <a:ea typeface="Unbounded" pitchFamily="34" charset="-122"/>
                <a:cs typeface="Unbounded" pitchFamily="34" charset="-120"/>
              </a:rPr>
              <a:t>Output Layer</a:t>
            </a:r>
            <a:endParaRPr lang="en-US" sz="1550" dirty="0"/>
          </a:p>
        </p:txBody>
      </p:sp>
      <p:sp>
        <p:nvSpPr>
          <p:cNvPr id="26" name="Text 19"/>
          <p:cNvSpPr/>
          <p:nvPr/>
        </p:nvSpPr>
        <p:spPr>
          <a:xfrm>
            <a:off x="7452479" y="6324719"/>
            <a:ext cx="1587460" cy="270629"/>
          </a:xfrm>
          <a:prstGeom prst="rect">
            <a:avLst/>
          </a:prstGeom>
          <a:noFill/>
        </p:spPr>
        <p:txBody>
          <a:bodyPr wrap="none" lIns="0" tIns="0" rIns="0" bIns="0" rtlCol="0" anchor="t"/>
          <a:lstStyle/>
          <a:p>
            <a:pPr marL="0" indent="0" algn="l">
              <a:lnSpc>
                <a:spcPts val="2100"/>
              </a:lnSpc>
              <a:buNone/>
            </a:pPr>
            <a:r>
              <a:rPr lang="en-US" sz="1300" dirty="0">
                <a:solidFill>
                  <a:srgbClr val="CAD6DE"/>
                </a:solidFill>
                <a:latin typeface="Cabin" pitchFamily="34" charset="0"/>
                <a:ea typeface="Cabin" pitchFamily="34" charset="-122"/>
                <a:cs typeface="Cabin" pitchFamily="34" charset="-120"/>
              </a:rPr>
              <a:t>Pothole/No Pothole.</a:t>
            </a:r>
            <a:endParaRPr lang="en-US" sz="1300" dirty="0"/>
          </a:p>
        </p:txBody>
      </p:sp>
      <p:sp>
        <p:nvSpPr>
          <p:cNvPr id="27" name="Text 20"/>
          <p:cNvSpPr/>
          <p:nvPr/>
        </p:nvSpPr>
        <p:spPr>
          <a:xfrm>
            <a:off x="968693" y="6954917"/>
            <a:ext cx="12692896" cy="811887"/>
          </a:xfrm>
          <a:prstGeom prst="rect">
            <a:avLst/>
          </a:prstGeom>
          <a:noFill/>
        </p:spPr>
        <p:txBody>
          <a:bodyPr wrap="square" lIns="0" tIns="0" rIns="0" bIns="0" rtlCol="0" anchor="t"/>
          <a:lstStyle/>
          <a:p>
            <a:pPr marL="0" indent="0">
              <a:lnSpc>
                <a:spcPts val="2100"/>
              </a:lnSpc>
              <a:buNone/>
            </a:pPr>
            <a:r>
              <a:rPr lang="en-US" sz="1300" dirty="0">
                <a:solidFill>
                  <a:srgbClr val="CAD6DE"/>
                </a:solidFill>
                <a:latin typeface="Cabin" pitchFamily="34" charset="0"/>
                <a:ea typeface="Cabin" pitchFamily="34" charset="-122"/>
                <a:cs typeface="Cabin" pitchFamily="34" charset="-120"/>
              </a:rPr>
              <a:t>Our model employs a Convolutional Neural Network (CNN), a deep learning architecture ideally suited for image processing tasks. The CNN's hierarchical structure, composed of convolutional and pooling layers, effectively extracts relevant features from input images. These features are then fed into fully connected layers for final classification, distinguishing between potholes and non-potholes with high accuracy.</a:t>
            </a:r>
            <a:endParaRPr lang="en-US" sz="1300" dirty="0"/>
          </a:p>
        </p:txBody>
      </p:sp>
      <p:pic>
        <p:nvPicPr>
          <p:cNvPr id="28" name="Picture 27" descr="Screenshot from 2024-10-20 06-50-33"/>
          <p:cNvPicPr>
            <a:picLocks noChangeAspect="1"/>
          </p:cNvPicPr>
          <p:nvPr/>
        </p:nvPicPr>
        <p:blipFill>
          <a:blip r:embed="rId6"/>
          <a:stretch>
            <a:fillRect/>
          </a:stretch>
        </p:blipFill>
        <p:spPr>
          <a:xfrm>
            <a:off x="8361045" y="7648575"/>
            <a:ext cx="6133465" cy="581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179796"/>
          </a:xfrm>
          <a:prstGeom prst="rect">
            <a:avLst/>
          </a:prstGeom>
        </p:spPr>
      </p:pic>
      <p:sp>
        <p:nvSpPr>
          <p:cNvPr id="3" name="Text 0"/>
          <p:cNvSpPr/>
          <p:nvPr/>
        </p:nvSpPr>
        <p:spPr>
          <a:xfrm>
            <a:off x="968693" y="2659261"/>
            <a:ext cx="6785134" cy="512802"/>
          </a:xfrm>
          <a:prstGeom prst="rect">
            <a:avLst/>
          </a:prstGeom>
          <a:noFill/>
        </p:spPr>
        <p:txBody>
          <a:bodyPr wrap="none" lIns="0" tIns="0" rIns="0" bIns="0" rtlCol="0" anchor="t"/>
          <a:lstStyle/>
          <a:p>
            <a:pPr marL="0" indent="0">
              <a:lnSpc>
                <a:spcPts val="4000"/>
              </a:lnSpc>
              <a:buNone/>
            </a:pPr>
            <a:r>
              <a:rPr lang="en-US" sz="3200" dirty="0">
                <a:solidFill>
                  <a:srgbClr val="FFFFFF"/>
                </a:solidFill>
                <a:latin typeface="Unbounded" pitchFamily="34" charset="0"/>
                <a:ea typeface="Unbounded" pitchFamily="34" charset="-122"/>
                <a:cs typeface="Unbounded" pitchFamily="34" charset="-120"/>
              </a:rPr>
              <a:t>Model Performance Results</a:t>
            </a:r>
            <a:endParaRPr lang="en-US" sz="3200" dirty="0"/>
          </a:p>
        </p:txBody>
      </p:sp>
      <p:sp>
        <p:nvSpPr>
          <p:cNvPr id="4" name="Text 1"/>
          <p:cNvSpPr/>
          <p:nvPr/>
        </p:nvSpPr>
        <p:spPr>
          <a:xfrm>
            <a:off x="968693" y="3520678"/>
            <a:ext cx="6215658" cy="575429"/>
          </a:xfrm>
          <a:prstGeom prst="rect">
            <a:avLst/>
          </a:prstGeom>
          <a:noFill/>
        </p:spPr>
        <p:txBody>
          <a:bodyPr wrap="none" lIns="0" tIns="0" rIns="0" bIns="0" rtlCol="0" anchor="t"/>
          <a:lstStyle/>
          <a:p>
            <a:pPr marL="0" indent="0" algn="ctr">
              <a:lnSpc>
                <a:spcPts val="4500"/>
              </a:lnSpc>
              <a:buNone/>
            </a:pPr>
            <a:r>
              <a:rPr lang="en-US" sz="4500" dirty="0">
                <a:solidFill>
                  <a:srgbClr val="CAD6DE"/>
                </a:solidFill>
                <a:latin typeface="Unbounded" pitchFamily="34" charset="0"/>
                <a:ea typeface="Unbounded" pitchFamily="34" charset="-122"/>
                <a:cs typeface="Unbounded" pitchFamily="34" charset="-120"/>
              </a:rPr>
              <a:t>96%</a:t>
            </a:r>
            <a:endParaRPr lang="en-US" sz="4500" dirty="0"/>
          </a:p>
        </p:txBody>
      </p:sp>
      <p:sp>
        <p:nvSpPr>
          <p:cNvPr id="5" name="Text 2"/>
          <p:cNvSpPr/>
          <p:nvPr/>
        </p:nvSpPr>
        <p:spPr>
          <a:xfrm>
            <a:off x="3050738" y="4313992"/>
            <a:ext cx="2051566" cy="256342"/>
          </a:xfrm>
          <a:prstGeom prst="rect">
            <a:avLst/>
          </a:prstGeom>
          <a:noFill/>
        </p:spPr>
        <p:txBody>
          <a:bodyPr wrap="none" lIns="0" tIns="0" rIns="0" bIns="0" rtlCol="0" anchor="t"/>
          <a:lstStyle/>
          <a:p>
            <a:pPr marL="0" indent="0" algn="ctr">
              <a:lnSpc>
                <a:spcPts val="2000"/>
              </a:lnSpc>
              <a:buNone/>
            </a:pPr>
            <a:r>
              <a:rPr lang="en-US" sz="1600" dirty="0">
                <a:solidFill>
                  <a:srgbClr val="CAD6DE"/>
                </a:solidFill>
                <a:latin typeface="Unbounded" pitchFamily="34" charset="0"/>
                <a:ea typeface="Unbounded" pitchFamily="34" charset="-122"/>
                <a:cs typeface="Unbounded" pitchFamily="34" charset="-120"/>
              </a:rPr>
              <a:t>Accuracy</a:t>
            </a:r>
            <a:endParaRPr lang="en-US" sz="1600" dirty="0"/>
          </a:p>
        </p:txBody>
      </p:sp>
      <p:sp>
        <p:nvSpPr>
          <p:cNvPr id="6" name="Text 3"/>
          <p:cNvSpPr/>
          <p:nvPr/>
        </p:nvSpPr>
        <p:spPr>
          <a:xfrm>
            <a:off x="968693" y="4674870"/>
            <a:ext cx="6215658" cy="279083"/>
          </a:xfrm>
          <a:prstGeom prst="rect">
            <a:avLst/>
          </a:prstGeom>
          <a:noFill/>
        </p:spPr>
        <p:txBody>
          <a:bodyPr wrap="none" lIns="0" tIns="0" rIns="0" bIns="0" rtlCol="0" anchor="t"/>
          <a:lstStyle/>
          <a:p>
            <a:pPr marL="0" indent="0" algn="ctr">
              <a:lnSpc>
                <a:spcPts val="2150"/>
              </a:lnSpc>
              <a:buNone/>
            </a:pPr>
            <a:r>
              <a:rPr lang="en-US" sz="1350" dirty="0">
                <a:solidFill>
                  <a:srgbClr val="CAD6DE"/>
                </a:solidFill>
                <a:latin typeface="Cabin" pitchFamily="34" charset="0"/>
                <a:ea typeface="Cabin" pitchFamily="34" charset="-122"/>
                <a:cs typeface="Cabin" pitchFamily="34" charset="-120"/>
              </a:rPr>
              <a:t>Correctly identified potholes and non-potholes.</a:t>
            </a:r>
            <a:endParaRPr lang="en-US" sz="1350" dirty="0"/>
          </a:p>
        </p:txBody>
      </p:sp>
      <p:sp>
        <p:nvSpPr>
          <p:cNvPr id="7" name="Text 4"/>
          <p:cNvSpPr/>
          <p:nvPr/>
        </p:nvSpPr>
        <p:spPr>
          <a:xfrm>
            <a:off x="7445812" y="3520678"/>
            <a:ext cx="6215777" cy="575429"/>
          </a:xfrm>
          <a:prstGeom prst="rect">
            <a:avLst/>
          </a:prstGeom>
          <a:noFill/>
        </p:spPr>
        <p:txBody>
          <a:bodyPr wrap="none" lIns="0" tIns="0" rIns="0" bIns="0" rtlCol="0" anchor="t"/>
          <a:lstStyle/>
          <a:p>
            <a:pPr marL="0" indent="0" algn="ctr">
              <a:lnSpc>
                <a:spcPts val="4500"/>
              </a:lnSpc>
              <a:buNone/>
            </a:pPr>
            <a:r>
              <a:rPr lang="en-US" sz="4500" dirty="0">
                <a:solidFill>
                  <a:srgbClr val="CAD6DE"/>
                </a:solidFill>
                <a:latin typeface="Unbounded" pitchFamily="34" charset="0"/>
                <a:ea typeface="Unbounded" pitchFamily="34" charset="-122"/>
                <a:cs typeface="Unbounded" pitchFamily="34" charset="-120"/>
              </a:rPr>
              <a:t>95%</a:t>
            </a:r>
            <a:endParaRPr lang="en-US" sz="4500" dirty="0"/>
          </a:p>
        </p:txBody>
      </p:sp>
      <p:sp>
        <p:nvSpPr>
          <p:cNvPr id="8" name="Text 5"/>
          <p:cNvSpPr/>
          <p:nvPr/>
        </p:nvSpPr>
        <p:spPr>
          <a:xfrm>
            <a:off x="9527858" y="4313992"/>
            <a:ext cx="2051566" cy="256342"/>
          </a:xfrm>
          <a:prstGeom prst="rect">
            <a:avLst/>
          </a:prstGeom>
          <a:noFill/>
        </p:spPr>
        <p:txBody>
          <a:bodyPr wrap="none" lIns="0" tIns="0" rIns="0" bIns="0" rtlCol="0" anchor="t"/>
          <a:lstStyle/>
          <a:p>
            <a:pPr marL="0" indent="0" algn="ctr">
              <a:lnSpc>
                <a:spcPts val="2000"/>
              </a:lnSpc>
              <a:buNone/>
            </a:pPr>
            <a:r>
              <a:rPr lang="en-US" sz="1600" dirty="0">
                <a:solidFill>
                  <a:srgbClr val="CAD6DE"/>
                </a:solidFill>
                <a:latin typeface="Unbounded" pitchFamily="34" charset="0"/>
                <a:ea typeface="Unbounded" pitchFamily="34" charset="-122"/>
                <a:cs typeface="Unbounded" pitchFamily="34" charset="-120"/>
              </a:rPr>
              <a:t>Precision</a:t>
            </a:r>
            <a:endParaRPr lang="en-US" sz="1600" dirty="0"/>
          </a:p>
        </p:txBody>
      </p:sp>
      <p:sp>
        <p:nvSpPr>
          <p:cNvPr id="9" name="Text 6"/>
          <p:cNvSpPr/>
          <p:nvPr/>
        </p:nvSpPr>
        <p:spPr>
          <a:xfrm>
            <a:off x="7445812" y="4674870"/>
            <a:ext cx="6215777" cy="279083"/>
          </a:xfrm>
          <a:prstGeom prst="rect">
            <a:avLst/>
          </a:prstGeom>
          <a:noFill/>
        </p:spPr>
        <p:txBody>
          <a:bodyPr wrap="none" lIns="0" tIns="0" rIns="0" bIns="0" rtlCol="0" anchor="t"/>
          <a:lstStyle/>
          <a:p>
            <a:pPr marL="0" indent="0" algn="ctr">
              <a:lnSpc>
                <a:spcPts val="2150"/>
              </a:lnSpc>
              <a:buNone/>
            </a:pPr>
            <a:r>
              <a:rPr lang="en-US" sz="1350" dirty="0">
                <a:solidFill>
                  <a:srgbClr val="CAD6DE"/>
                </a:solidFill>
                <a:latin typeface="Cabin" pitchFamily="34" charset="0"/>
                <a:ea typeface="Cabin" pitchFamily="34" charset="-122"/>
                <a:cs typeface="Cabin" pitchFamily="34" charset="-120"/>
              </a:rPr>
              <a:t>Minimizes false positives.</a:t>
            </a:r>
            <a:endParaRPr lang="en-US" sz="1350" dirty="0"/>
          </a:p>
        </p:txBody>
      </p:sp>
      <p:sp>
        <p:nvSpPr>
          <p:cNvPr id="10" name="Text 7"/>
          <p:cNvSpPr/>
          <p:nvPr/>
        </p:nvSpPr>
        <p:spPr>
          <a:xfrm>
            <a:off x="968693" y="5564148"/>
            <a:ext cx="6215658" cy="575429"/>
          </a:xfrm>
          <a:prstGeom prst="rect">
            <a:avLst/>
          </a:prstGeom>
          <a:noFill/>
        </p:spPr>
        <p:txBody>
          <a:bodyPr wrap="none" lIns="0" tIns="0" rIns="0" bIns="0" rtlCol="0" anchor="t"/>
          <a:lstStyle/>
          <a:p>
            <a:pPr marL="0" indent="0" algn="ctr">
              <a:lnSpc>
                <a:spcPts val="4500"/>
              </a:lnSpc>
              <a:buNone/>
            </a:pPr>
            <a:r>
              <a:rPr lang="en-US" sz="4500" dirty="0">
                <a:solidFill>
                  <a:srgbClr val="CAD6DE"/>
                </a:solidFill>
                <a:latin typeface="Unbounded" pitchFamily="34" charset="0"/>
                <a:ea typeface="Unbounded" pitchFamily="34" charset="-122"/>
                <a:cs typeface="Unbounded" pitchFamily="34" charset="-120"/>
              </a:rPr>
              <a:t>97%</a:t>
            </a:r>
            <a:endParaRPr lang="en-US" sz="4500" dirty="0"/>
          </a:p>
        </p:txBody>
      </p:sp>
      <p:sp>
        <p:nvSpPr>
          <p:cNvPr id="11" name="Text 8"/>
          <p:cNvSpPr/>
          <p:nvPr/>
        </p:nvSpPr>
        <p:spPr>
          <a:xfrm>
            <a:off x="3050738" y="6357461"/>
            <a:ext cx="2051566" cy="256342"/>
          </a:xfrm>
          <a:prstGeom prst="rect">
            <a:avLst/>
          </a:prstGeom>
          <a:noFill/>
        </p:spPr>
        <p:txBody>
          <a:bodyPr wrap="none" lIns="0" tIns="0" rIns="0" bIns="0" rtlCol="0" anchor="t"/>
          <a:lstStyle/>
          <a:p>
            <a:pPr marL="0" indent="0" algn="ctr">
              <a:lnSpc>
                <a:spcPts val="2000"/>
              </a:lnSpc>
              <a:buNone/>
            </a:pPr>
            <a:r>
              <a:rPr lang="en-US" sz="1600" dirty="0">
                <a:solidFill>
                  <a:srgbClr val="CAD6DE"/>
                </a:solidFill>
                <a:latin typeface="Unbounded" pitchFamily="34" charset="0"/>
                <a:ea typeface="Unbounded" pitchFamily="34" charset="-122"/>
                <a:cs typeface="Unbounded" pitchFamily="34" charset="-120"/>
              </a:rPr>
              <a:t>Recall</a:t>
            </a:r>
            <a:endParaRPr lang="en-US" sz="1600" dirty="0"/>
          </a:p>
        </p:txBody>
      </p:sp>
      <p:sp>
        <p:nvSpPr>
          <p:cNvPr id="12" name="Text 9"/>
          <p:cNvSpPr/>
          <p:nvPr/>
        </p:nvSpPr>
        <p:spPr>
          <a:xfrm>
            <a:off x="968693" y="6718340"/>
            <a:ext cx="6215658" cy="279083"/>
          </a:xfrm>
          <a:prstGeom prst="rect">
            <a:avLst/>
          </a:prstGeom>
          <a:noFill/>
        </p:spPr>
        <p:txBody>
          <a:bodyPr wrap="none" lIns="0" tIns="0" rIns="0" bIns="0" rtlCol="0" anchor="t"/>
          <a:lstStyle/>
          <a:p>
            <a:pPr marL="0" indent="0" algn="ctr">
              <a:lnSpc>
                <a:spcPts val="2150"/>
              </a:lnSpc>
              <a:buNone/>
            </a:pPr>
            <a:r>
              <a:rPr lang="en-US" sz="1350" dirty="0">
                <a:solidFill>
                  <a:srgbClr val="CAD6DE"/>
                </a:solidFill>
                <a:latin typeface="Cabin" pitchFamily="34" charset="0"/>
                <a:ea typeface="Cabin" pitchFamily="34" charset="-122"/>
                <a:cs typeface="Cabin" pitchFamily="34" charset="-120"/>
              </a:rPr>
              <a:t>Minimizes false negatives.</a:t>
            </a:r>
            <a:endParaRPr lang="en-US" sz="1350" dirty="0"/>
          </a:p>
        </p:txBody>
      </p:sp>
      <p:sp>
        <p:nvSpPr>
          <p:cNvPr id="13" name="Text 10"/>
          <p:cNvSpPr/>
          <p:nvPr/>
        </p:nvSpPr>
        <p:spPr>
          <a:xfrm>
            <a:off x="7445812" y="5564148"/>
            <a:ext cx="6215777" cy="575429"/>
          </a:xfrm>
          <a:prstGeom prst="rect">
            <a:avLst/>
          </a:prstGeom>
          <a:noFill/>
        </p:spPr>
        <p:txBody>
          <a:bodyPr wrap="none" lIns="0" tIns="0" rIns="0" bIns="0" rtlCol="0" anchor="t"/>
          <a:lstStyle/>
          <a:p>
            <a:pPr marL="0" indent="0" algn="ctr">
              <a:lnSpc>
                <a:spcPts val="4500"/>
              </a:lnSpc>
              <a:buNone/>
            </a:pPr>
            <a:r>
              <a:rPr lang="en-US" sz="4500" dirty="0">
                <a:solidFill>
                  <a:srgbClr val="CAD6DE"/>
                </a:solidFill>
                <a:latin typeface="Unbounded" pitchFamily="34" charset="0"/>
                <a:ea typeface="Unbounded" pitchFamily="34" charset="-122"/>
                <a:cs typeface="Unbounded" pitchFamily="34" charset="-120"/>
              </a:rPr>
              <a:t>61%</a:t>
            </a:r>
            <a:endParaRPr lang="en-US" sz="4500" dirty="0"/>
          </a:p>
        </p:txBody>
      </p:sp>
      <p:sp>
        <p:nvSpPr>
          <p:cNvPr id="14" name="Text 11"/>
          <p:cNvSpPr/>
          <p:nvPr/>
        </p:nvSpPr>
        <p:spPr>
          <a:xfrm>
            <a:off x="9527858" y="6357461"/>
            <a:ext cx="2051566" cy="256342"/>
          </a:xfrm>
          <a:prstGeom prst="rect">
            <a:avLst/>
          </a:prstGeom>
          <a:noFill/>
        </p:spPr>
        <p:txBody>
          <a:bodyPr wrap="none" lIns="0" tIns="0" rIns="0" bIns="0" rtlCol="0" anchor="t"/>
          <a:lstStyle/>
          <a:p>
            <a:pPr marL="0" indent="0" algn="ctr">
              <a:lnSpc>
                <a:spcPts val="2000"/>
              </a:lnSpc>
              <a:buNone/>
            </a:pPr>
            <a:r>
              <a:rPr lang="en-US" sz="1600" dirty="0">
                <a:solidFill>
                  <a:srgbClr val="CAD6DE"/>
                </a:solidFill>
                <a:latin typeface="Unbounded" pitchFamily="34" charset="0"/>
                <a:ea typeface="Unbounded" pitchFamily="34" charset="-122"/>
                <a:cs typeface="Unbounded" pitchFamily="34" charset="-120"/>
              </a:rPr>
              <a:t>F1-Score</a:t>
            </a:r>
            <a:endParaRPr lang="en-US" sz="1600" dirty="0"/>
          </a:p>
        </p:txBody>
      </p:sp>
      <p:sp>
        <p:nvSpPr>
          <p:cNvPr id="15" name="Text 12"/>
          <p:cNvSpPr/>
          <p:nvPr/>
        </p:nvSpPr>
        <p:spPr>
          <a:xfrm>
            <a:off x="7445812" y="6718340"/>
            <a:ext cx="6215777" cy="279083"/>
          </a:xfrm>
          <a:prstGeom prst="rect">
            <a:avLst/>
          </a:prstGeom>
          <a:noFill/>
        </p:spPr>
        <p:txBody>
          <a:bodyPr wrap="none" lIns="0" tIns="0" rIns="0" bIns="0" rtlCol="0" anchor="t"/>
          <a:lstStyle/>
          <a:p>
            <a:pPr marL="0" indent="0" algn="ctr">
              <a:lnSpc>
                <a:spcPts val="2150"/>
              </a:lnSpc>
              <a:buNone/>
            </a:pPr>
            <a:r>
              <a:rPr lang="en-US" sz="1350" dirty="0">
                <a:solidFill>
                  <a:srgbClr val="CAD6DE"/>
                </a:solidFill>
                <a:latin typeface="Cabin" pitchFamily="34" charset="0"/>
                <a:ea typeface="Cabin" pitchFamily="34" charset="-122"/>
                <a:cs typeface="Cabin" pitchFamily="34" charset="-120"/>
              </a:rPr>
              <a:t>Harmonic mean of precision and recall.</a:t>
            </a:r>
            <a:endParaRPr lang="en-US" sz="1350" dirty="0"/>
          </a:p>
        </p:txBody>
      </p:sp>
      <p:sp>
        <p:nvSpPr>
          <p:cNvPr id="16" name="Text 13"/>
          <p:cNvSpPr/>
          <p:nvPr/>
        </p:nvSpPr>
        <p:spPr>
          <a:xfrm>
            <a:off x="968693" y="7193518"/>
            <a:ext cx="12692896" cy="558165"/>
          </a:xfrm>
          <a:prstGeom prst="rect">
            <a:avLst/>
          </a:prstGeom>
          <a:noFill/>
        </p:spPr>
        <p:txBody>
          <a:bodyPr wrap="square" lIns="0" tIns="0" rIns="0" bIns="0" rtlCol="0" anchor="t"/>
          <a:lstStyle/>
          <a:p>
            <a:pPr marL="0" indent="0">
              <a:lnSpc>
                <a:spcPts val="2150"/>
              </a:lnSpc>
              <a:buNone/>
            </a:pPr>
            <a:r>
              <a:rPr lang="en-US" sz="1350" dirty="0">
                <a:solidFill>
                  <a:srgbClr val="CAD6DE"/>
                </a:solidFill>
                <a:latin typeface="Cabin" pitchFamily="34" charset="0"/>
                <a:ea typeface="Cabin" pitchFamily="34" charset="-122"/>
                <a:cs typeface="Cabin" pitchFamily="34" charset="-120"/>
              </a:rPr>
              <a:t>The model demonstrates high accuracy, precision, and recall, indicating its effectiveness in identifying potholes. However, the F1-score suggests a potential imbalance in the dataset or the need for further optimization to improve the model’s ability to accurately identify potholes while minimizing false positives.</a:t>
            </a:r>
            <a:endParaRPr lang="en-US" sz="1350" dirty="0"/>
          </a:p>
        </p:txBody>
      </p:sp>
      <p:pic>
        <p:nvPicPr>
          <p:cNvPr id="17" name="Picture 16" descr="Screenshot from 2024-10-20 06-50-33"/>
          <p:cNvPicPr>
            <a:picLocks noChangeAspect="1"/>
          </p:cNvPicPr>
          <p:nvPr/>
        </p:nvPicPr>
        <p:blipFill>
          <a:blip r:embed="rId2"/>
          <a:stretch>
            <a:fillRect/>
          </a:stretch>
        </p:blipFill>
        <p:spPr>
          <a:xfrm>
            <a:off x="8406130" y="7751445"/>
            <a:ext cx="6133465" cy="387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46509" y="686276"/>
            <a:ext cx="7850981" cy="1086564"/>
          </a:xfrm>
          <a:prstGeom prst="rect">
            <a:avLst/>
          </a:prstGeom>
          <a:noFill/>
        </p:spPr>
        <p:txBody>
          <a:bodyPr wrap="square" lIns="0" tIns="0" rIns="0" bIns="0" rtlCol="0" anchor="t"/>
          <a:lstStyle/>
          <a:p>
            <a:pPr marL="0" indent="0">
              <a:lnSpc>
                <a:spcPts val="4250"/>
              </a:lnSpc>
              <a:buNone/>
            </a:pPr>
            <a:r>
              <a:rPr lang="en-US" sz="3400" dirty="0">
                <a:solidFill>
                  <a:srgbClr val="FFFFFF"/>
                </a:solidFill>
                <a:latin typeface="Unbounded" pitchFamily="34" charset="0"/>
                <a:ea typeface="Unbounded" pitchFamily="34" charset="-122"/>
                <a:cs typeface="Unbounded" pitchFamily="34" charset="-120"/>
              </a:rPr>
              <a:t>Deployment and Integration Strategies</a:t>
            </a:r>
            <a:endParaRPr lang="en-US" sz="3400" dirty="0"/>
          </a:p>
        </p:txBody>
      </p:sp>
      <p:sp>
        <p:nvSpPr>
          <p:cNvPr id="4" name="Shape 1"/>
          <p:cNvSpPr/>
          <p:nvPr/>
        </p:nvSpPr>
        <p:spPr>
          <a:xfrm>
            <a:off x="912138" y="2049899"/>
            <a:ext cx="22860" cy="4398764"/>
          </a:xfrm>
          <a:prstGeom prst="roundRect">
            <a:avLst>
              <a:gd name="adj" fmla="val 121228"/>
            </a:avLst>
          </a:prstGeom>
          <a:solidFill>
            <a:srgbClr val="49606E"/>
          </a:solidFill>
        </p:spPr>
      </p:sp>
      <p:sp>
        <p:nvSpPr>
          <p:cNvPr id="5" name="Shape 2"/>
          <p:cNvSpPr/>
          <p:nvPr/>
        </p:nvSpPr>
        <p:spPr>
          <a:xfrm>
            <a:off x="1108531" y="2453997"/>
            <a:ext cx="646509" cy="22860"/>
          </a:xfrm>
          <a:prstGeom prst="roundRect">
            <a:avLst>
              <a:gd name="adj" fmla="val 121228"/>
            </a:avLst>
          </a:prstGeom>
          <a:solidFill>
            <a:srgbClr val="49606E"/>
          </a:solidFill>
        </p:spPr>
      </p:sp>
      <p:sp>
        <p:nvSpPr>
          <p:cNvPr id="6" name="Shape 3"/>
          <p:cNvSpPr/>
          <p:nvPr/>
        </p:nvSpPr>
        <p:spPr>
          <a:xfrm>
            <a:off x="715744" y="2257663"/>
            <a:ext cx="415647" cy="415647"/>
          </a:xfrm>
          <a:prstGeom prst="roundRect">
            <a:avLst>
              <a:gd name="adj" fmla="val 6667"/>
            </a:avLst>
          </a:prstGeom>
          <a:solidFill>
            <a:srgbClr val="304755"/>
          </a:solidFill>
        </p:spPr>
      </p:sp>
      <p:sp>
        <p:nvSpPr>
          <p:cNvPr id="7" name="Text 4"/>
          <p:cNvSpPr/>
          <p:nvPr/>
        </p:nvSpPr>
        <p:spPr>
          <a:xfrm>
            <a:off x="862072" y="2335054"/>
            <a:ext cx="122873" cy="260866"/>
          </a:xfrm>
          <a:prstGeom prst="rect">
            <a:avLst/>
          </a:prstGeom>
          <a:noFill/>
        </p:spPr>
        <p:txBody>
          <a:bodyPr wrap="none" lIns="0" tIns="0" rIns="0" bIns="0" rtlCol="0" anchor="t"/>
          <a:lstStyle/>
          <a:p>
            <a:pPr marL="0" indent="0" algn="ctr">
              <a:lnSpc>
                <a:spcPts val="2050"/>
              </a:lnSpc>
              <a:buNone/>
            </a:pPr>
            <a:r>
              <a:rPr lang="en-US" sz="2050" dirty="0">
                <a:solidFill>
                  <a:srgbClr val="CAD6DE"/>
                </a:solidFill>
                <a:latin typeface="Unbounded" pitchFamily="34" charset="0"/>
                <a:ea typeface="Unbounded" pitchFamily="34" charset="-122"/>
                <a:cs typeface="Unbounded" pitchFamily="34" charset="-120"/>
              </a:rPr>
              <a:t>1</a:t>
            </a:r>
            <a:endParaRPr lang="en-US" sz="2050" dirty="0"/>
          </a:p>
        </p:txBody>
      </p:sp>
      <p:sp>
        <p:nvSpPr>
          <p:cNvPr id="8" name="Text 5"/>
          <p:cNvSpPr/>
          <p:nvPr/>
        </p:nvSpPr>
        <p:spPr>
          <a:xfrm>
            <a:off x="1939647" y="2234565"/>
            <a:ext cx="2493883" cy="271701"/>
          </a:xfrm>
          <a:prstGeom prst="rect">
            <a:avLst/>
          </a:prstGeom>
          <a:noFill/>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System Integration</a:t>
            </a:r>
            <a:endParaRPr lang="en-US" sz="1700" dirty="0"/>
          </a:p>
        </p:txBody>
      </p:sp>
      <p:sp>
        <p:nvSpPr>
          <p:cNvPr id="9" name="Text 6"/>
          <p:cNvSpPr/>
          <p:nvPr/>
        </p:nvSpPr>
        <p:spPr>
          <a:xfrm>
            <a:off x="1939647" y="2617113"/>
            <a:ext cx="6557843" cy="591264"/>
          </a:xfrm>
          <a:prstGeom prst="rect">
            <a:avLst/>
          </a:prstGeom>
          <a:noFill/>
        </p:spPr>
        <p:txBody>
          <a:bodyPr wrap="squar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Seamlessly integrates with existing road maintenance systems, streamlining workflows and centralizing pothole data.</a:t>
            </a:r>
            <a:endParaRPr lang="en-US" sz="1450" dirty="0"/>
          </a:p>
        </p:txBody>
      </p:sp>
      <p:sp>
        <p:nvSpPr>
          <p:cNvPr id="10" name="Shape 7"/>
          <p:cNvSpPr/>
          <p:nvPr/>
        </p:nvSpPr>
        <p:spPr>
          <a:xfrm>
            <a:off x="1108531" y="3981807"/>
            <a:ext cx="646509" cy="22860"/>
          </a:xfrm>
          <a:prstGeom prst="roundRect">
            <a:avLst>
              <a:gd name="adj" fmla="val 121228"/>
            </a:avLst>
          </a:prstGeom>
          <a:solidFill>
            <a:srgbClr val="49606E"/>
          </a:solidFill>
        </p:spPr>
      </p:sp>
      <p:sp>
        <p:nvSpPr>
          <p:cNvPr id="11" name="Shape 8"/>
          <p:cNvSpPr/>
          <p:nvPr/>
        </p:nvSpPr>
        <p:spPr>
          <a:xfrm>
            <a:off x="715744" y="3785473"/>
            <a:ext cx="415647" cy="415647"/>
          </a:xfrm>
          <a:prstGeom prst="roundRect">
            <a:avLst>
              <a:gd name="adj" fmla="val 6667"/>
            </a:avLst>
          </a:prstGeom>
          <a:solidFill>
            <a:srgbClr val="304755"/>
          </a:solidFill>
        </p:spPr>
      </p:sp>
      <p:sp>
        <p:nvSpPr>
          <p:cNvPr id="12" name="Text 9"/>
          <p:cNvSpPr/>
          <p:nvPr/>
        </p:nvSpPr>
        <p:spPr>
          <a:xfrm>
            <a:off x="820638" y="3862864"/>
            <a:ext cx="205740" cy="260866"/>
          </a:xfrm>
          <a:prstGeom prst="rect">
            <a:avLst/>
          </a:prstGeom>
          <a:noFill/>
        </p:spPr>
        <p:txBody>
          <a:bodyPr wrap="none" lIns="0" tIns="0" rIns="0" bIns="0" rtlCol="0" anchor="t"/>
          <a:lstStyle/>
          <a:p>
            <a:pPr marL="0" indent="0" algn="ctr">
              <a:lnSpc>
                <a:spcPts val="2050"/>
              </a:lnSpc>
              <a:buNone/>
            </a:pPr>
            <a:r>
              <a:rPr lang="en-US" sz="2050" dirty="0">
                <a:solidFill>
                  <a:srgbClr val="CAD6DE"/>
                </a:solidFill>
                <a:latin typeface="Unbounded" pitchFamily="34" charset="0"/>
                <a:ea typeface="Unbounded" pitchFamily="34" charset="-122"/>
                <a:cs typeface="Unbounded" pitchFamily="34" charset="-120"/>
              </a:rPr>
              <a:t>2</a:t>
            </a:r>
            <a:endParaRPr lang="en-US" sz="2050" dirty="0"/>
          </a:p>
        </p:txBody>
      </p:sp>
      <p:sp>
        <p:nvSpPr>
          <p:cNvPr id="13" name="Text 10"/>
          <p:cNvSpPr/>
          <p:nvPr/>
        </p:nvSpPr>
        <p:spPr>
          <a:xfrm>
            <a:off x="1939647" y="3762375"/>
            <a:ext cx="2951083" cy="271701"/>
          </a:xfrm>
          <a:prstGeom prst="rect">
            <a:avLst/>
          </a:prstGeom>
          <a:noFill/>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Mobile App Integration</a:t>
            </a:r>
            <a:endParaRPr lang="en-US" sz="1700" dirty="0"/>
          </a:p>
        </p:txBody>
      </p:sp>
      <p:sp>
        <p:nvSpPr>
          <p:cNvPr id="14" name="Text 11"/>
          <p:cNvSpPr/>
          <p:nvPr/>
        </p:nvSpPr>
        <p:spPr>
          <a:xfrm>
            <a:off x="1939647" y="4144923"/>
            <a:ext cx="6557843" cy="591264"/>
          </a:xfrm>
          <a:prstGeom prst="rect">
            <a:avLst/>
          </a:prstGeom>
          <a:noFill/>
        </p:spPr>
        <p:txBody>
          <a:bodyPr wrap="squar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Citizen reporting capabilities via a user-friendly mobile app allow for rapid pothole identification and efficient response.</a:t>
            </a:r>
            <a:endParaRPr lang="en-US" sz="1450" dirty="0"/>
          </a:p>
        </p:txBody>
      </p:sp>
      <p:sp>
        <p:nvSpPr>
          <p:cNvPr id="15" name="Shape 12"/>
          <p:cNvSpPr/>
          <p:nvPr/>
        </p:nvSpPr>
        <p:spPr>
          <a:xfrm>
            <a:off x="1108531" y="5509617"/>
            <a:ext cx="646509" cy="22860"/>
          </a:xfrm>
          <a:prstGeom prst="roundRect">
            <a:avLst>
              <a:gd name="adj" fmla="val 121228"/>
            </a:avLst>
          </a:prstGeom>
          <a:solidFill>
            <a:srgbClr val="49606E"/>
          </a:solidFill>
        </p:spPr>
      </p:sp>
      <p:sp>
        <p:nvSpPr>
          <p:cNvPr id="16" name="Shape 13"/>
          <p:cNvSpPr/>
          <p:nvPr/>
        </p:nvSpPr>
        <p:spPr>
          <a:xfrm>
            <a:off x="715744" y="5313283"/>
            <a:ext cx="415647" cy="415647"/>
          </a:xfrm>
          <a:prstGeom prst="roundRect">
            <a:avLst>
              <a:gd name="adj" fmla="val 6667"/>
            </a:avLst>
          </a:prstGeom>
          <a:solidFill>
            <a:srgbClr val="304755"/>
          </a:solidFill>
        </p:spPr>
      </p:sp>
      <p:sp>
        <p:nvSpPr>
          <p:cNvPr id="17" name="Text 14"/>
          <p:cNvSpPr/>
          <p:nvPr/>
        </p:nvSpPr>
        <p:spPr>
          <a:xfrm>
            <a:off x="818733" y="5390674"/>
            <a:ext cx="209669" cy="260866"/>
          </a:xfrm>
          <a:prstGeom prst="rect">
            <a:avLst/>
          </a:prstGeom>
          <a:noFill/>
        </p:spPr>
        <p:txBody>
          <a:bodyPr wrap="none" lIns="0" tIns="0" rIns="0" bIns="0" rtlCol="0" anchor="t"/>
          <a:lstStyle/>
          <a:p>
            <a:pPr marL="0" indent="0" algn="ctr">
              <a:lnSpc>
                <a:spcPts val="2050"/>
              </a:lnSpc>
              <a:buNone/>
            </a:pPr>
            <a:r>
              <a:rPr lang="en-US" sz="2050" dirty="0">
                <a:solidFill>
                  <a:srgbClr val="CAD6DE"/>
                </a:solidFill>
                <a:latin typeface="Unbounded" pitchFamily="34" charset="0"/>
                <a:ea typeface="Unbounded" pitchFamily="34" charset="-122"/>
                <a:cs typeface="Unbounded" pitchFamily="34" charset="-120"/>
              </a:rPr>
              <a:t>3</a:t>
            </a:r>
            <a:endParaRPr lang="en-US" sz="2050" dirty="0"/>
          </a:p>
        </p:txBody>
      </p:sp>
      <p:sp>
        <p:nvSpPr>
          <p:cNvPr id="18" name="Text 15"/>
          <p:cNvSpPr/>
          <p:nvPr/>
        </p:nvSpPr>
        <p:spPr>
          <a:xfrm>
            <a:off x="1939647" y="5290185"/>
            <a:ext cx="2715697" cy="271701"/>
          </a:xfrm>
          <a:prstGeom prst="rect">
            <a:avLst/>
          </a:prstGeom>
          <a:noFill/>
        </p:spPr>
        <p:txBody>
          <a:bodyPr wrap="none" lIns="0" tIns="0" rIns="0" bIns="0" rtlCol="0" anchor="t"/>
          <a:lstStyle/>
          <a:p>
            <a:pPr marL="0" indent="0" algn="l">
              <a:lnSpc>
                <a:spcPts val="2100"/>
              </a:lnSpc>
              <a:buNone/>
            </a:pPr>
            <a:r>
              <a:rPr lang="en-US" sz="1700" dirty="0">
                <a:solidFill>
                  <a:srgbClr val="CAD6DE"/>
                </a:solidFill>
                <a:latin typeface="Unbounded" pitchFamily="34" charset="0"/>
                <a:ea typeface="Unbounded" pitchFamily="34" charset="-122"/>
                <a:cs typeface="Unbounded" pitchFamily="34" charset="-120"/>
              </a:rPr>
              <a:t>Real-Time Monitoring</a:t>
            </a:r>
            <a:endParaRPr lang="en-US" sz="1700" dirty="0"/>
          </a:p>
        </p:txBody>
      </p:sp>
      <p:sp>
        <p:nvSpPr>
          <p:cNvPr id="19" name="Text 16"/>
          <p:cNvSpPr/>
          <p:nvPr/>
        </p:nvSpPr>
        <p:spPr>
          <a:xfrm>
            <a:off x="1939647" y="5672733"/>
            <a:ext cx="6557843" cy="591264"/>
          </a:xfrm>
          <a:prstGeom prst="rect">
            <a:avLst/>
          </a:prstGeom>
          <a:noFill/>
        </p:spPr>
        <p:txBody>
          <a:bodyPr wrap="square" lIns="0" tIns="0" rIns="0" bIns="0" rtlCol="0" anchor="t"/>
          <a:lstStyle/>
          <a:p>
            <a:pPr marL="0" indent="0" algn="l">
              <a:lnSpc>
                <a:spcPts val="2300"/>
              </a:lnSpc>
              <a:buNone/>
            </a:pPr>
            <a:r>
              <a:rPr lang="en-US" sz="1450" dirty="0">
                <a:solidFill>
                  <a:srgbClr val="CAD6DE"/>
                </a:solidFill>
                <a:latin typeface="Cabin" pitchFamily="34" charset="0"/>
                <a:ea typeface="Cabin" pitchFamily="34" charset="-122"/>
                <a:cs typeface="Cabin" pitchFamily="34" charset="-120"/>
              </a:rPr>
              <a:t>Real-time dashboards provide up-to-the-minute insights into pothole locations and repair progress, enabling proactive maintenance.</a:t>
            </a:r>
            <a:endParaRPr lang="en-US" sz="1450" dirty="0"/>
          </a:p>
        </p:txBody>
      </p:sp>
      <p:sp>
        <p:nvSpPr>
          <p:cNvPr id="20" name="Text 17"/>
          <p:cNvSpPr/>
          <p:nvPr/>
        </p:nvSpPr>
        <p:spPr>
          <a:xfrm>
            <a:off x="646509" y="6656427"/>
            <a:ext cx="7850981" cy="886897"/>
          </a:xfrm>
          <a:prstGeom prst="rect">
            <a:avLst/>
          </a:prstGeom>
          <a:noFill/>
        </p:spPr>
        <p:txBody>
          <a:bodyPr wrap="square" lIns="0" tIns="0" rIns="0" bIns="0" rtlCol="0" anchor="t"/>
          <a:lstStyle/>
          <a:p>
            <a:pPr marL="0" indent="0">
              <a:lnSpc>
                <a:spcPts val="2300"/>
              </a:lnSpc>
              <a:buNone/>
            </a:pPr>
            <a:r>
              <a:rPr lang="en-US" sz="1450" dirty="0">
                <a:solidFill>
                  <a:srgbClr val="CAD6DE"/>
                </a:solidFill>
                <a:latin typeface="Cabin" pitchFamily="34" charset="0"/>
                <a:ea typeface="Cabin" pitchFamily="34" charset="-122"/>
                <a:cs typeface="Cabin" pitchFamily="34" charset="-120"/>
              </a:rPr>
              <a:t>Our solution offers a variety of integration options. Data can be fed into existing systems, providing road maintenance teams with actionable, real-time insights. This integration ensures efficient allocation of resources and timely repairs, improving overall road safety and public satisfaction.</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68693" y="891540"/>
            <a:ext cx="12269033" cy="656630"/>
          </a:xfrm>
          <a:prstGeom prst="rect">
            <a:avLst/>
          </a:prstGeom>
          <a:noFill/>
        </p:spPr>
        <p:txBody>
          <a:bodyPr wrap="none" lIns="0" tIns="0" rIns="0" bIns="0" rtlCol="0" anchor="t"/>
          <a:lstStyle/>
          <a:p>
            <a:pPr marL="0" indent="0">
              <a:lnSpc>
                <a:spcPts val="5150"/>
              </a:lnSpc>
              <a:buNone/>
            </a:pPr>
            <a:r>
              <a:rPr lang="en-US" sz="4100" dirty="0">
                <a:solidFill>
                  <a:srgbClr val="FFFFFF"/>
                </a:solidFill>
                <a:latin typeface="Unbounded" pitchFamily="34" charset="0"/>
                <a:ea typeface="Unbounded" pitchFamily="34" charset="-122"/>
                <a:cs typeface="Unbounded" pitchFamily="34" charset="-120"/>
              </a:rPr>
              <a:t>Deployment and Integration Strategies</a:t>
            </a:r>
            <a:endParaRPr lang="en-US" sz="4100" dirty="0"/>
          </a:p>
        </p:txBody>
      </p:sp>
      <p:sp>
        <p:nvSpPr>
          <p:cNvPr id="3" name="Shape 1"/>
          <p:cNvSpPr/>
          <p:nvPr/>
        </p:nvSpPr>
        <p:spPr>
          <a:xfrm>
            <a:off x="968693" y="1994654"/>
            <a:ext cx="2115383" cy="1265873"/>
          </a:xfrm>
          <a:prstGeom prst="roundRect">
            <a:avLst>
              <a:gd name="adj" fmla="val 2646"/>
            </a:avLst>
          </a:prstGeom>
          <a:solidFill>
            <a:srgbClr val="304755"/>
          </a:solidFill>
        </p:spPr>
      </p:sp>
      <p:sp>
        <p:nvSpPr>
          <p:cNvPr id="4" name="Text 2"/>
          <p:cNvSpPr/>
          <p:nvPr/>
        </p:nvSpPr>
        <p:spPr>
          <a:xfrm>
            <a:off x="1191935" y="2404348"/>
            <a:ext cx="131445" cy="446484"/>
          </a:xfrm>
          <a:prstGeom prst="rect">
            <a:avLst/>
          </a:prstGeom>
          <a:noFill/>
        </p:spPr>
        <p:txBody>
          <a:bodyPr wrap="none" lIns="0" tIns="0" rIns="0" bIns="0" rtlCol="0" anchor="t"/>
          <a:lstStyle/>
          <a:p>
            <a:pPr marL="0" indent="0" algn="ctr">
              <a:lnSpc>
                <a:spcPts val="3500"/>
              </a:lnSpc>
              <a:buNone/>
            </a:pPr>
            <a:r>
              <a:rPr lang="en-US" sz="2150" dirty="0">
                <a:solidFill>
                  <a:srgbClr val="CAD6DE"/>
                </a:solidFill>
                <a:latin typeface="Unbounded" pitchFamily="34" charset="0"/>
                <a:ea typeface="Unbounded" pitchFamily="34" charset="-122"/>
                <a:cs typeface="Unbounded" pitchFamily="34" charset="-120"/>
              </a:rPr>
              <a:t>1</a:t>
            </a:r>
            <a:endParaRPr lang="en-US" sz="2150" dirty="0"/>
          </a:p>
        </p:txBody>
      </p:sp>
      <p:sp>
        <p:nvSpPr>
          <p:cNvPr id="5" name="Text 3"/>
          <p:cNvSpPr/>
          <p:nvPr/>
        </p:nvSpPr>
        <p:spPr>
          <a:xfrm>
            <a:off x="3307318" y="2217896"/>
            <a:ext cx="3014543" cy="328255"/>
          </a:xfrm>
          <a:prstGeom prst="rect">
            <a:avLst/>
          </a:prstGeom>
          <a:noFill/>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System Integration</a:t>
            </a:r>
            <a:endParaRPr lang="en-US" sz="2050" dirty="0"/>
          </a:p>
        </p:txBody>
      </p:sp>
      <p:sp>
        <p:nvSpPr>
          <p:cNvPr id="6" name="Text 4"/>
          <p:cNvSpPr/>
          <p:nvPr/>
        </p:nvSpPr>
        <p:spPr>
          <a:xfrm>
            <a:off x="3307318" y="2680097"/>
            <a:ext cx="5882402" cy="357188"/>
          </a:xfrm>
          <a:prstGeom prst="rect">
            <a:avLst/>
          </a:prstGeom>
          <a:noFill/>
        </p:spPr>
        <p:txBody>
          <a:bodyPr wrap="non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Seamlessly integrates with existing road maintenance systems.</a:t>
            </a:r>
            <a:endParaRPr lang="en-US" sz="1750" dirty="0"/>
          </a:p>
        </p:txBody>
      </p:sp>
      <p:sp>
        <p:nvSpPr>
          <p:cNvPr id="7" name="Shape 5"/>
          <p:cNvSpPr/>
          <p:nvPr/>
        </p:nvSpPr>
        <p:spPr>
          <a:xfrm>
            <a:off x="3195638" y="3245287"/>
            <a:ext cx="10354389" cy="15240"/>
          </a:xfrm>
          <a:prstGeom prst="roundRect">
            <a:avLst>
              <a:gd name="adj" fmla="val 219747"/>
            </a:avLst>
          </a:prstGeom>
          <a:solidFill>
            <a:srgbClr val="49606E"/>
          </a:solidFill>
        </p:spPr>
      </p:sp>
      <p:sp>
        <p:nvSpPr>
          <p:cNvPr id="8" name="Shape 6"/>
          <p:cNvSpPr/>
          <p:nvPr/>
        </p:nvSpPr>
        <p:spPr>
          <a:xfrm>
            <a:off x="968693" y="3372088"/>
            <a:ext cx="4230886" cy="1265873"/>
          </a:xfrm>
          <a:prstGeom prst="roundRect">
            <a:avLst>
              <a:gd name="adj" fmla="val 2646"/>
            </a:avLst>
          </a:prstGeom>
          <a:solidFill>
            <a:srgbClr val="304755"/>
          </a:solidFill>
        </p:spPr>
      </p:sp>
      <p:sp>
        <p:nvSpPr>
          <p:cNvPr id="9" name="Text 7"/>
          <p:cNvSpPr/>
          <p:nvPr/>
        </p:nvSpPr>
        <p:spPr>
          <a:xfrm>
            <a:off x="1191935" y="3781782"/>
            <a:ext cx="220147" cy="446484"/>
          </a:xfrm>
          <a:prstGeom prst="rect">
            <a:avLst/>
          </a:prstGeom>
          <a:noFill/>
        </p:spPr>
        <p:txBody>
          <a:bodyPr wrap="none" lIns="0" tIns="0" rIns="0" bIns="0" rtlCol="0" anchor="t"/>
          <a:lstStyle/>
          <a:p>
            <a:pPr marL="0" indent="0" algn="ctr">
              <a:lnSpc>
                <a:spcPts val="3500"/>
              </a:lnSpc>
              <a:buNone/>
            </a:pPr>
            <a:r>
              <a:rPr lang="en-US" sz="2150" dirty="0">
                <a:solidFill>
                  <a:srgbClr val="CAD6DE"/>
                </a:solidFill>
                <a:latin typeface="Unbounded" pitchFamily="34" charset="0"/>
                <a:ea typeface="Unbounded" pitchFamily="34" charset="-122"/>
                <a:cs typeface="Unbounded" pitchFamily="34" charset="-120"/>
              </a:rPr>
              <a:t>2</a:t>
            </a:r>
            <a:endParaRPr lang="en-US" sz="2150" dirty="0"/>
          </a:p>
        </p:txBody>
      </p:sp>
      <p:sp>
        <p:nvSpPr>
          <p:cNvPr id="10" name="Text 8"/>
          <p:cNvSpPr/>
          <p:nvPr/>
        </p:nvSpPr>
        <p:spPr>
          <a:xfrm>
            <a:off x="5422821" y="3595330"/>
            <a:ext cx="2626519" cy="328255"/>
          </a:xfrm>
          <a:prstGeom prst="rect">
            <a:avLst/>
          </a:prstGeom>
          <a:noFill/>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Mobile App</a:t>
            </a:r>
            <a:endParaRPr lang="en-US" sz="2050" dirty="0"/>
          </a:p>
        </p:txBody>
      </p:sp>
      <p:sp>
        <p:nvSpPr>
          <p:cNvPr id="11" name="Text 9"/>
          <p:cNvSpPr/>
          <p:nvPr/>
        </p:nvSpPr>
        <p:spPr>
          <a:xfrm>
            <a:off x="5422821" y="4057531"/>
            <a:ext cx="4443293" cy="357188"/>
          </a:xfrm>
          <a:prstGeom prst="rect">
            <a:avLst/>
          </a:prstGeom>
          <a:noFill/>
        </p:spPr>
        <p:txBody>
          <a:bodyPr wrap="non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Citizen reporting via a user-friendly mobile app.</a:t>
            </a:r>
            <a:endParaRPr lang="en-US" sz="1750" dirty="0"/>
          </a:p>
        </p:txBody>
      </p:sp>
      <p:sp>
        <p:nvSpPr>
          <p:cNvPr id="12" name="Shape 10"/>
          <p:cNvSpPr/>
          <p:nvPr/>
        </p:nvSpPr>
        <p:spPr>
          <a:xfrm>
            <a:off x="5311140" y="4622721"/>
            <a:ext cx="8238887" cy="15240"/>
          </a:xfrm>
          <a:prstGeom prst="roundRect">
            <a:avLst>
              <a:gd name="adj" fmla="val 219747"/>
            </a:avLst>
          </a:prstGeom>
          <a:solidFill>
            <a:srgbClr val="49606E"/>
          </a:solidFill>
        </p:spPr>
      </p:sp>
      <p:sp>
        <p:nvSpPr>
          <p:cNvPr id="13" name="Shape 11"/>
          <p:cNvSpPr/>
          <p:nvPr/>
        </p:nvSpPr>
        <p:spPr>
          <a:xfrm>
            <a:off x="968693" y="4749522"/>
            <a:ext cx="6346388" cy="1623060"/>
          </a:xfrm>
          <a:prstGeom prst="roundRect">
            <a:avLst>
              <a:gd name="adj" fmla="val 2063"/>
            </a:avLst>
          </a:prstGeom>
          <a:solidFill>
            <a:srgbClr val="304755"/>
          </a:solidFill>
        </p:spPr>
      </p:sp>
      <p:sp>
        <p:nvSpPr>
          <p:cNvPr id="14" name="Text 12"/>
          <p:cNvSpPr/>
          <p:nvPr/>
        </p:nvSpPr>
        <p:spPr>
          <a:xfrm>
            <a:off x="1191935" y="5337810"/>
            <a:ext cx="224314" cy="446484"/>
          </a:xfrm>
          <a:prstGeom prst="rect">
            <a:avLst/>
          </a:prstGeom>
          <a:noFill/>
        </p:spPr>
        <p:txBody>
          <a:bodyPr wrap="none" lIns="0" tIns="0" rIns="0" bIns="0" rtlCol="0" anchor="t"/>
          <a:lstStyle/>
          <a:p>
            <a:pPr marL="0" indent="0" algn="ctr">
              <a:lnSpc>
                <a:spcPts val="3500"/>
              </a:lnSpc>
              <a:buNone/>
            </a:pPr>
            <a:r>
              <a:rPr lang="en-US" sz="2150" dirty="0">
                <a:solidFill>
                  <a:srgbClr val="CAD6DE"/>
                </a:solidFill>
                <a:latin typeface="Unbounded" pitchFamily="34" charset="0"/>
                <a:ea typeface="Unbounded" pitchFamily="34" charset="-122"/>
                <a:cs typeface="Unbounded" pitchFamily="34" charset="-120"/>
              </a:rPr>
              <a:t>3</a:t>
            </a:r>
            <a:endParaRPr lang="en-US" sz="2150" dirty="0"/>
          </a:p>
        </p:txBody>
      </p:sp>
      <p:sp>
        <p:nvSpPr>
          <p:cNvPr id="15" name="Text 13"/>
          <p:cNvSpPr/>
          <p:nvPr/>
        </p:nvSpPr>
        <p:spPr>
          <a:xfrm>
            <a:off x="7538323" y="4972764"/>
            <a:ext cx="3282672" cy="328255"/>
          </a:xfrm>
          <a:prstGeom prst="rect">
            <a:avLst/>
          </a:prstGeom>
          <a:noFill/>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Real-Time Monitoring</a:t>
            </a:r>
            <a:endParaRPr lang="en-US" sz="2050" dirty="0"/>
          </a:p>
        </p:txBody>
      </p:sp>
      <p:sp>
        <p:nvSpPr>
          <p:cNvPr id="16" name="Text 14"/>
          <p:cNvSpPr/>
          <p:nvPr/>
        </p:nvSpPr>
        <p:spPr>
          <a:xfrm>
            <a:off x="7538323" y="5434965"/>
            <a:ext cx="5900023" cy="714375"/>
          </a:xfrm>
          <a:prstGeom prst="rect">
            <a:avLst/>
          </a:prstGeom>
          <a:noFill/>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Dashboards provide real-time insights into pothole locations and repair progress.</a:t>
            </a:r>
            <a:endParaRPr lang="en-US" sz="1750" dirty="0"/>
          </a:p>
        </p:txBody>
      </p:sp>
      <p:sp>
        <p:nvSpPr>
          <p:cNvPr id="17" name="Text 15"/>
          <p:cNvSpPr/>
          <p:nvPr/>
        </p:nvSpPr>
        <p:spPr>
          <a:xfrm>
            <a:off x="968693" y="6623685"/>
            <a:ext cx="12692896" cy="714375"/>
          </a:xfrm>
          <a:prstGeom prst="rect">
            <a:avLst/>
          </a:prstGeom>
          <a:noFill/>
        </p:spPr>
        <p:txBody>
          <a:bodyPr wrap="square" lIns="0" tIns="0" rIns="0" bIns="0" rtlCol="0" anchor="t"/>
          <a:lstStyle/>
          <a:p>
            <a:pPr marL="0" indent="0">
              <a:lnSpc>
                <a:spcPts val="2800"/>
              </a:lnSpc>
              <a:buNone/>
            </a:pPr>
            <a:r>
              <a:rPr lang="en-US" sz="1750" dirty="0">
                <a:solidFill>
                  <a:srgbClr val="CAD6DE"/>
                </a:solidFill>
                <a:latin typeface="Cabin" pitchFamily="34" charset="0"/>
                <a:ea typeface="Cabin" pitchFamily="34" charset="-122"/>
                <a:cs typeface="Cabin" pitchFamily="34" charset="-120"/>
              </a:rPr>
              <a:t>Our solution offers flexible integration options. Data feeds into existing systems, offering real-time insights to road maintenance teams. This ensures efficient resource allocation and timely repairs, boosting road safety and public satisfaction.</a:t>
            </a:r>
            <a:endParaRPr lang="en-US" sz="1750" dirty="0"/>
          </a:p>
        </p:txBody>
      </p:sp>
      <p:pic>
        <p:nvPicPr>
          <p:cNvPr id="18" name="Picture 17" descr="Screenshot from 2024-10-20 06-50-33"/>
          <p:cNvPicPr>
            <a:picLocks noChangeAspect="1"/>
          </p:cNvPicPr>
          <p:nvPr/>
        </p:nvPicPr>
        <p:blipFill>
          <a:blip r:embed="rId1"/>
          <a:stretch>
            <a:fillRect/>
          </a:stretch>
        </p:blipFill>
        <p:spPr>
          <a:xfrm>
            <a:off x="8361045" y="7648575"/>
            <a:ext cx="6133465" cy="581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5232</Words>
  <Application>WPS Presentation</Application>
  <PresentationFormat>On-screen Show (16:9)</PresentationFormat>
  <Paragraphs>158</Paragraphs>
  <Slides>8</Slides>
  <Notes>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8</vt:i4>
      </vt:variant>
    </vt:vector>
  </HeadingPairs>
  <TitlesOfParts>
    <vt:vector size="31" baseType="lpstr">
      <vt:lpstr>Arial</vt:lpstr>
      <vt:lpstr>SimSun</vt:lpstr>
      <vt:lpstr>Wingdings</vt:lpstr>
      <vt:lpstr>Unbounded</vt:lpstr>
      <vt:lpstr>Unbounded</vt:lpstr>
      <vt:lpstr>Unbounded</vt:lpstr>
      <vt:lpstr>Cabin</vt:lpstr>
      <vt:lpstr>Cabin</vt:lpstr>
      <vt:lpstr>Cabin</vt:lpstr>
      <vt:lpstr>Cabin Medium</vt:lpstr>
      <vt:lpstr>Cabin Medium</vt:lpstr>
      <vt:lpstr>Cabin Medium</vt:lpstr>
      <vt:lpstr>Cabin Bold</vt:lpstr>
      <vt:lpstr>Cabin Bold</vt:lpstr>
      <vt:lpstr>Cabin Bold</vt:lpstr>
      <vt:lpstr>URW Bookman</vt:lpstr>
      <vt:lpstr>Calibri</vt:lpstr>
      <vt:lpstr>DejaVu Sans</vt:lpstr>
      <vt:lpstr>微软雅黑</vt:lpstr>
      <vt:lpstr>Droid Sans Fallback</vt:lpstr>
      <vt:lpstr>Arial Unicode MS</vt:lpstr>
      <vt:lpstr>Standard Symbols PS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d3d4</cp:lastModifiedBy>
  <cp:revision>3</cp:revision>
  <dcterms:created xsi:type="dcterms:W3CDTF">2024-10-20T04:59:01Z</dcterms:created>
  <dcterms:modified xsi:type="dcterms:W3CDTF">2024-10-20T04:59:01Z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