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7" r:id="rId5"/>
    <p:sldId id="259" r:id="rId6"/>
    <p:sldId id="260" r:id="rId7"/>
    <p:sldId id="261" r:id="rId8"/>
    <p:sldId id="263" r:id="rId9"/>
    <p:sldId id="262" r:id="rId10"/>
    <p:sldId id="268"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hlakanipho\AppData\Roaming\Microsoft\Excel\PRACTICAL%25203.0%2520SQL%2520(2)312129421165784484\PRACTICAL%25203.0%2520SQL%2520(2)((Autosaved-312132490399275902)).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hlakanipho\AppData\Roaming\Microsoft\Excel\PRACTICAL%25203.0%2520SQL%2520(2)312129421165784484\PRACTICAL%25203.0%2520SQL%2520(2)((Autosaved-3121324903992759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hlakanipho\AppData\Roaming\Microsoft\Excel\PRACTICAL%25203.0%2520SQL%2520(2)312129421165784484\PRACTICAL%25203.0%2520SQL%2520(2)((Autosaved-3121324903992759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hlakanipho\AppData\Roaming\Microsoft\Excel\PRACTICAL%25203.0%2520SQL%2520(2)312129421165784484\PRACTICAL%25203.0%2520SQL%2520(2)((Autosaved-3121324903992759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hlakanipho\AppData\Roaming\Microsoft\Excel\PRACTICAL%25203.0%2520SQL%2520(2)312129421165784484\PRACTICAL%25203.0%2520SQL%2520(2)((Autosaved-312132490399275902)).xlsb"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[PRACTICAL%203.0%20SQL%20(2)((Autosaved-312132490399275902)).xlsb]Revenue_Vs_Monthly_Sales!PivotTable3</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a:t>
            </a:r>
            <a:r>
              <a:rPr lang="en-US" baseline="0"/>
              <a:t> By Store Locaction</a:t>
            </a:r>
            <a:endParaRPr lang="en-US"/>
          </a:p>
        </c:rich>
      </c:tx>
      <c:layout>
        <c:manualLayout>
          <c:xMode val="edge"/>
          <c:yMode val="edge"/>
          <c:x val="0.27115266841644792"/>
          <c:y val="0.1286089238845144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31388888888888888"/>
          <c:y val="0.3142107757363663"/>
          <c:w val="0.68472222222222223"/>
          <c:h val="0.68578922426363376"/>
        </c:manualLayout>
      </c:layout>
      <c:pie3DChart>
        <c:varyColors val="1"/>
        <c:ser>
          <c:idx val="0"/>
          <c:order val="0"/>
          <c:tx>
            <c:strRef>
              <c:f>Revenue_Vs_Monthly_Sales!$D$12</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EE1F-4ACD-9E84-038789EE033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EE1F-4ACD-9E84-038789EE033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EE1F-4ACD-9E84-038789EE0332}"/>
              </c:ext>
            </c:extLst>
          </c:dPt>
          <c:cat>
            <c:strRef>
              <c:f>Revenue_Vs_Monthly_Sales!$C$13:$C$16</c:f>
              <c:strCache>
                <c:ptCount val="3"/>
                <c:pt idx="0">
                  <c:v>Astoria</c:v>
                </c:pt>
                <c:pt idx="1">
                  <c:v>Hell's Kitchen</c:v>
                </c:pt>
                <c:pt idx="2">
                  <c:v>Lower Manhattan</c:v>
                </c:pt>
              </c:strCache>
            </c:strRef>
          </c:cat>
          <c:val>
            <c:numRef>
              <c:f>Revenue_Vs_Monthly_Sales!$D$13:$D$16</c:f>
              <c:numCache>
                <c:formatCode>"R"#,##0.00</c:formatCode>
                <c:ptCount val="3"/>
                <c:pt idx="0">
                  <c:v>232243.91000000614</c:v>
                </c:pt>
                <c:pt idx="1">
                  <c:v>236511.1700000019</c:v>
                </c:pt>
                <c:pt idx="2">
                  <c:v>230057.25000000445</c:v>
                </c:pt>
              </c:numCache>
            </c:numRef>
          </c:val>
          <c:extLst>
            <c:ext xmlns:c16="http://schemas.microsoft.com/office/drawing/2014/chart" uri="{C3380CC4-5D6E-409C-BE32-E72D297353CC}">
              <c16:uniqueId val="{00000006-EE1F-4ACD-9E84-038789EE0332}"/>
            </c:ext>
          </c:extLst>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[PRACTICAL%203.0%20SQL%20(2)((Autosaved-312132490399275902)).xlsb]Revenue_Vs_Monthly_Sales!PivotTable8</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a:t>
            </a:r>
            <a:r>
              <a:rPr lang="en-US" baseline="0"/>
              <a:t> Revenue for All Locations from Jan to Jun</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Revenue_Vs_Monthly_Sales!$D$29</c:f>
              <c:strCache>
                <c:ptCount val="1"/>
                <c:pt idx="0">
                  <c:v>Total</c:v>
                </c:pt>
              </c:strCache>
            </c:strRef>
          </c:tx>
          <c:spPr>
            <a:solidFill>
              <a:schemeClr val="accent1"/>
            </a:solidFill>
            <a:ln>
              <a:noFill/>
            </a:ln>
            <a:effectLst/>
          </c:spPr>
          <c:invertIfNegative val="0"/>
          <c:cat>
            <c:multiLvlStrRef>
              <c:f>Revenue_Vs_Monthly_Sales!$C$30:$C$51</c:f>
              <c:multiLvlStrCache>
                <c:ptCount val="18"/>
                <c:lvl>
                  <c:pt idx="0">
                    <c:v>Jan</c:v>
                  </c:pt>
                  <c:pt idx="1">
                    <c:v>Feb</c:v>
                  </c:pt>
                  <c:pt idx="2">
                    <c:v>Mar</c:v>
                  </c:pt>
                  <c:pt idx="3">
                    <c:v>Apr</c:v>
                  </c:pt>
                  <c:pt idx="4">
                    <c:v>May</c:v>
                  </c:pt>
                  <c:pt idx="5">
                    <c:v>Jun</c:v>
                  </c:pt>
                  <c:pt idx="6">
                    <c:v>Jan</c:v>
                  </c:pt>
                  <c:pt idx="7">
                    <c:v>Feb</c:v>
                  </c:pt>
                  <c:pt idx="8">
                    <c:v>Mar</c:v>
                  </c:pt>
                  <c:pt idx="9">
                    <c:v>Apr</c:v>
                  </c:pt>
                  <c:pt idx="10">
                    <c:v>May</c:v>
                  </c:pt>
                  <c:pt idx="11">
                    <c:v>Jun</c:v>
                  </c:pt>
                  <c:pt idx="12">
                    <c:v>Jan</c:v>
                  </c:pt>
                  <c:pt idx="13">
                    <c:v>Feb</c:v>
                  </c:pt>
                  <c:pt idx="14">
                    <c:v>Mar</c:v>
                  </c:pt>
                  <c:pt idx="15">
                    <c:v>Apr</c:v>
                  </c:pt>
                  <c:pt idx="16">
                    <c:v>May</c:v>
                  </c:pt>
                  <c:pt idx="17">
                    <c:v>Jun</c:v>
                  </c:pt>
                </c:lvl>
                <c:lvl>
                  <c:pt idx="0">
                    <c:v>Astoria</c:v>
                  </c:pt>
                  <c:pt idx="6">
                    <c:v>Hell's Kitchen</c:v>
                  </c:pt>
                  <c:pt idx="12">
                    <c:v>Lower Manhattan</c:v>
                  </c:pt>
                </c:lvl>
              </c:multiLvlStrCache>
            </c:multiLvlStrRef>
          </c:cat>
          <c:val>
            <c:numRef>
              <c:f>Revenue_Vs_Monthly_Sales!$D$30:$D$51</c:f>
              <c:numCache>
                <c:formatCode>"R"#,##0.00</c:formatCode>
                <c:ptCount val="18"/>
                <c:pt idx="0">
                  <c:v>27313.659999999978</c:v>
                </c:pt>
                <c:pt idx="1">
                  <c:v>25105.339999999662</c:v>
                </c:pt>
                <c:pt idx="2">
                  <c:v>32835.430000000357</c:v>
                </c:pt>
                <c:pt idx="3">
                  <c:v>39477.609999999731</c:v>
                </c:pt>
                <c:pt idx="4">
                  <c:v>52428.759999999638</c:v>
                </c:pt>
                <c:pt idx="5">
                  <c:v>55083.109999999731</c:v>
                </c:pt>
                <c:pt idx="6">
                  <c:v>27820.649999999914</c:v>
                </c:pt>
                <c:pt idx="7">
                  <c:v>25719.799999999519</c:v>
                </c:pt>
                <c:pt idx="8">
                  <c:v>33110.570000000429</c:v>
                </c:pt>
                <c:pt idx="9">
                  <c:v>40304.139999999927</c:v>
                </c:pt>
                <c:pt idx="10">
                  <c:v>52598.929999999898</c:v>
                </c:pt>
                <c:pt idx="11">
                  <c:v>56957.079999999994</c:v>
                </c:pt>
                <c:pt idx="12">
                  <c:v>26543.429999999818</c:v>
                </c:pt>
                <c:pt idx="13">
                  <c:v>25320.049999999817</c:v>
                </c:pt>
                <c:pt idx="14">
                  <c:v>32888.68000000035</c:v>
                </c:pt>
                <c:pt idx="15">
                  <c:v>39159.329999999922</c:v>
                </c:pt>
                <c:pt idx="16">
                  <c:v>51700.069999999781</c:v>
                </c:pt>
                <c:pt idx="17">
                  <c:v>54445.689999999704</c:v>
                </c:pt>
              </c:numCache>
            </c:numRef>
          </c:val>
          <c:extLst>
            <c:ext xmlns:c16="http://schemas.microsoft.com/office/drawing/2014/chart" uri="{C3380CC4-5D6E-409C-BE32-E72D297353CC}">
              <c16:uniqueId val="{00000000-B3C5-429B-9F21-FBE7E1475CCF}"/>
            </c:ext>
          </c:extLst>
        </c:ser>
        <c:dLbls>
          <c:showLegendKey val="0"/>
          <c:showVal val="0"/>
          <c:showCatName val="0"/>
          <c:showSerName val="0"/>
          <c:showPercent val="0"/>
          <c:showBubbleSize val="0"/>
        </c:dLbls>
        <c:gapWidth val="219"/>
        <c:overlap val="-27"/>
        <c:axId val="2117597536"/>
        <c:axId val="2117611264"/>
      </c:barChart>
      <c:catAx>
        <c:axId val="211759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611264"/>
        <c:crosses val="autoZero"/>
        <c:auto val="1"/>
        <c:lblAlgn val="ctr"/>
        <c:lblOffset val="100"/>
        <c:noMultiLvlLbl val="0"/>
      </c:catAx>
      <c:valAx>
        <c:axId val="2117611264"/>
        <c:scaling>
          <c:orientation val="minMax"/>
        </c:scaling>
        <c:delete val="0"/>
        <c:axPos val="l"/>
        <c:majorGridlines>
          <c:spPr>
            <a:ln w="9525" cap="flat" cmpd="sng" algn="ctr">
              <a:solidFill>
                <a:schemeClr val="tx1">
                  <a:lumMod val="15000"/>
                  <a:lumOff val="85000"/>
                </a:schemeClr>
              </a:solidFill>
              <a:round/>
            </a:ln>
            <a:effectLst/>
          </c:spPr>
        </c:majorGridlines>
        <c:numFmt formatCode="&quot;R&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175975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[PRACTICAL%203.0%20SQL%20(2)((Autosaved-312132490399275902)).xlsb]Types _of _Products Vs Revenue!PivotTable4</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By</a:t>
            </a:r>
            <a:r>
              <a:rPr lang="en-US" baseline="0"/>
              <a:t> product Type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'Types _of _Products Vs Revenue'!$B$3</c:f>
              <c:strCache>
                <c:ptCount val="1"/>
                <c:pt idx="0">
                  <c:v>Total</c:v>
                </c:pt>
              </c:strCache>
            </c:strRef>
          </c:tx>
          <c:spPr>
            <a:solidFill>
              <a:schemeClr val="accent1"/>
            </a:solidFill>
            <a:ln>
              <a:noFill/>
            </a:ln>
            <a:effectLst/>
          </c:spPr>
          <c:invertIfNegative val="0"/>
          <c:cat>
            <c:strRef>
              <c:f>'Types _of _Products Vs Revenue'!$A$4:$A$13</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'Types _of _Products Vs Revenue'!$B$4:$B$13</c:f>
              <c:numCache>
                <c:formatCode>General</c:formatCode>
                <c:ptCount val="9"/>
                <c:pt idx="0">
                  <c:v>82315.639999998995</c:v>
                </c:pt>
                <c:pt idx="1">
                  <c:v>13607</c:v>
                </c:pt>
                <c:pt idx="2">
                  <c:v>269952.45000001957</c:v>
                </c:pt>
                <c:pt idx="3">
                  <c:v>40085.250000000109</c:v>
                </c:pt>
                <c:pt idx="4">
                  <c:v>72416</c:v>
                </c:pt>
                <c:pt idx="5">
                  <c:v>8408.8000000005686</c:v>
                </c:pt>
                <c:pt idx="6">
                  <c:v>11213.600000000171</c:v>
                </c:pt>
                <c:pt idx="7">
                  <c:v>4407.6399999999649</c:v>
                </c:pt>
                <c:pt idx="8">
                  <c:v>196405.95000000275</c:v>
                </c:pt>
              </c:numCache>
            </c:numRef>
          </c:val>
          <c:extLst>
            <c:ext xmlns:c16="http://schemas.microsoft.com/office/drawing/2014/chart" uri="{C3380CC4-5D6E-409C-BE32-E72D297353CC}">
              <c16:uniqueId val="{00000000-8901-41EE-AD77-6902F033BA3C}"/>
            </c:ext>
          </c:extLst>
        </c:ser>
        <c:dLbls>
          <c:showLegendKey val="0"/>
          <c:showVal val="0"/>
          <c:showCatName val="0"/>
          <c:showSerName val="0"/>
          <c:showPercent val="0"/>
          <c:showBubbleSize val="0"/>
        </c:dLbls>
        <c:gapWidth val="182"/>
        <c:axId val="57524816"/>
        <c:axId val="57523984"/>
      </c:barChart>
      <c:catAx>
        <c:axId val="575248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23984"/>
        <c:crosses val="autoZero"/>
        <c:auto val="1"/>
        <c:lblAlgn val="ctr"/>
        <c:lblOffset val="100"/>
        <c:noMultiLvlLbl val="0"/>
      </c:catAx>
      <c:valAx>
        <c:axId val="575239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5248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[PRACTICAL%203.0%20SQL%20(2)((Autosaved-312132490399275902)).xlsb]Revenue_Vs_Monthly_Sales!PivotTable10</c:name>
    <c:fmtId val="3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Weekdays</a:t>
            </a:r>
            <a:r>
              <a:rPr lang="en-US" baseline="0"/>
              <a:t> Total Sales Revenue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Revenue_Vs_Monthly_Sales!$D$74</c:f>
              <c:strCache>
                <c:ptCount val="1"/>
                <c:pt idx="0">
                  <c:v>Total</c:v>
                </c:pt>
              </c:strCache>
            </c:strRef>
          </c:tx>
          <c:spPr>
            <a:solidFill>
              <a:schemeClr val="accent1"/>
            </a:solidFill>
            <a:ln>
              <a:noFill/>
            </a:ln>
            <a:effectLst/>
          </c:spPr>
          <c:invertIfNegative val="0"/>
          <c:cat>
            <c:multiLvlStrRef>
              <c:f>Revenue_Vs_Monthly_Sales!$C$75:$C$87</c:f>
              <c:multiLvlStrCache>
                <c:ptCount val="9"/>
                <c:lvl>
                  <c:pt idx="0">
                    <c:v>Astoria</c:v>
                  </c:pt>
                  <c:pt idx="1">
                    <c:v>Hell's Kitchen</c:v>
                  </c:pt>
                  <c:pt idx="2">
                    <c:v>Lower Manhattan</c:v>
                  </c:pt>
                  <c:pt idx="3">
                    <c:v>Astoria</c:v>
                  </c:pt>
                  <c:pt idx="4">
                    <c:v>Hell's Kitchen</c:v>
                  </c:pt>
                  <c:pt idx="5">
                    <c:v>Lower Manhattan</c:v>
                  </c:pt>
                  <c:pt idx="6">
                    <c:v>Astoria</c:v>
                  </c:pt>
                  <c:pt idx="7">
                    <c:v>Hell's Kitchen</c:v>
                  </c:pt>
                  <c:pt idx="8">
                    <c:v>Lower Manhattan</c:v>
                  </c:pt>
                </c:lvl>
                <c:lvl>
                  <c:pt idx="0">
                    <c:v>AFTERNOON</c:v>
                  </c:pt>
                  <c:pt idx="3">
                    <c:v>EVENING</c:v>
                  </c:pt>
                  <c:pt idx="6">
                    <c:v>MORNING</c:v>
                  </c:pt>
                </c:lvl>
              </c:multiLvlStrCache>
            </c:multiLvlStrRef>
          </c:cat>
          <c:val>
            <c:numRef>
              <c:f>Revenue_Vs_Monthly_Sales!$D$75:$D$87</c:f>
              <c:numCache>
                <c:formatCode>"R"#,##0.00</c:formatCode>
                <c:ptCount val="9"/>
                <c:pt idx="0">
                  <c:v>241355</c:v>
                </c:pt>
                <c:pt idx="1">
                  <c:v>182532</c:v>
                </c:pt>
                <c:pt idx="2">
                  <c:v>198782</c:v>
                </c:pt>
                <c:pt idx="3">
                  <c:v>187592</c:v>
                </c:pt>
                <c:pt idx="4">
                  <c:v>151029</c:v>
                </c:pt>
                <c:pt idx="5">
                  <c:v>72486</c:v>
                </c:pt>
                <c:pt idx="6">
                  <c:v>204170</c:v>
                </c:pt>
                <c:pt idx="7">
                  <c:v>258412</c:v>
                </c:pt>
                <c:pt idx="8">
                  <c:v>249862</c:v>
                </c:pt>
              </c:numCache>
            </c:numRef>
          </c:val>
          <c:extLst>
            <c:ext xmlns:c16="http://schemas.microsoft.com/office/drawing/2014/chart" uri="{C3380CC4-5D6E-409C-BE32-E72D297353CC}">
              <c16:uniqueId val="{00000000-E395-4E3F-BAF2-E4AEF7003A81}"/>
            </c:ext>
          </c:extLst>
        </c:ser>
        <c:dLbls>
          <c:showLegendKey val="0"/>
          <c:showVal val="0"/>
          <c:showCatName val="0"/>
          <c:showSerName val="0"/>
          <c:showPercent val="0"/>
          <c:showBubbleSize val="0"/>
        </c:dLbls>
        <c:gapWidth val="219"/>
        <c:overlap val="-27"/>
        <c:axId val="1687673584"/>
        <c:axId val="1687685232"/>
      </c:barChart>
      <c:catAx>
        <c:axId val="168767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685232"/>
        <c:crosses val="autoZero"/>
        <c:auto val="1"/>
        <c:lblAlgn val="ctr"/>
        <c:lblOffset val="100"/>
        <c:noMultiLvlLbl val="0"/>
      </c:catAx>
      <c:valAx>
        <c:axId val="1687685232"/>
        <c:scaling>
          <c:orientation val="minMax"/>
        </c:scaling>
        <c:delete val="0"/>
        <c:axPos val="l"/>
        <c:majorGridlines>
          <c:spPr>
            <a:ln w="9525" cap="flat" cmpd="sng" algn="ctr">
              <a:solidFill>
                <a:schemeClr val="tx1">
                  <a:lumMod val="15000"/>
                  <a:lumOff val="85000"/>
                </a:schemeClr>
              </a:solidFill>
              <a:round/>
            </a:ln>
            <a:effectLst/>
          </c:spPr>
        </c:majorGridlines>
        <c:numFmt formatCode="&quot;R&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6735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[PRACTICAL%203.0%20SQL%20(2)((Autosaved-312132490399275902)).xlsb]Revenue_Vs_Monthly_Sales!PivotTable10</c:name>
    <c:fmtId val="4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Weekends</a:t>
            </a:r>
            <a:r>
              <a:rPr lang="en-US" baseline="0"/>
              <a:t> Total Sales Revenue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Revenue_Vs_Monthly_Sales!$D$74</c:f>
              <c:strCache>
                <c:ptCount val="1"/>
                <c:pt idx="0">
                  <c:v>Total</c:v>
                </c:pt>
              </c:strCache>
            </c:strRef>
          </c:tx>
          <c:spPr>
            <a:solidFill>
              <a:schemeClr val="accent1"/>
            </a:solidFill>
            <a:ln>
              <a:noFill/>
            </a:ln>
            <a:effectLst/>
          </c:spPr>
          <c:invertIfNegative val="0"/>
          <c:cat>
            <c:multiLvlStrRef>
              <c:f>Revenue_Vs_Monthly_Sales!$C$75:$C$87</c:f>
              <c:multiLvlStrCache>
                <c:ptCount val="9"/>
                <c:lvl>
                  <c:pt idx="0">
                    <c:v>Astoria</c:v>
                  </c:pt>
                  <c:pt idx="1">
                    <c:v>Hell's Kitchen</c:v>
                  </c:pt>
                  <c:pt idx="2">
                    <c:v>Lower Manhattan</c:v>
                  </c:pt>
                  <c:pt idx="3">
                    <c:v>Astoria</c:v>
                  </c:pt>
                  <c:pt idx="4">
                    <c:v>Hell's Kitchen</c:v>
                  </c:pt>
                  <c:pt idx="5">
                    <c:v>Lower Manhattan</c:v>
                  </c:pt>
                  <c:pt idx="6">
                    <c:v>Astoria</c:v>
                  </c:pt>
                  <c:pt idx="7">
                    <c:v>Hell's Kitchen</c:v>
                  </c:pt>
                  <c:pt idx="8">
                    <c:v>Lower Manhattan</c:v>
                  </c:pt>
                </c:lvl>
                <c:lvl>
                  <c:pt idx="0">
                    <c:v>AFTERNOON</c:v>
                  </c:pt>
                  <c:pt idx="3">
                    <c:v>EVENING</c:v>
                  </c:pt>
                  <c:pt idx="6">
                    <c:v>MORNING</c:v>
                  </c:pt>
                </c:lvl>
              </c:multiLvlStrCache>
            </c:multiLvlStrRef>
          </c:cat>
          <c:val>
            <c:numRef>
              <c:f>Revenue_Vs_Monthly_Sales!$D$75:$D$87</c:f>
              <c:numCache>
                <c:formatCode>"R"#,##0.00</c:formatCode>
                <c:ptCount val="9"/>
                <c:pt idx="0">
                  <c:v>241355</c:v>
                </c:pt>
                <c:pt idx="1">
                  <c:v>182532</c:v>
                </c:pt>
                <c:pt idx="2">
                  <c:v>198782</c:v>
                </c:pt>
                <c:pt idx="3">
                  <c:v>187592</c:v>
                </c:pt>
                <c:pt idx="4">
                  <c:v>151029</c:v>
                </c:pt>
                <c:pt idx="5">
                  <c:v>72486</c:v>
                </c:pt>
                <c:pt idx="6">
                  <c:v>204170</c:v>
                </c:pt>
                <c:pt idx="7">
                  <c:v>258412</c:v>
                </c:pt>
                <c:pt idx="8">
                  <c:v>249862</c:v>
                </c:pt>
              </c:numCache>
            </c:numRef>
          </c:val>
          <c:extLst>
            <c:ext xmlns:c16="http://schemas.microsoft.com/office/drawing/2014/chart" uri="{C3380CC4-5D6E-409C-BE32-E72D297353CC}">
              <c16:uniqueId val="{00000000-4E1F-4E8A-9CED-08B89D6CC2FA}"/>
            </c:ext>
          </c:extLst>
        </c:ser>
        <c:dLbls>
          <c:showLegendKey val="0"/>
          <c:showVal val="0"/>
          <c:showCatName val="0"/>
          <c:showSerName val="0"/>
          <c:showPercent val="0"/>
          <c:showBubbleSize val="0"/>
        </c:dLbls>
        <c:gapWidth val="219"/>
        <c:overlap val="-27"/>
        <c:axId val="1687673584"/>
        <c:axId val="1687685232"/>
      </c:barChart>
      <c:catAx>
        <c:axId val="168767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685232"/>
        <c:crosses val="autoZero"/>
        <c:auto val="1"/>
        <c:lblAlgn val="ctr"/>
        <c:lblOffset val="100"/>
        <c:noMultiLvlLbl val="0"/>
      </c:catAx>
      <c:valAx>
        <c:axId val="1687685232"/>
        <c:scaling>
          <c:orientation val="minMax"/>
        </c:scaling>
        <c:delete val="0"/>
        <c:axPos val="l"/>
        <c:majorGridlines>
          <c:spPr>
            <a:ln w="9525" cap="flat" cmpd="sng" algn="ctr">
              <a:solidFill>
                <a:schemeClr val="tx1">
                  <a:lumMod val="15000"/>
                  <a:lumOff val="85000"/>
                </a:schemeClr>
              </a:solidFill>
              <a:round/>
            </a:ln>
            <a:effectLst/>
          </c:spPr>
        </c:majorGridlines>
        <c:numFmt formatCode="&quot;R&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6735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108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543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766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1947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7500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382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3611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1756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1566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496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6513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780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860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0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37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391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45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10/27/2025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0425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Bright Coffee Shop Sales Analysis</a:t>
            </a:r>
          </a:p>
        </p:txBody>
      </p:sp>
      <p:sp>
        <p:nvSpPr>
          <p:cNvPr id="3" name="Subtitle 2"/>
          <p:cNvSpPr>
            <a:spLocks noGrp="1"/>
          </p:cNvSpPr>
          <p:nvPr>
            <p:ph type="subTitle" idx="1"/>
          </p:nvPr>
        </p:nvSpPr>
        <p:spPr/>
        <p:txBody>
          <a:bodyP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Weekends sales</a:t>
            </a:r>
            <a:endParaRPr lang="en-ZA" dirty="0"/>
          </a:p>
        </p:txBody>
      </p:sp>
      <p:graphicFrame>
        <p:nvGraphicFramePr>
          <p:cNvPr id="3" name="Table 2"/>
          <p:cNvGraphicFramePr>
            <a:graphicFrameLocks noGrp="1"/>
          </p:cNvGraphicFramePr>
          <p:nvPr>
            <p:extLst>
              <p:ext uri="{D42A27DB-BD31-4B8C-83A1-F6EECF244321}">
                <p14:modId xmlns:p14="http://schemas.microsoft.com/office/powerpoint/2010/main" val="1737662026"/>
              </p:ext>
            </p:extLst>
          </p:nvPr>
        </p:nvGraphicFramePr>
        <p:xfrm>
          <a:off x="193040" y="1727199"/>
          <a:ext cx="4389120" cy="3548857"/>
        </p:xfrm>
        <a:graphic>
          <a:graphicData uri="http://schemas.openxmlformats.org/drawingml/2006/table">
            <a:tbl>
              <a:tblPr/>
              <a:tblGrid>
                <a:gridCol w="2934894">
                  <a:extLst>
                    <a:ext uri="{9D8B030D-6E8A-4147-A177-3AD203B41FA5}">
                      <a16:colId xmlns:a16="http://schemas.microsoft.com/office/drawing/2014/main" val="630131713"/>
                    </a:ext>
                  </a:extLst>
                </a:gridCol>
                <a:gridCol w="1454226">
                  <a:extLst>
                    <a:ext uri="{9D8B030D-6E8A-4147-A177-3AD203B41FA5}">
                      <a16:colId xmlns:a16="http://schemas.microsoft.com/office/drawing/2014/main" val="104116"/>
                    </a:ext>
                  </a:extLst>
                </a:gridCol>
              </a:tblGrid>
              <a:tr h="272989">
                <a:tc>
                  <a:txBody>
                    <a:bodyPr/>
                    <a:lstStyle/>
                    <a:p>
                      <a:pPr algn="l" fontAlgn="b"/>
                      <a:r>
                        <a:rPr lang="en-US" sz="1100" b="1" i="0" u="none" strike="noStrike">
                          <a:solidFill>
                            <a:srgbClr val="000000"/>
                          </a:solidFill>
                          <a:effectLst/>
                          <a:latin typeface="Calibri" panose="020F0502020204030204" pitchFamily="34" charset="0"/>
                        </a:rPr>
                        <a:t>Sales Per Location in Different Time Buckets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ZA" sz="1100" b="1" i="0" u="none" strike="noStrike">
                          <a:solidFill>
                            <a:srgbClr val="000000"/>
                          </a:solidFill>
                          <a:effectLst/>
                          <a:latin typeface="Calibri" panose="020F0502020204030204" pitchFamily="34" charset="0"/>
                        </a:rPr>
                        <a:t>Sum of HOUR_OF_DAY</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536529547"/>
                  </a:ext>
                </a:extLst>
              </a:tr>
              <a:tr h="272989">
                <a:tc>
                  <a:txBody>
                    <a:bodyPr/>
                    <a:lstStyle/>
                    <a:p>
                      <a:pPr algn="l" fontAlgn="b"/>
                      <a:r>
                        <a:rPr lang="en-ZA" sz="1100" b="1" i="0" u="none" strike="noStrike">
                          <a:solidFill>
                            <a:srgbClr val="000000"/>
                          </a:solidFill>
                          <a:effectLst/>
                          <a:latin typeface="Calibri" panose="020F0502020204030204" pitchFamily="34" charset="0"/>
                        </a:rPr>
                        <a:t>AFTERNOON</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ZA" sz="1100" b="1" i="0" u="none" strike="noStrike">
                          <a:solidFill>
                            <a:srgbClr val="000000"/>
                          </a:solidFill>
                          <a:effectLst/>
                          <a:latin typeface="Calibri" panose="020F0502020204030204" pitchFamily="34" charset="0"/>
                        </a:rPr>
                        <a:t>R622 669,00</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688981388"/>
                  </a:ext>
                </a:extLst>
              </a:tr>
              <a:tr h="272989">
                <a:tc>
                  <a:txBody>
                    <a:bodyPr/>
                    <a:lstStyle/>
                    <a:p>
                      <a:pPr algn="l" fontAlgn="b"/>
                      <a:r>
                        <a:rPr lang="en-ZA" sz="1100" b="0" i="0" u="none" strike="noStrike">
                          <a:solidFill>
                            <a:srgbClr val="000000"/>
                          </a:solidFill>
                          <a:effectLst/>
                          <a:latin typeface="Calibri" panose="020F0502020204030204" pitchFamily="34" charset="0"/>
                        </a:rPr>
                        <a:t>Astoria</a:t>
                      </a:r>
                    </a:p>
                  </a:txBody>
                  <a:tcPr marL="952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R241 355,00</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4207360266"/>
                  </a:ext>
                </a:extLst>
              </a:tr>
              <a:tr h="272989">
                <a:tc>
                  <a:txBody>
                    <a:bodyPr/>
                    <a:lstStyle/>
                    <a:p>
                      <a:pPr algn="l" fontAlgn="b"/>
                      <a:r>
                        <a:rPr lang="en-ZA" sz="1100" b="0" i="0" u="none" strike="noStrike">
                          <a:solidFill>
                            <a:srgbClr val="000000"/>
                          </a:solidFill>
                          <a:effectLst/>
                          <a:latin typeface="Calibri" panose="020F0502020204030204" pitchFamily="34" charset="0"/>
                        </a:rPr>
                        <a:t>Hell's Kitchen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R182 532,00</a:t>
                      </a:r>
                    </a:p>
                  </a:txBody>
                  <a:tcPr marL="6350" marR="6350" marT="6350" marB="0" anchor="b">
                    <a:lnL>
                      <a:noFill/>
                    </a:lnL>
                    <a:lnR>
                      <a:noFill/>
                    </a:lnR>
                    <a:lnT>
                      <a:noFill/>
                    </a:lnT>
                    <a:lnB>
                      <a:noFill/>
                    </a:lnB>
                  </a:tcPr>
                </a:tc>
                <a:extLst>
                  <a:ext uri="{0D108BD9-81ED-4DB2-BD59-A6C34878D82A}">
                    <a16:rowId xmlns:a16="http://schemas.microsoft.com/office/drawing/2014/main" val="324260252"/>
                  </a:ext>
                </a:extLst>
              </a:tr>
              <a:tr h="272989">
                <a:tc>
                  <a:txBody>
                    <a:bodyPr/>
                    <a:lstStyle/>
                    <a:p>
                      <a:pPr algn="l" fontAlgn="b"/>
                      <a:r>
                        <a:rPr lang="en-ZA" sz="1100" b="0" i="0" u="none" strike="noStrike">
                          <a:solidFill>
                            <a:srgbClr val="000000"/>
                          </a:solidFill>
                          <a:effectLst/>
                          <a:latin typeface="Calibri" panose="020F0502020204030204" pitchFamily="34" charset="0"/>
                        </a:rPr>
                        <a:t>Lower Manhattan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R198 782,00</a:t>
                      </a:r>
                    </a:p>
                  </a:txBody>
                  <a:tcPr marL="6350" marR="6350" marT="6350" marB="0" anchor="b">
                    <a:lnL>
                      <a:noFill/>
                    </a:lnL>
                    <a:lnR>
                      <a:noFill/>
                    </a:lnR>
                    <a:lnT>
                      <a:noFill/>
                    </a:lnT>
                    <a:lnB>
                      <a:noFill/>
                    </a:lnB>
                  </a:tcPr>
                </a:tc>
                <a:extLst>
                  <a:ext uri="{0D108BD9-81ED-4DB2-BD59-A6C34878D82A}">
                    <a16:rowId xmlns:a16="http://schemas.microsoft.com/office/drawing/2014/main" val="3172516693"/>
                  </a:ext>
                </a:extLst>
              </a:tr>
              <a:tr h="272989">
                <a:tc>
                  <a:txBody>
                    <a:bodyPr/>
                    <a:lstStyle/>
                    <a:p>
                      <a:pPr algn="l" fontAlgn="b"/>
                      <a:r>
                        <a:rPr lang="en-ZA" sz="1100" b="1" i="0" u="none" strike="noStrike">
                          <a:solidFill>
                            <a:srgbClr val="000000"/>
                          </a:solidFill>
                          <a:effectLst/>
                          <a:latin typeface="Calibri" panose="020F0502020204030204" pitchFamily="34" charset="0"/>
                        </a:rPr>
                        <a:t>EVENING</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1100" b="1" i="0" u="none" strike="noStrike">
                          <a:solidFill>
                            <a:srgbClr val="000000"/>
                          </a:solidFill>
                          <a:effectLst/>
                          <a:latin typeface="Calibri" panose="020F0502020204030204" pitchFamily="34" charset="0"/>
                        </a:rPr>
                        <a:t>R411 107,00</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440409488"/>
                  </a:ext>
                </a:extLst>
              </a:tr>
              <a:tr h="272989">
                <a:tc>
                  <a:txBody>
                    <a:bodyPr/>
                    <a:lstStyle/>
                    <a:p>
                      <a:pPr algn="l" fontAlgn="b"/>
                      <a:r>
                        <a:rPr lang="en-ZA" sz="1100" b="0" i="0" u="none" strike="noStrike">
                          <a:solidFill>
                            <a:srgbClr val="000000"/>
                          </a:solidFill>
                          <a:effectLst/>
                          <a:latin typeface="Calibri" panose="020F0502020204030204" pitchFamily="34" charset="0"/>
                        </a:rPr>
                        <a:t>Astoria</a:t>
                      </a:r>
                    </a:p>
                  </a:txBody>
                  <a:tcPr marL="952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R187 592,00</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260617389"/>
                  </a:ext>
                </a:extLst>
              </a:tr>
              <a:tr h="272989">
                <a:tc>
                  <a:txBody>
                    <a:bodyPr/>
                    <a:lstStyle/>
                    <a:p>
                      <a:pPr algn="l" fontAlgn="b"/>
                      <a:r>
                        <a:rPr lang="en-ZA" sz="1100" b="0" i="0" u="none" strike="noStrike">
                          <a:solidFill>
                            <a:srgbClr val="000000"/>
                          </a:solidFill>
                          <a:effectLst/>
                          <a:latin typeface="Calibri" panose="020F0502020204030204" pitchFamily="34" charset="0"/>
                        </a:rPr>
                        <a:t>Hell's Kitchen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R151 029,00</a:t>
                      </a:r>
                    </a:p>
                  </a:txBody>
                  <a:tcPr marL="6350" marR="6350" marT="6350" marB="0" anchor="b">
                    <a:lnL>
                      <a:noFill/>
                    </a:lnL>
                    <a:lnR>
                      <a:noFill/>
                    </a:lnR>
                    <a:lnT>
                      <a:noFill/>
                    </a:lnT>
                    <a:lnB>
                      <a:noFill/>
                    </a:lnB>
                  </a:tcPr>
                </a:tc>
                <a:extLst>
                  <a:ext uri="{0D108BD9-81ED-4DB2-BD59-A6C34878D82A}">
                    <a16:rowId xmlns:a16="http://schemas.microsoft.com/office/drawing/2014/main" val="3906281513"/>
                  </a:ext>
                </a:extLst>
              </a:tr>
              <a:tr h="272989">
                <a:tc>
                  <a:txBody>
                    <a:bodyPr/>
                    <a:lstStyle/>
                    <a:p>
                      <a:pPr algn="l" fontAlgn="b"/>
                      <a:r>
                        <a:rPr lang="en-ZA" sz="1100" b="0" i="0" u="none" strike="noStrike">
                          <a:solidFill>
                            <a:srgbClr val="000000"/>
                          </a:solidFill>
                          <a:effectLst/>
                          <a:latin typeface="Calibri" panose="020F0502020204030204" pitchFamily="34" charset="0"/>
                        </a:rPr>
                        <a:t>Lower Manhattan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R72 486,00</a:t>
                      </a:r>
                    </a:p>
                  </a:txBody>
                  <a:tcPr marL="6350" marR="6350" marT="6350" marB="0" anchor="b">
                    <a:lnL>
                      <a:noFill/>
                    </a:lnL>
                    <a:lnR>
                      <a:noFill/>
                    </a:lnR>
                    <a:lnT>
                      <a:noFill/>
                    </a:lnT>
                    <a:lnB>
                      <a:noFill/>
                    </a:lnB>
                  </a:tcPr>
                </a:tc>
                <a:extLst>
                  <a:ext uri="{0D108BD9-81ED-4DB2-BD59-A6C34878D82A}">
                    <a16:rowId xmlns:a16="http://schemas.microsoft.com/office/drawing/2014/main" val="2762718981"/>
                  </a:ext>
                </a:extLst>
              </a:tr>
              <a:tr h="272989">
                <a:tc>
                  <a:txBody>
                    <a:bodyPr/>
                    <a:lstStyle/>
                    <a:p>
                      <a:pPr algn="l" fontAlgn="b"/>
                      <a:r>
                        <a:rPr lang="en-ZA" sz="1100" b="1" i="0" u="none" strike="noStrike">
                          <a:solidFill>
                            <a:srgbClr val="000000"/>
                          </a:solidFill>
                          <a:effectLst/>
                          <a:latin typeface="Calibri" panose="020F0502020204030204" pitchFamily="34" charset="0"/>
                        </a:rPr>
                        <a:t>MORNING</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1100" b="1" i="0" u="none" strike="noStrike">
                          <a:solidFill>
                            <a:srgbClr val="000000"/>
                          </a:solidFill>
                          <a:effectLst/>
                          <a:latin typeface="Calibri" panose="020F0502020204030204" pitchFamily="34" charset="0"/>
                        </a:rPr>
                        <a:t>R712 444,00</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761224490"/>
                  </a:ext>
                </a:extLst>
              </a:tr>
              <a:tr h="272989">
                <a:tc>
                  <a:txBody>
                    <a:bodyPr/>
                    <a:lstStyle/>
                    <a:p>
                      <a:pPr algn="l" fontAlgn="b"/>
                      <a:r>
                        <a:rPr lang="en-ZA" sz="1100" b="0" i="0" u="none" strike="noStrike">
                          <a:solidFill>
                            <a:srgbClr val="000000"/>
                          </a:solidFill>
                          <a:effectLst/>
                          <a:latin typeface="Calibri" panose="020F0502020204030204" pitchFamily="34" charset="0"/>
                        </a:rPr>
                        <a:t>Astoria</a:t>
                      </a:r>
                    </a:p>
                  </a:txBody>
                  <a:tcPr marL="952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R204 170,00</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569075178"/>
                  </a:ext>
                </a:extLst>
              </a:tr>
              <a:tr h="272989">
                <a:tc>
                  <a:txBody>
                    <a:bodyPr/>
                    <a:lstStyle/>
                    <a:p>
                      <a:pPr algn="l" fontAlgn="b"/>
                      <a:r>
                        <a:rPr lang="en-ZA" sz="1100" b="0" i="0" u="none" strike="noStrike">
                          <a:solidFill>
                            <a:srgbClr val="000000"/>
                          </a:solidFill>
                          <a:effectLst/>
                          <a:latin typeface="Calibri" panose="020F0502020204030204" pitchFamily="34" charset="0"/>
                        </a:rPr>
                        <a:t>Hell's Kitchen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R258 412,00</a:t>
                      </a:r>
                    </a:p>
                  </a:txBody>
                  <a:tcPr marL="6350" marR="6350" marT="6350" marB="0" anchor="b">
                    <a:lnL>
                      <a:noFill/>
                    </a:lnL>
                    <a:lnR>
                      <a:noFill/>
                    </a:lnR>
                    <a:lnT>
                      <a:noFill/>
                    </a:lnT>
                    <a:lnB>
                      <a:noFill/>
                    </a:lnB>
                  </a:tcPr>
                </a:tc>
                <a:extLst>
                  <a:ext uri="{0D108BD9-81ED-4DB2-BD59-A6C34878D82A}">
                    <a16:rowId xmlns:a16="http://schemas.microsoft.com/office/drawing/2014/main" val="1371329341"/>
                  </a:ext>
                </a:extLst>
              </a:tr>
              <a:tr h="272989">
                <a:tc>
                  <a:txBody>
                    <a:bodyPr/>
                    <a:lstStyle/>
                    <a:p>
                      <a:pPr algn="l" fontAlgn="b"/>
                      <a:r>
                        <a:rPr lang="en-ZA" sz="1100" b="0" i="0" u="none" strike="noStrike">
                          <a:solidFill>
                            <a:srgbClr val="000000"/>
                          </a:solidFill>
                          <a:effectLst/>
                          <a:latin typeface="Calibri" panose="020F0502020204030204" pitchFamily="34" charset="0"/>
                        </a:rPr>
                        <a:t>Lower Manhattan</a:t>
                      </a:r>
                    </a:p>
                  </a:txBody>
                  <a:tcPr marL="95250" marR="6350" marT="6350" marB="0" anchor="b">
                    <a:lnL>
                      <a:noFill/>
                    </a:lnL>
                    <a:lnR>
                      <a:noFill/>
                    </a:lnR>
                    <a:lnT>
                      <a:noFill/>
                    </a:lnT>
                    <a:lnB>
                      <a:noFill/>
                    </a:lnB>
                  </a:tcPr>
                </a:tc>
                <a:tc>
                  <a:txBody>
                    <a:bodyPr/>
                    <a:lstStyle/>
                    <a:p>
                      <a:pPr algn="r" fontAlgn="b"/>
                      <a:r>
                        <a:rPr lang="en-ZA" sz="1100" b="0" i="0" u="none" strike="noStrike" dirty="0">
                          <a:solidFill>
                            <a:srgbClr val="000000"/>
                          </a:solidFill>
                          <a:effectLst/>
                          <a:latin typeface="Calibri" panose="020F0502020204030204" pitchFamily="34" charset="0"/>
                        </a:rPr>
                        <a:t>R249 862,00</a:t>
                      </a:r>
                    </a:p>
                  </a:txBody>
                  <a:tcPr marL="6350" marR="6350" marT="6350" marB="0" anchor="b">
                    <a:lnL>
                      <a:noFill/>
                    </a:lnL>
                    <a:lnR>
                      <a:noFill/>
                    </a:lnR>
                    <a:lnT>
                      <a:noFill/>
                    </a:lnT>
                    <a:lnB>
                      <a:noFill/>
                    </a:lnB>
                  </a:tcPr>
                </a:tc>
                <a:extLst>
                  <a:ext uri="{0D108BD9-81ED-4DB2-BD59-A6C34878D82A}">
                    <a16:rowId xmlns:a16="http://schemas.microsoft.com/office/drawing/2014/main" val="3768650283"/>
                  </a:ext>
                </a:extLst>
              </a:tr>
            </a:tbl>
          </a:graphicData>
        </a:graphic>
      </p:graphicFrame>
      <p:graphicFrame>
        <p:nvGraphicFramePr>
          <p:cNvPr id="4" name="Chart 3"/>
          <p:cNvGraphicFramePr>
            <a:graphicFrameLocks/>
          </p:cNvGraphicFramePr>
          <p:nvPr>
            <p:extLst>
              <p:ext uri="{D42A27DB-BD31-4B8C-83A1-F6EECF244321}">
                <p14:modId xmlns:p14="http://schemas.microsoft.com/office/powerpoint/2010/main" val="2249041095"/>
              </p:ext>
            </p:extLst>
          </p:nvPr>
        </p:nvGraphicFramePr>
        <p:xfrm>
          <a:off x="4988560" y="2057400"/>
          <a:ext cx="3962402"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06400" y="5527039"/>
            <a:ext cx="8544562" cy="1200329"/>
          </a:xfrm>
          <a:prstGeom prst="rect">
            <a:avLst/>
          </a:prstGeom>
          <a:noFill/>
        </p:spPr>
        <p:txBody>
          <a:bodyPr wrap="square" rtlCol="0">
            <a:spAutoFit/>
          </a:bodyPr>
          <a:lstStyle/>
          <a:p>
            <a:r>
              <a:rPr lang="en-US" dirty="0" smtClean="0"/>
              <a:t>With the Average price of all products being R4.69. Minimum price being 0.80 cents for Sugar free syrup and maximum price being R45 for Premium Beans. </a:t>
            </a:r>
            <a:r>
              <a:rPr lang="en-ZA" dirty="0"/>
              <a:t>Total Units Sold: 214,470</a:t>
            </a:r>
          </a:p>
          <a:p>
            <a:endParaRPr lang="en-ZA" dirty="0"/>
          </a:p>
        </p:txBody>
      </p:sp>
    </p:spTree>
    <p:extLst>
      <p:ext uri="{BB962C8B-B14F-4D97-AF65-F5344CB8AC3E}">
        <p14:creationId xmlns:p14="http://schemas.microsoft.com/office/powerpoint/2010/main" val="3299999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a:t>
            </a:r>
            <a:r>
              <a:rPr lang="en-US" dirty="0" smtClean="0"/>
              <a:t>FINDINGS</a:t>
            </a:r>
            <a:br>
              <a:rPr lang="en-US" dirty="0" smtClean="0"/>
            </a:br>
            <a:r>
              <a:rPr lang="en-US" dirty="0" smtClean="0"/>
              <a:t> </a:t>
            </a:r>
            <a:endParaRPr dirty="0"/>
          </a:p>
        </p:txBody>
      </p:sp>
      <p:sp>
        <p:nvSpPr>
          <p:cNvPr id="3" name="TextBox 2"/>
          <p:cNvSpPr txBox="1"/>
          <p:nvPr/>
        </p:nvSpPr>
        <p:spPr>
          <a:xfrm>
            <a:off x="223520" y="1463040"/>
            <a:ext cx="9312521" cy="2462213"/>
          </a:xfrm>
          <a:prstGeom prst="rect">
            <a:avLst/>
          </a:prstGeom>
          <a:noFill/>
        </p:spPr>
        <p:txBody>
          <a:bodyPr wrap="square">
            <a:spAutoFit/>
          </a:bodyPr>
          <a:lstStyle/>
          <a:p>
            <a:pPr>
              <a:defRPr sz="1400">
                <a:solidFill>
                  <a:srgbClr val="6B3E26"/>
                </a:solidFill>
                <a:latin typeface="Calibri"/>
              </a:defRPr>
            </a:pPr>
            <a:r>
              <a:rPr dirty="0"/>
              <a:t>• Morning hours (peak) drive most </a:t>
            </a:r>
            <a:r>
              <a:rPr dirty="0" smtClean="0"/>
              <a:t>revenue</a:t>
            </a:r>
            <a:r>
              <a:rPr lang="en-US" dirty="0" smtClean="0"/>
              <a:t> FROM 7am-10am and afternoon shows decline, As shown in the data above by Hells kitchen.</a:t>
            </a:r>
          </a:p>
          <a:p>
            <a:pPr marL="285750" indent="-285750">
              <a:buFont typeface="Arial" panose="020B0604020202020204" pitchFamily="34" charset="0"/>
              <a:buChar char="•"/>
              <a:defRPr sz="1400">
                <a:solidFill>
                  <a:srgbClr val="6B3E26"/>
                </a:solidFill>
                <a:latin typeface="Calibri"/>
              </a:defRPr>
            </a:pPr>
            <a:r>
              <a:rPr lang="en-US" dirty="0" smtClean="0"/>
              <a:t>Coffee, </a:t>
            </a:r>
            <a:r>
              <a:rPr lang="en-US" dirty="0" err="1" smtClean="0"/>
              <a:t>Cappucino</a:t>
            </a:r>
            <a:r>
              <a:rPr lang="en-US" dirty="0" smtClean="0"/>
              <a:t>, Latte, and Americano drive the majority of total revenue.</a:t>
            </a:r>
          </a:p>
          <a:p>
            <a:pPr marL="285750" indent="-285750">
              <a:buFont typeface="Arial" panose="020B0604020202020204" pitchFamily="34" charset="0"/>
              <a:buChar char="•"/>
              <a:defRPr sz="1400">
                <a:solidFill>
                  <a:srgbClr val="6B3E26"/>
                </a:solidFill>
                <a:latin typeface="Calibri"/>
              </a:defRPr>
            </a:pPr>
            <a:r>
              <a:rPr lang="en-US" dirty="0" smtClean="0"/>
              <a:t>Weekends transitions have higher average order values.</a:t>
            </a:r>
          </a:p>
          <a:p>
            <a:pPr marL="285750" indent="-285750">
              <a:buFont typeface="Arial" panose="020B0604020202020204" pitchFamily="34" charset="0"/>
              <a:buChar char="•"/>
              <a:defRPr sz="1400">
                <a:solidFill>
                  <a:srgbClr val="6B3E26"/>
                </a:solidFill>
                <a:latin typeface="Calibri"/>
              </a:defRPr>
            </a:pPr>
            <a:r>
              <a:rPr lang="en-US" dirty="0" smtClean="0"/>
              <a:t>Weekends generate steady revenue driven by </a:t>
            </a:r>
            <a:r>
              <a:rPr lang="en-US" smtClean="0"/>
              <a:t>morning customers.</a:t>
            </a:r>
            <a:endParaRPr lang="en-US" dirty="0" smtClean="0"/>
          </a:p>
          <a:p>
            <a:pPr>
              <a:defRPr sz="1400">
                <a:solidFill>
                  <a:srgbClr val="6B3E26"/>
                </a:solidFill>
                <a:latin typeface="Calibri"/>
              </a:defRPr>
            </a:pPr>
            <a:r>
              <a:rPr lang="en-US" dirty="0" smtClean="0"/>
              <a:t>Less profitable in Manhattan Outlet. Staff must be stock up and be prepared for the morning rush accordingly. </a:t>
            </a:r>
            <a:endParaRPr dirty="0"/>
          </a:p>
          <a:p>
            <a:pPr>
              <a:defRPr sz="1400">
                <a:solidFill>
                  <a:srgbClr val="6B3E26"/>
                </a:solidFill>
                <a:latin typeface="Calibri"/>
              </a:defRPr>
            </a:pPr>
            <a:r>
              <a:rPr dirty="0"/>
              <a:t>• Top product types contribute majority of </a:t>
            </a:r>
            <a:r>
              <a:rPr dirty="0" smtClean="0"/>
              <a:t>revenue</a:t>
            </a:r>
            <a:r>
              <a:rPr lang="en-US" dirty="0" smtClean="0"/>
              <a:t> such as Coffee, we might</a:t>
            </a:r>
            <a:r>
              <a:rPr dirty="0" smtClean="0"/>
              <a:t> </a:t>
            </a:r>
            <a:r>
              <a:rPr dirty="0"/>
              <a:t>consider promoting complementary </a:t>
            </a:r>
            <a:r>
              <a:rPr dirty="0" smtClean="0"/>
              <a:t>items</a:t>
            </a:r>
            <a:endParaRPr dirty="0"/>
          </a:p>
          <a:p>
            <a:pPr>
              <a:defRPr sz="1400">
                <a:solidFill>
                  <a:srgbClr val="6B3E26"/>
                </a:solidFill>
                <a:latin typeface="Calibri"/>
              </a:defRPr>
            </a:pPr>
            <a:r>
              <a:rPr dirty="0"/>
              <a:t>• Weekends show higher average basket sizes — target weekend promotions.</a:t>
            </a:r>
          </a:p>
          <a:p>
            <a:pPr>
              <a:defRPr sz="1400">
                <a:solidFill>
                  <a:srgbClr val="6B3E26"/>
                </a:solidFill>
                <a:latin typeface="Calibri"/>
              </a:defRPr>
            </a:pPr>
            <a:r>
              <a:rPr dirty="0"/>
              <a:t>• Monitor low-margin high-volume items for pricing </a:t>
            </a:r>
            <a:r>
              <a:rPr lang="en-US" dirty="0" smtClean="0"/>
              <a:t>to build market share.</a:t>
            </a:r>
          </a:p>
          <a:p>
            <a:pPr marL="285750" indent="-285750">
              <a:buFont typeface="Arial" panose="020B0604020202020204" pitchFamily="34" charset="0"/>
              <a:buChar char="•"/>
              <a:defRPr sz="1400">
                <a:solidFill>
                  <a:srgbClr val="6B3E26"/>
                </a:solidFill>
                <a:latin typeface="Calibri"/>
              </a:defRPr>
            </a:pPr>
            <a:r>
              <a:rPr lang="en-US" dirty="0" smtClean="0"/>
              <a:t>Create new combo’s based on customer</a:t>
            </a:r>
          </a:p>
          <a:p>
            <a:pPr>
              <a:defRPr sz="1400">
                <a:solidFill>
                  <a:srgbClr val="6B3E26"/>
                </a:solidFill>
                <a:latin typeface="Calibri"/>
              </a:defRPr>
            </a:pP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Recommendations &amp; Next </a:t>
            </a:r>
            <a:r>
              <a:rPr dirty="0" smtClean="0"/>
              <a:t>Steps</a:t>
            </a:r>
            <a:r>
              <a:rPr lang="en-US" dirty="0"/>
              <a:t/>
            </a:r>
            <a:br>
              <a:rPr lang="en-US" dirty="0"/>
            </a:br>
            <a:r>
              <a:rPr lang="en-US" dirty="0" smtClean="0"/>
              <a:t/>
            </a:r>
            <a:br>
              <a:rPr lang="en-US" dirty="0" smtClean="0"/>
            </a:br>
            <a:endParaRPr dirty="0"/>
          </a:p>
        </p:txBody>
      </p:sp>
      <p:sp>
        <p:nvSpPr>
          <p:cNvPr id="3" name="TextBox 2"/>
          <p:cNvSpPr txBox="1"/>
          <p:nvPr/>
        </p:nvSpPr>
        <p:spPr>
          <a:xfrm>
            <a:off x="640080" y="1463040"/>
            <a:ext cx="7115153" cy="1169551"/>
          </a:xfrm>
          <a:prstGeom prst="rect">
            <a:avLst/>
          </a:prstGeom>
          <a:noFill/>
        </p:spPr>
        <p:txBody>
          <a:bodyPr wrap="none">
            <a:spAutoFit/>
          </a:bodyPr>
          <a:lstStyle/>
          <a:p>
            <a:pPr>
              <a:defRPr sz="1400">
                <a:solidFill>
                  <a:srgbClr val="6B3E26"/>
                </a:solidFill>
                <a:latin typeface="Calibri"/>
              </a:defRPr>
            </a:pPr>
            <a:r>
              <a:rPr dirty="0"/>
              <a:t>1. Increase inventory for top 5 selling items before morning peak.</a:t>
            </a:r>
          </a:p>
          <a:p>
            <a:pPr>
              <a:defRPr sz="1400">
                <a:solidFill>
                  <a:srgbClr val="6B3E26"/>
                </a:solidFill>
                <a:latin typeface="Calibri"/>
              </a:defRPr>
            </a:pPr>
            <a:r>
              <a:rPr dirty="0"/>
              <a:t>2. Introduce bundle/upsell promotions during slow afternoon hours</a:t>
            </a:r>
            <a:r>
              <a:rPr dirty="0" smtClean="0"/>
              <a:t>.</a:t>
            </a:r>
            <a:endParaRPr lang="en-US" dirty="0" smtClean="0"/>
          </a:p>
          <a:p>
            <a:pPr>
              <a:defRPr sz="1400">
                <a:solidFill>
                  <a:srgbClr val="6B3E26"/>
                </a:solidFill>
                <a:latin typeface="Calibri"/>
              </a:defRPr>
            </a:pPr>
            <a:r>
              <a:rPr lang="en-US" dirty="0" smtClean="0"/>
              <a:t>3. Develop a summer menu to continue with building market share.</a:t>
            </a:r>
          </a:p>
          <a:p>
            <a:pPr>
              <a:defRPr sz="1400">
                <a:solidFill>
                  <a:srgbClr val="6B3E26"/>
                </a:solidFill>
                <a:latin typeface="Calibri"/>
              </a:defRPr>
            </a:pPr>
            <a:r>
              <a:rPr lang="en-US" dirty="0" smtClean="0"/>
              <a:t>4. Manhattan needs more support as its in the business district, has potential of more revenue.</a:t>
            </a:r>
            <a:endParaRPr dirty="0"/>
          </a:p>
          <a:p>
            <a:pPr>
              <a:defRPr sz="1400">
                <a:solidFill>
                  <a:srgbClr val="6B3E26"/>
                </a:solidFill>
                <a:latin typeface="Calibri"/>
              </a:defRPr>
            </a:pPr>
            <a:r>
              <a:rPr dirty="0"/>
              <a:t>4. Test weekend loyalty offers to increase repeat visits.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 &amp; Data Overview</a:t>
            </a:r>
          </a:p>
        </p:txBody>
      </p:sp>
      <p:sp>
        <p:nvSpPr>
          <p:cNvPr id="3" name="TextBox 2"/>
          <p:cNvSpPr txBox="1"/>
          <p:nvPr/>
        </p:nvSpPr>
        <p:spPr>
          <a:xfrm>
            <a:off x="640080" y="1463040"/>
            <a:ext cx="6874574" cy="1938992"/>
          </a:xfrm>
          <a:prstGeom prst="rect">
            <a:avLst/>
          </a:prstGeom>
          <a:noFill/>
        </p:spPr>
        <p:txBody>
          <a:bodyPr wrap="none">
            <a:spAutoFit/>
          </a:bodyPr>
          <a:lstStyle/>
          <a:p>
            <a:pPr marL="285750" indent="-285750">
              <a:buFont typeface="Wingdings" panose="05000000000000000000" pitchFamily="2" charset="2"/>
              <a:buChar char="Ø"/>
              <a:defRPr sz="1400">
                <a:solidFill>
                  <a:srgbClr val="6B3E26"/>
                </a:solidFill>
                <a:latin typeface="Calibri"/>
              </a:defRPr>
            </a:pPr>
            <a:r>
              <a:rPr sz="2400" dirty="0"/>
              <a:t>Objective</a:t>
            </a:r>
            <a:r>
              <a:rPr sz="2400" dirty="0" smtClean="0"/>
              <a:t>:</a:t>
            </a:r>
            <a:r>
              <a:rPr lang="en-US" sz="2400" dirty="0" smtClean="0"/>
              <a:t> Identifying Sales trend of all products.</a:t>
            </a:r>
          </a:p>
          <a:p>
            <a:pPr marL="285750" indent="-285750">
              <a:buFont typeface="Wingdings" panose="05000000000000000000" pitchFamily="2" charset="2"/>
              <a:buChar char="Ø"/>
              <a:defRPr sz="1400">
                <a:solidFill>
                  <a:srgbClr val="6B3E26"/>
                </a:solidFill>
                <a:latin typeface="Calibri"/>
              </a:defRPr>
            </a:pPr>
            <a:r>
              <a:rPr sz="2400" dirty="0" smtClean="0"/>
              <a:t>Identify </a:t>
            </a:r>
            <a:r>
              <a:rPr sz="2400" dirty="0"/>
              <a:t>top </a:t>
            </a:r>
            <a:r>
              <a:rPr sz="2400" dirty="0" smtClean="0"/>
              <a:t>products</a:t>
            </a:r>
            <a:r>
              <a:rPr lang="en-US" sz="2400" dirty="0"/>
              <a:t>.</a:t>
            </a:r>
            <a:endParaRPr lang="en-US" sz="2400" dirty="0" smtClean="0"/>
          </a:p>
          <a:p>
            <a:pPr marL="285750" indent="-285750">
              <a:buFont typeface="Wingdings" panose="05000000000000000000" pitchFamily="2" charset="2"/>
              <a:buChar char="Ø"/>
              <a:defRPr sz="1400">
                <a:solidFill>
                  <a:srgbClr val="6B3E26"/>
                </a:solidFill>
                <a:latin typeface="Calibri"/>
              </a:defRPr>
            </a:pPr>
            <a:r>
              <a:rPr lang="en-US" sz="2400" dirty="0" smtClean="0"/>
              <a:t>Best performing outlet.</a:t>
            </a:r>
          </a:p>
          <a:p>
            <a:pPr marL="285750" indent="-285750">
              <a:buFont typeface="Wingdings" panose="05000000000000000000" pitchFamily="2" charset="2"/>
              <a:buChar char="Ø"/>
              <a:defRPr sz="1400">
                <a:solidFill>
                  <a:srgbClr val="6B3E26"/>
                </a:solidFill>
                <a:latin typeface="Calibri"/>
              </a:defRPr>
            </a:pPr>
            <a:r>
              <a:rPr sz="2400" dirty="0" smtClean="0"/>
              <a:t> </a:t>
            </a:r>
            <a:r>
              <a:rPr sz="2400" dirty="0"/>
              <a:t>peak </a:t>
            </a:r>
            <a:r>
              <a:rPr sz="2400" dirty="0" smtClean="0"/>
              <a:t>times</a:t>
            </a:r>
            <a:r>
              <a:rPr lang="en-US" sz="2400" dirty="0" smtClean="0"/>
              <a:t> of sales.</a:t>
            </a:r>
          </a:p>
          <a:p>
            <a:pPr marL="285750" indent="-285750">
              <a:buFont typeface="Wingdings" panose="05000000000000000000" pitchFamily="2" charset="2"/>
              <a:buChar char="Ø"/>
              <a:defRPr sz="1400">
                <a:solidFill>
                  <a:srgbClr val="6B3E26"/>
                </a:solidFill>
                <a:latin typeface="Calibri"/>
              </a:defRPr>
            </a:pPr>
            <a:r>
              <a:rPr sz="2400" dirty="0" smtClean="0"/>
              <a:t>  </a:t>
            </a:r>
            <a:r>
              <a:rPr sz="2400" dirty="0"/>
              <a:t>actionable recommendations to increase revenue</a:t>
            </a:r>
            <a:r>
              <a:rPr sz="2400" dirty="0" smtClean="0"/>
              <a:t>.</a:t>
            </a:r>
            <a:endParaRPr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Metrics</a:t>
            </a:r>
          </a:p>
        </p:txBody>
      </p:sp>
      <p:sp>
        <p:nvSpPr>
          <p:cNvPr id="3" name="TextBox 2"/>
          <p:cNvSpPr txBox="1"/>
          <p:nvPr/>
        </p:nvSpPr>
        <p:spPr>
          <a:xfrm>
            <a:off x="640080" y="1463040"/>
            <a:ext cx="8229600" cy="2743200"/>
          </a:xfrm>
          <a:prstGeom prst="rect">
            <a:avLst/>
          </a:prstGeom>
          <a:noFill/>
        </p:spPr>
        <p:txBody>
          <a:bodyPr wrap="none">
            <a:spAutoFit/>
          </a:bodyPr>
          <a:lstStyle/>
          <a:p>
            <a:pPr>
              <a:defRPr sz="1600">
                <a:solidFill>
                  <a:srgbClr val="6B3E26"/>
                </a:solidFill>
                <a:latin typeface="Calibri"/>
              </a:defRPr>
            </a:pPr>
            <a:r>
              <a:rPr dirty="0"/>
              <a:t>Total Revenue: R698,812.33</a:t>
            </a:r>
          </a:p>
          <a:p>
            <a:pPr>
              <a:defRPr sz="1600">
                <a:solidFill>
                  <a:srgbClr val="6B3E26"/>
                </a:solidFill>
                <a:latin typeface="Calibri"/>
              </a:defRPr>
            </a:pPr>
            <a:r>
              <a:rPr dirty="0"/>
              <a:t>Total Units Sold: 214,470</a:t>
            </a:r>
          </a:p>
          <a:p>
            <a:pPr>
              <a:defRPr sz="1600">
                <a:solidFill>
                  <a:srgbClr val="6B3E26"/>
                </a:solidFill>
                <a:latin typeface="Calibri"/>
              </a:defRPr>
            </a:pPr>
            <a:r>
              <a:rPr dirty="0"/>
              <a:t>Average Sale Value: R4.69</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dirty="0"/>
          </a:p>
        </p:txBody>
      </p:sp>
      <p:sp>
        <p:nvSpPr>
          <p:cNvPr id="3" name="TextBox 2"/>
          <p:cNvSpPr txBox="1"/>
          <p:nvPr/>
        </p:nvSpPr>
        <p:spPr>
          <a:xfrm>
            <a:off x="640080" y="1534160"/>
            <a:ext cx="7193188" cy="2062103"/>
          </a:xfrm>
          <a:prstGeom prst="rect">
            <a:avLst/>
          </a:prstGeom>
          <a:noFill/>
        </p:spPr>
        <p:txBody>
          <a:bodyPr wrap="none">
            <a:spAutoFit/>
          </a:bodyPr>
          <a:lstStyle/>
          <a:p>
            <a:pPr marL="285750" indent="-285750">
              <a:buFont typeface="Arial" panose="020B0604020202020204" pitchFamily="34" charset="0"/>
              <a:buChar char="•"/>
              <a:defRPr sz="1600">
                <a:solidFill>
                  <a:srgbClr val="6B3E26"/>
                </a:solidFill>
                <a:latin typeface="Calibri"/>
              </a:defRPr>
            </a:pPr>
            <a:r>
              <a:rPr lang="en-US" dirty="0" smtClean="0"/>
              <a:t>The presentation if designed to make analysis of Bright Light Coffee Shop.</a:t>
            </a:r>
          </a:p>
          <a:p>
            <a:pPr marL="285750" indent="-285750">
              <a:buFont typeface="Arial" panose="020B0604020202020204" pitchFamily="34" charset="0"/>
              <a:buChar char="•"/>
              <a:defRPr sz="1600">
                <a:solidFill>
                  <a:srgbClr val="6B3E26"/>
                </a:solidFill>
                <a:latin typeface="Calibri"/>
              </a:defRPr>
            </a:pPr>
            <a:r>
              <a:rPr lang="en-US" dirty="0" smtClean="0"/>
              <a:t>We analyze sales Revenue performance from January to June (6 Months)</a:t>
            </a:r>
          </a:p>
          <a:p>
            <a:pPr marL="285750" indent="-285750">
              <a:buFont typeface="Arial" panose="020B0604020202020204" pitchFamily="34" charset="0"/>
              <a:buChar char="•"/>
              <a:defRPr sz="1600">
                <a:solidFill>
                  <a:srgbClr val="6B3E26"/>
                </a:solidFill>
                <a:latin typeface="Calibri"/>
              </a:defRPr>
            </a:pPr>
            <a:r>
              <a:rPr lang="en-US" dirty="0" smtClean="0"/>
              <a:t>We investigate which outlets are preforming well.</a:t>
            </a:r>
          </a:p>
          <a:p>
            <a:pPr marL="285750" indent="-285750">
              <a:buFont typeface="Arial" panose="020B0604020202020204" pitchFamily="34" charset="0"/>
              <a:buChar char="•"/>
              <a:defRPr sz="1600">
                <a:solidFill>
                  <a:srgbClr val="6B3E26"/>
                </a:solidFill>
                <a:latin typeface="Calibri"/>
              </a:defRPr>
            </a:pPr>
            <a:r>
              <a:rPr lang="en-US" dirty="0" smtClean="0"/>
              <a:t>Which products are well performing.</a:t>
            </a:r>
          </a:p>
          <a:p>
            <a:pPr marL="285750" indent="-285750">
              <a:buFont typeface="Arial" panose="020B0604020202020204" pitchFamily="34" charset="0"/>
              <a:buChar char="•"/>
              <a:defRPr sz="1600">
                <a:solidFill>
                  <a:srgbClr val="6B3E26"/>
                </a:solidFill>
                <a:latin typeface="Calibri"/>
              </a:defRPr>
            </a:pPr>
            <a:r>
              <a:rPr lang="en-US" dirty="0" smtClean="0"/>
              <a:t>Which times are the most are more profitable </a:t>
            </a:r>
          </a:p>
          <a:p>
            <a:pPr marL="285750" indent="-285750">
              <a:buFont typeface="Arial" panose="020B0604020202020204" pitchFamily="34" charset="0"/>
              <a:buChar char="•"/>
              <a:defRPr sz="1600">
                <a:solidFill>
                  <a:srgbClr val="6B3E26"/>
                </a:solidFill>
                <a:latin typeface="Calibri"/>
              </a:defRPr>
            </a:pPr>
            <a:r>
              <a:rPr lang="en-US" dirty="0" smtClean="0"/>
              <a:t>We compare weekends and weekdays sales.</a:t>
            </a:r>
          </a:p>
          <a:p>
            <a:pPr marL="285750" indent="-285750">
              <a:buFont typeface="Arial" panose="020B0604020202020204" pitchFamily="34" charset="0"/>
              <a:buChar char="•"/>
              <a:defRPr sz="1600">
                <a:solidFill>
                  <a:srgbClr val="6B3E26"/>
                </a:solidFill>
                <a:latin typeface="Calibri"/>
              </a:defRPr>
            </a:pPr>
            <a:r>
              <a:rPr lang="en-US" dirty="0" smtClean="0"/>
              <a:t>We make analysis and recommendations on steps to improve revenue over time.</a:t>
            </a:r>
          </a:p>
          <a:p>
            <a:pPr>
              <a:defRPr sz="1600">
                <a:solidFill>
                  <a:srgbClr val="6B3E26"/>
                </a:solidFill>
                <a:latin typeface="Calibri"/>
              </a:defRPr>
            </a:pPr>
            <a:endParaRPr lang="en-US" dirty="0"/>
          </a:p>
        </p:txBody>
      </p:sp>
    </p:spTree>
    <p:extLst>
      <p:ext uri="{BB962C8B-B14F-4D97-AF65-F5344CB8AC3E}">
        <p14:creationId xmlns:p14="http://schemas.microsoft.com/office/powerpoint/2010/main" val="3498481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generation</a:t>
            </a:r>
            <a:endParaRPr dirty="0"/>
          </a:p>
        </p:txBody>
      </p:sp>
      <p:pic>
        <p:nvPicPr>
          <p:cNvPr id="6" name="Picture 5" descr="monthly_trend.png"/>
          <p:cNvPicPr>
            <a:picLocks noChangeAspect="1"/>
          </p:cNvPicPr>
          <p:nvPr/>
        </p:nvPicPr>
        <p:blipFill>
          <a:blip r:embed="rId2"/>
          <a:stretch>
            <a:fillRect/>
          </a:stretch>
        </p:blipFill>
        <p:spPr>
          <a:xfrm>
            <a:off x="686270" y="1910080"/>
            <a:ext cx="7772400" cy="3108960"/>
          </a:xfrm>
          <a:prstGeom prst="rect">
            <a:avLst/>
          </a:prstGeom>
        </p:spPr>
      </p:pic>
      <p:sp>
        <p:nvSpPr>
          <p:cNvPr id="7" name="TextBox 6"/>
          <p:cNvSpPr txBox="1"/>
          <p:nvPr/>
        </p:nvSpPr>
        <p:spPr>
          <a:xfrm>
            <a:off x="934720" y="5770881"/>
            <a:ext cx="7325360" cy="1200329"/>
          </a:xfrm>
          <a:prstGeom prst="rect">
            <a:avLst/>
          </a:prstGeom>
          <a:noFill/>
        </p:spPr>
        <p:txBody>
          <a:bodyPr wrap="square" rtlCol="0">
            <a:spAutoFit/>
          </a:bodyPr>
          <a:lstStyle/>
          <a:p>
            <a:r>
              <a:rPr lang="en-US" dirty="0" smtClean="0"/>
              <a:t>The revenue graph above shows performance of the organization over period of Six months. It shows a low start of R80 000 from January, followed by deep in February. March starts to show improvement and gradually increases till June. Details will be explained below.</a:t>
            </a:r>
            <a:endParaRPr lang="en-ZA"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Revenue by </a:t>
            </a:r>
            <a:r>
              <a:rPr lang="en-US" dirty="0" smtClean="0"/>
              <a:t>Location</a:t>
            </a:r>
            <a:endParaRPr dirty="0"/>
          </a:p>
        </p:txBody>
      </p:sp>
      <p:graphicFrame>
        <p:nvGraphicFramePr>
          <p:cNvPr id="4" name="Chart 3"/>
          <p:cNvGraphicFramePr>
            <a:graphicFrameLocks/>
          </p:cNvGraphicFramePr>
          <p:nvPr>
            <p:extLst>
              <p:ext uri="{D42A27DB-BD31-4B8C-83A1-F6EECF244321}">
                <p14:modId xmlns:p14="http://schemas.microsoft.com/office/powerpoint/2010/main" val="3481650800"/>
              </p:ext>
            </p:extLst>
          </p:nvPr>
        </p:nvGraphicFramePr>
        <p:xfrm>
          <a:off x="2204720" y="187380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32306597"/>
              </p:ext>
            </p:extLst>
          </p:nvPr>
        </p:nvGraphicFramePr>
        <p:xfrm>
          <a:off x="121920" y="3618706"/>
          <a:ext cx="3261360" cy="920750"/>
        </p:xfrm>
        <a:graphic>
          <a:graphicData uri="http://schemas.openxmlformats.org/drawingml/2006/table">
            <a:tbl>
              <a:tblPr/>
              <a:tblGrid>
                <a:gridCol w="1615720">
                  <a:extLst>
                    <a:ext uri="{9D8B030D-6E8A-4147-A177-3AD203B41FA5}">
                      <a16:colId xmlns:a16="http://schemas.microsoft.com/office/drawing/2014/main" val="632743308"/>
                    </a:ext>
                  </a:extLst>
                </a:gridCol>
                <a:gridCol w="1645640">
                  <a:extLst>
                    <a:ext uri="{9D8B030D-6E8A-4147-A177-3AD203B41FA5}">
                      <a16:colId xmlns:a16="http://schemas.microsoft.com/office/drawing/2014/main" val="3719852614"/>
                    </a:ext>
                  </a:extLst>
                </a:gridCol>
              </a:tblGrid>
              <a:tr h="184150">
                <a:tc>
                  <a:txBody>
                    <a:bodyPr/>
                    <a:lstStyle/>
                    <a:p>
                      <a:pPr algn="l" fontAlgn="b"/>
                      <a:r>
                        <a:rPr lang="en-ZA" sz="1100" b="1" i="0" u="none" strike="noStrike">
                          <a:solidFill>
                            <a:srgbClr val="000000"/>
                          </a:solidFill>
                          <a:effectLst/>
                          <a:latin typeface="Calibri" panose="020F0502020204030204" pitchFamily="34" charset="0"/>
                        </a:rPr>
                        <a:t>Store Locations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ZA" sz="1100" b="1" i="0" u="none" strike="noStrike">
                          <a:solidFill>
                            <a:srgbClr val="000000"/>
                          </a:solidFill>
                          <a:effectLst/>
                          <a:latin typeface="Calibri" panose="020F0502020204030204" pitchFamily="34" charset="0"/>
                        </a:rPr>
                        <a:t>Sum of REVENUE</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551035326"/>
                  </a:ext>
                </a:extLst>
              </a:tr>
              <a:tr h="184150">
                <a:tc>
                  <a:txBody>
                    <a:bodyPr/>
                    <a:lstStyle/>
                    <a:p>
                      <a:pPr algn="l" fontAlgn="b"/>
                      <a:r>
                        <a:rPr lang="en-ZA" sz="1100" b="0" i="0" u="none" strike="noStrike">
                          <a:solidFill>
                            <a:srgbClr val="000000"/>
                          </a:solidFill>
                          <a:effectLst/>
                          <a:latin typeface="Calibri" panose="020F0502020204030204" pitchFamily="34" charset="0"/>
                        </a:rPr>
                        <a:t>Astoria</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R232 243,91</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609609271"/>
                  </a:ext>
                </a:extLst>
              </a:tr>
              <a:tr h="184150">
                <a:tc>
                  <a:txBody>
                    <a:bodyPr/>
                    <a:lstStyle/>
                    <a:p>
                      <a:pPr algn="l" fontAlgn="b"/>
                      <a:r>
                        <a:rPr lang="en-ZA" sz="1100" b="0" i="0" u="none" strike="noStrike">
                          <a:solidFill>
                            <a:srgbClr val="000000"/>
                          </a:solidFill>
                          <a:effectLst/>
                          <a:latin typeface="Calibri" panose="020F0502020204030204" pitchFamily="34" charset="0"/>
                        </a:rPr>
                        <a:t>Hell's Kitchen</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R236 511,17</a:t>
                      </a:r>
                    </a:p>
                  </a:txBody>
                  <a:tcPr marL="6350" marR="6350" marT="6350" marB="0" anchor="b">
                    <a:lnL>
                      <a:noFill/>
                    </a:lnL>
                    <a:lnR>
                      <a:noFill/>
                    </a:lnR>
                    <a:lnT>
                      <a:noFill/>
                    </a:lnT>
                    <a:lnB>
                      <a:noFill/>
                    </a:lnB>
                  </a:tcPr>
                </a:tc>
                <a:extLst>
                  <a:ext uri="{0D108BD9-81ED-4DB2-BD59-A6C34878D82A}">
                    <a16:rowId xmlns:a16="http://schemas.microsoft.com/office/drawing/2014/main" val="413585862"/>
                  </a:ext>
                </a:extLst>
              </a:tr>
              <a:tr h="184150">
                <a:tc>
                  <a:txBody>
                    <a:bodyPr/>
                    <a:lstStyle/>
                    <a:p>
                      <a:pPr algn="l" fontAlgn="b"/>
                      <a:r>
                        <a:rPr lang="en-ZA" sz="1100" b="0" i="0" u="none" strike="noStrike" dirty="0">
                          <a:solidFill>
                            <a:srgbClr val="000000"/>
                          </a:solidFill>
                          <a:effectLst/>
                          <a:latin typeface="Calibri" panose="020F0502020204030204" pitchFamily="34" charset="0"/>
                        </a:rPr>
                        <a:t>Lower Manhattan</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1100" b="0" i="0" u="none" strike="noStrike">
                          <a:solidFill>
                            <a:srgbClr val="000000"/>
                          </a:solidFill>
                          <a:effectLst/>
                          <a:latin typeface="Calibri" panose="020F0502020204030204" pitchFamily="34" charset="0"/>
                        </a:rPr>
                        <a:t>R230 057,25</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112000804"/>
                  </a:ext>
                </a:extLst>
              </a:tr>
              <a:tr h="184150">
                <a:tc>
                  <a:txBody>
                    <a:bodyPr/>
                    <a:lstStyle/>
                    <a:p>
                      <a:pPr algn="l" fontAlgn="b"/>
                      <a:r>
                        <a:rPr lang="en-ZA" sz="1100" b="1" i="0" u="none" strike="noStrike" dirty="0">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ZA" sz="1100" b="1" i="0" u="none" strike="noStrike" dirty="0">
                          <a:solidFill>
                            <a:srgbClr val="000000"/>
                          </a:solidFill>
                          <a:effectLst/>
                          <a:latin typeface="Calibri" panose="020F0502020204030204" pitchFamily="34" charset="0"/>
                        </a:rPr>
                        <a:t>R698 812,33</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454511953"/>
                  </a:ext>
                </a:extLst>
              </a:tr>
            </a:tbl>
          </a:graphicData>
        </a:graphic>
      </p:graphicFrame>
      <p:sp>
        <p:nvSpPr>
          <p:cNvPr id="6" name="TextBox 5"/>
          <p:cNvSpPr txBox="1"/>
          <p:nvPr/>
        </p:nvSpPr>
        <p:spPr>
          <a:xfrm>
            <a:off x="685332" y="5049520"/>
            <a:ext cx="8011628" cy="1200329"/>
          </a:xfrm>
          <a:prstGeom prst="rect">
            <a:avLst/>
          </a:prstGeom>
          <a:noFill/>
        </p:spPr>
        <p:txBody>
          <a:bodyPr wrap="square" rtlCol="0">
            <a:spAutoFit/>
          </a:bodyPr>
          <a:lstStyle/>
          <a:p>
            <a:r>
              <a:rPr lang="en-US" dirty="0" smtClean="0"/>
              <a:t>The pie chart show that Hells Kitchen is leading, followed by Astoria outlet and lastly Lower Manhattan in revenue generation. All out lets operate same hours. Hells Kitchen generates 38% of revenue, followed by Astoria at 33,2% and lastly Low Manhattan at 33 % of total revenue.</a:t>
            </a:r>
            <a:endParaRPr lang="en-ZA"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Total revenue of all locations</a:t>
            </a:r>
            <a:endParaRPr dirty="0"/>
          </a:p>
        </p:txBody>
      </p:sp>
      <p:graphicFrame>
        <p:nvGraphicFramePr>
          <p:cNvPr id="4" name="Table 3"/>
          <p:cNvGraphicFramePr>
            <a:graphicFrameLocks noGrp="1"/>
          </p:cNvGraphicFramePr>
          <p:nvPr>
            <p:extLst>
              <p:ext uri="{D42A27DB-BD31-4B8C-83A1-F6EECF244321}">
                <p14:modId xmlns:p14="http://schemas.microsoft.com/office/powerpoint/2010/main" val="1184543084"/>
              </p:ext>
            </p:extLst>
          </p:nvPr>
        </p:nvGraphicFramePr>
        <p:xfrm>
          <a:off x="1" y="2366962"/>
          <a:ext cx="3271519" cy="3424240"/>
        </p:xfrm>
        <a:graphic>
          <a:graphicData uri="http://schemas.openxmlformats.org/drawingml/2006/table">
            <a:tbl>
              <a:tblPr/>
              <a:tblGrid>
                <a:gridCol w="2143410">
                  <a:extLst>
                    <a:ext uri="{9D8B030D-6E8A-4147-A177-3AD203B41FA5}">
                      <a16:colId xmlns:a16="http://schemas.microsoft.com/office/drawing/2014/main" val="560911020"/>
                    </a:ext>
                  </a:extLst>
                </a:gridCol>
                <a:gridCol w="1128109">
                  <a:extLst>
                    <a:ext uri="{9D8B030D-6E8A-4147-A177-3AD203B41FA5}">
                      <a16:colId xmlns:a16="http://schemas.microsoft.com/office/drawing/2014/main" val="1967429466"/>
                    </a:ext>
                  </a:extLst>
                </a:gridCol>
              </a:tblGrid>
              <a:tr h="148880">
                <a:tc>
                  <a:txBody>
                    <a:bodyPr/>
                    <a:lstStyle/>
                    <a:p>
                      <a:pPr algn="l" fontAlgn="b"/>
                      <a:r>
                        <a:rPr lang="en-US" sz="900" b="1" i="0" u="none" strike="noStrike">
                          <a:solidFill>
                            <a:srgbClr val="000000"/>
                          </a:solidFill>
                          <a:effectLst/>
                          <a:latin typeface="Calibri" panose="020F0502020204030204" pitchFamily="34" charset="0"/>
                        </a:rPr>
                        <a:t>Revenue Per location for Six Months</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ZA" sz="900" b="1" i="0" u="none" strike="noStrike">
                          <a:solidFill>
                            <a:srgbClr val="000000"/>
                          </a:solidFill>
                          <a:effectLst/>
                          <a:latin typeface="Calibri" panose="020F0502020204030204" pitchFamily="34" charset="0"/>
                        </a:rPr>
                        <a:t>Sum of REVENUE</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200679647"/>
                  </a:ext>
                </a:extLst>
              </a:tr>
              <a:tr h="148880">
                <a:tc>
                  <a:txBody>
                    <a:bodyPr/>
                    <a:lstStyle/>
                    <a:p>
                      <a:pPr algn="l" fontAlgn="b"/>
                      <a:r>
                        <a:rPr lang="en-ZA" sz="900" b="1" i="0" u="none" strike="noStrike">
                          <a:solidFill>
                            <a:srgbClr val="000000"/>
                          </a:solidFill>
                          <a:effectLst/>
                          <a:latin typeface="Calibri" panose="020F0502020204030204" pitchFamily="34" charset="0"/>
                        </a:rPr>
                        <a:t>Astoria</a:t>
                      </a:r>
                    </a:p>
                  </a:txBody>
                  <a:tcPr marL="5134" marR="5134" marT="5134"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ZA" sz="900" b="1" i="0" u="none" strike="noStrike">
                          <a:solidFill>
                            <a:srgbClr val="000000"/>
                          </a:solidFill>
                          <a:effectLst/>
                          <a:latin typeface="Calibri" panose="020F0502020204030204" pitchFamily="34" charset="0"/>
                        </a:rPr>
                        <a:t>R232 243,91</a:t>
                      </a:r>
                    </a:p>
                  </a:txBody>
                  <a:tcPr marL="5134" marR="5134" marT="5134"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095943717"/>
                  </a:ext>
                </a:extLst>
              </a:tr>
              <a:tr h="148880">
                <a:tc>
                  <a:txBody>
                    <a:bodyPr/>
                    <a:lstStyle/>
                    <a:p>
                      <a:pPr algn="l" fontAlgn="b"/>
                      <a:r>
                        <a:rPr lang="en-ZA" sz="900" b="0" i="0" u="none" strike="noStrike">
                          <a:solidFill>
                            <a:srgbClr val="000000"/>
                          </a:solidFill>
                          <a:effectLst/>
                          <a:latin typeface="Calibri" panose="020F0502020204030204" pitchFamily="34" charset="0"/>
                        </a:rPr>
                        <a:t>Jan</a:t>
                      </a:r>
                    </a:p>
                  </a:txBody>
                  <a:tcPr marL="77007" marR="5134" marT="5134"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900" b="0" i="0" u="none" strike="noStrike">
                          <a:solidFill>
                            <a:srgbClr val="000000"/>
                          </a:solidFill>
                          <a:effectLst/>
                          <a:latin typeface="Calibri" panose="020F0502020204030204" pitchFamily="34" charset="0"/>
                        </a:rPr>
                        <a:t>R27 313,66</a:t>
                      </a:r>
                    </a:p>
                  </a:txBody>
                  <a:tcPr marL="5134" marR="5134" marT="5134"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852636287"/>
                  </a:ext>
                </a:extLst>
              </a:tr>
              <a:tr h="148880">
                <a:tc>
                  <a:txBody>
                    <a:bodyPr/>
                    <a:lstStyle/>
                    <a:p>
                      <a:pPr algn="l" fontAlgn="b"/>
                      <a:r>
                        <a:rPr lang="en-ZA" sz="900" b="0" i="0" u="none" strike="noStrike">
                          <a:solidFill>
                            <a:srgbClr val="000000"/>
                          </a:solidFill>
                          <a:effectLst/>
                          <a:latin typeface="Calibri" panose="020F0502020204030204" pitchFamily="34" charset="0"/>
                        </a:rPr>
                        <a:t>Feb</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R25 105,34</a:t>
                      </a:r>
                    </a:p>
                  </a:txBody>
                  <a:tcPr marL="5134" marR="5134" marT="5134" marB="0" anchor="b">
                    <a:lnL>
                      <a:noFill/>
                    </a:lnL>
                    <a:lnR>
                      <a:noFill/>
                    </a:lnR>
                    <a:lnT>
                      <a:noFill/>
                    </a:lnT>
                    <a:lnB>
                      <a:noFill/>
                    </a:lnB>
                  </a:tcPr>
                </a:tc>
                <a:extLst>
                  <a:ext uri="{0D108BD9-81ED-4DB2-BD59-A6C34878D82A}">
                    <a16:rowId xmlns:a16="http://schemas.microsoft.com/office/drawing/2014/main" val="3261679117"/>
                  </a:ext>
                </a:extLst>
              </a:tr>
              <a:tr h="148880">
                <a:tc>
                  <a:txBody>
                    <a:bodyPr/>
                    <a:lstStyle/>
                    <a:p>
                      <a:pPr algn="l" fontAlgn="b"/>
                      <a:r>
                        <a:rPr lang="en-ZA" sz="900" b="0" i="0" u="none" strike="noStrike">
                          <a:solidFill>
                            <a:srgbClr val="000000"/>
                          </a:solidFill>
                          <a:effectLst/>
                          <a:latin typeface="Calibri" panose="020F0502020204030204" pitchFamily="34" charset="0"/>
                        </a:rPr>
                        <a:t>Mar</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R32 835,43</a:t>
                      </a:r>
                    </a:p>
                  </a:txBody>
                  <a:tcPr marL="5134" marR="5134" marT="5134" marB="0" anchor="b">
                    <a:lnL>
                      <a:noFill/>
                    </a:lnL>
                    <a:lnR>
                      <a:noFill/>
                    </a:lnR>
                    <a:lnT>
                      <a:noFill/>
                    </a:lnT>
                    <a:lnB>
                      <a:noFill/>
                    </a:lnB>
                  </a:tcPr>
                </a:tc>
                <a:extLst>
                  <a:ext uri="{0D108BD9-81ED-4DB2-BD59-A6C34878D82A}">
                    <a16:rowId xmlns:a16="http://schemas.microsoft.com/office/drawing/2014/main" val="1208722356"/>
                  </a:ext>
                </a:extLst>
              </a:tr>
              <a:tr h="148880">
                <a:tc>
                  <a:txBody>
                    <a:bodyPr/>
                    <a:lstStyle/>
                    <a:p>
                      <a:pPr algn="l" fontAlgn="b"/>
                      <a:r>
                        <a:rPr lang="en-ZA" sz="900" b="0" i="0" u="none" strike="noStrike">
                          <a:solidFill>
                            <a:srgbClr val="000000"/>
                          </a:solidFill>
                          <a:effectLst/>
                          <a:latin typeface="Calibri" panose="020F0502020204030204" pitchFamily="34" charset="0"/>
                        </a:rPr>
                        <a:t>Apr</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R39 477,61</a:t>
                      </a:r>
                    </a:p>
                  </a:txBody>
                  <a:tcPr marL="5134" marR="5134" marT="5134" marB="0" anchor="b">
                    <a:lnL>
                      <a:noFill/>
                    </a:lnL>
                    <a:lnR>
                      <a:noFill/>
                    </a:lnR>
                    <a:lnT>
                      <a:noFill/>
                    </a:lnT>
                    <a:lnB>
                      <a:noFill/>
                    </a:lnB>
                  </a:tcPr>
                </a:tc>
                <a:extLst>
                  <a:ext uri="{0D108BD9-81ED-4DB2-BD59-A6C34878D82A}">
                    <a16:rowId xmlns:a16="http://schemas.microsoft.com/office/drawing/2014/main" val="3672040340"/>
                  </a:ext>
                </a:extLst>
              </a:tr>
              <a:tr h="148880">
                <a:tc>
                  <a:txBody>
                    <a:bodyPr/>
                    <a:lstStyle/>
                    <a:p>
                      <a:pPr algn="l" fontAlgn="b"/>
                      <a:r>
                        <a:rPr lang="en-ZA" sz="900" b="0" i="0" u="none" strike="noStrike">
                          <a:solidFill>
                            <a:srgbClr val="000000"/>
                          </a:solidFill>
                          <a:effectLst/>
                          <a:latin typeface="Calibri" panose="020F0502020204030204" pitchFamily="34" charset="0"/>
                        </a:rPr>
                        <a:t>May</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R52 428,76</a:t>
                      </a:r>
                    </a:p>
                  </a:txBody>
                  <a:tcPr marL="5134" marR="5134" marT="5134" marB="0" anchor="b">
                    <a:lnL>
                      <a:noFill/>
                    </a:lnL>
                    <a:lnR>
                      <a:noFill/>
                    </a:lnR>
                    <a:lnT>
                      <a:noFill/>
                    </a:lnT>
                    <a:lnB>
                      <a:noFill/>
                    </a:lnB>
                  </a:tcPr>
                </a:tc>
                <a:extLst>
                  <a:ext uri="{0D108BD9-81ED-4DB2-BD59-A6C34878D82A}">
                    <a16:rowId xmlns:a16="http://schemas.microsoft.com/office/drawing/2014/main" val="2546287235"/>
                  </a:ext>
                </a:extLst>
              </a:tr>
              <a:tr h="148880">
                <a:tc>
                  <a:txBody>
                    <a:bodyPr/>
                    <a:lstStyle/>
                    <a:p>
                      <a:pPr algn="l" fontAlgn="b"/>
                      <a:r>
                        <a:rPr lang="en-ZA" sz="900" b="0" i="0" u="none" strike="noStrike">
                          <a:solidFill>
                            <a:srgbClr val="000000"/>
                          </a:solidFill>
                          <a:effectLst/>
                          <a:latin typeface="Calibri" panose="020F0502020204030204" pitchFamily="34" charset="0"/>
                        </a:rPr>
                        <a:t>Jun</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R55 083,11</a:t>
                      </a:r>
                    </a:p>
                  </a:txBody>
                  <a:tcPr marL="5134" marR="5134" marT="5134" marB="0" anchor="b">
                    <a:lnL>
                      <a:noFill/>
                    </a:lnL>
                    <a:lnR>
                      <a:noFill/>
                    </a:lnR>
                    <a:lnT>
                      <a:noFill/>
                    </a:lnT>
                    <a:lnB>
                      <a:noFill/>
                    </a:lnB>
                  </a:tcPr>
                </a:tc>
                <a:extLst>
                  <a:ext uri="{0D108BD9-81ED-4DB2-BD59-A6C34878D82A}">
                    <a16:rowId xmlns:a16="http://schemas.microsoft.com/office/drawing/2014/main" val="1819500898"/>
                  </a:ext>
                </a:extLst>
              </a:tr>
              <a:tr h="148880">
                <a:tc>
                  <a:txBody>
                    <a:bodyPr/>
                    <a:lstStyle/>
                    <a:p>
                      <a:pPr algn="l" fontAlgn="b"/>
                      <a:r>
                        <a:rPr lang="en-ZA" sz="900" b="1" i="0" u="none" strike="noStrike">
                          <a:solidFill>
                            <a:srgbClr val="000000"/>
                          </a:solidFill>
                          <a:effectLst/>
                          <a:latin typeface="Calibri" panose="020F0502020204030204" pitchFamily="34" charset="0"/>
                        </a:rPr>
                        <a:t>Hell's Kitchen</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900" b="1" i="0" u="none" strike="noStrike">
                          <a:solidFill>
                            <a:srgbClr val="000000"/>
                          </a:solidFill>
                          <a:effectLst/>
                          <a:latin typeface="Calibri" panose="020F0502020204030204" pitchFamily="34" charset="0"/>
                        </a:rPr>
                        <a:t>R236 511,17</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279957077"/>
                  </a:ext>
                </a:extLst>
              </a:tr>
              <a:tr h="148880">
                <a:tc>
                  <a:txBody>
                    <a:bodyPr/>
                    <a:lstStyle/>
                    <a:p>
                      <a:pPr algn="l" fontAlgn="b"/>
                      <a:r>
                        <a:rPr lang="en-ZA" sz="900" b="0" i="0" u="none" strike="noStrike">
                          <a:solidFill>
                            <a:srgbClr val="000000"/>
                          </a:solidFill>
                          <a:effectLst/>
                          <a:latin typeface="Calibri" panose="020F0502020204030204" pitchFamily="34" charset="0"/>
                        </a:rPr>
                        <a:t>Jan</a:t>
                      </a:r>
                    </a:p>
                  </a:txBody>
                  <a:tcPr marL="77007" marR="5134" marT="5134"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900" b="0" i="0" u="none" strike="noStrike">
                          <a:solidFill>
                            <a:srgbClr val="000000"/>
                          </a:solidFill>
                          <a:effectLst/>
                          <a:latin typeface="Calibri" panose="020F0502020204030204" pitchFamily="34" charset="0"/>
                        </a:rPr>
                        <a:t>R27 820,65</a:t>
                      </a:r>
                    </a:p>
                  </a:txBody>
                  <a:tcPr marL="5134" marR="5134" marT="5134"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4044506252"/>
                  </a:ext>
                </a:extLst>
              </a:tr>
              <a:tr h="148880">
                <a:tc>
                  <a:txBody>
                    <a:bodyPr/>
                    <a:lstStyle/>
                    <a:p>
                      <a:pPr algn="l" fontAlgn="b"/>
                      <a:r>
                        <a:rPr lang="en-ZA" sz="900" b="0" i="0" u="none" strike="noStrike">
                          <a:solidFill>
                            <a:srgbClr val="000000"/>
                          </a:solidFill>
                          <a:effectLst/>
                          <a:latin typeface="Calibri" panose="020F0502020204030204" pitchFamily="34" charset="0"/>
                        </a:rPr>
                        <a:t>Feb</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R25 719,80</a:t>
                      </a:r>
                    </a:p>
                  </a:txBody>
                  <a:tcPr marL="5134" marR="5134" marT="5134" marB="0" anchor="b">
                    <a:lnL>
                      <a:noFill/>
                    </a:lnL>
                    <a:lnR>
                      <a:noFill/>
                    </a:lnR>
                    <a:lnT>
                      <a:noFill/>
                    </a:lnT>
                    <a:lnB>
                      <a:noFill/>
                    </a:lnB>
                  </a:tcPr>
                </a:tc>
                <a:extLst>
                  <a:ext uri="{0D108BD9-81ED-4DB2-BD59-A6C34878D82A}">
                    <a16:rowId xmlns:a16="http://schemas.microsoft.com/office/drawing/2014/main" val="290538100"/>
                  </a:ext>
                </a:extLst>
              </a:tr>
              <a:tr h="148880">
                <a:tc>
                  <a:txBody>
                    <a:bodyPr/>
                    <a:lstStyle/>
                    <a:p>
                      <a:pPr algn="l" fontAlgn="b"/>
                      <a:r>
                        <a:rPr lang="en-ZA" sz="900" b="0" i="0" u="none" strike="noStrike">
                          <a:solidFill>
                            <a:srgbClr val="000000"/>
                          </a:solidFill>
                          <a:effectLst/>
                          <a:latin typeface="Calibri" panose="020F0502020204030204" pitchFamily="34" charset="0"/>
                        </a:rPr>
                        <a:t>Mar</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R33 110,57</a:t>
                      </a:r>
                    </a:p>
                  </a:txBody>
                  <a:tcPr marL="5134" marR="5134" marT="5134" marB="0" anchor="b">
                    <a:lnL>
                      <a:noFill/>
                    </a:lnL>
                    <a:lnR>
                      <a:noFill/>
                    </a:lnR>
                    <a:lnT>
                      <a:noFill/>
                    </a:lnT>
                    <a:lnB>
                      <a:noFill/>
                    </a:lnB>
                  </a:tcPr>
                </a:tc>
                <a:extLst>
                  <a:ext uri="{0D108BD9-81ED-4DB2-BD59-A6C34878D82A}">
                    <a16:rowId xmlns:a16="http://schemas.microsoft.com/office/drawing/2014/main" val="853315888"/>
                  </a:ext>
                </a:extLst>
              </a:tr>
              <a:tr h="148880">
                <a:tc>
                  <a:txBody>
                    <a:bodyPr/>
                    <a:lstStyle/>
                    <a:p>
                      <a:pPr algn="l" fontAlgn="b"/>
                      <a:r>
                        <a:rPr lang="en-ZA" sz="900" b="0" i="0" u="none" strike="noStrike">
                          <a:solidFill>
                            <a:srgbClr val="000000"/>
                          </a:solidFill>
                          <a:effectLst/>
                          <a:latin typeface="Calibri" panose="020F0502020204030204" pitchFamily="34" charset="0"/>
                        </a:rPr>
                        <a:t>Apr</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R40 304,14</a:t>
                      </a:r>
                    </a:p>
                  </a:txBody>
                  <a:tcPr marL="5134" marR="5134" marT="5134" marB="0" anchor="b">
                    <a:lnL>
                      <a:noFill/>
                    </a:lnL>
                    <a:lnR>
                      <a:noFill/>
                    </a:lnR>
                    <a:lnT>
                      <a:noFill/>
                    </a:lnT>
                    <a:lnB>
                      <a:noFill/>
                    </a:lnB>
                  </a:tcPr>
                </a:tc>
                <a:extLst>
                  <a:ext uri="{0D108BD9-81ED-4DB2-BD59-A6C34878D82A}">
                    <a16:rowId xmlns:a16="http://schemas.microsoft.com/office/drawing/2014/main" val="2830570137"/>
                  </a:ext>
                </a:extLst>
              </a:tr>
              <a:tr h="148880">
                <a:tc>
                  <a:txBody>
                    <a:bodyPr/>
                    <a:lstStyle/>
                    <a:p>
                      <a:pPr algn="l" fontAlgn="b"/>
                      <a:r>
                        <a:rPr lang="en-ZA" sz="900" b="0" i="0" u="none" strike="noStrike">
                          <a:solidFill>
                            <a:srgbClr val="000000"/>
                          </a:solidFill>
                          <a:effectLst/>
                          <a:latin typeface="Calibri" panose="020F0502020204030204" pitchFamily="34" charset="0"/>
                        </a:rPr>
                        <a:t>May</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R52 598,93</a:t>
                      </a:r>
                    </a:p>
                  </a:txBody>
                  <a:tcPr marL="5134" marR="5134" marT="5134" marB="0" anchor="b">
                    <a:lnL>
                      <a:noFill/>
                    </a:lnL>
                    <a:lnR>
                      <a:noFill/>
                    </a:lnR>
                    <a:lnT>
                      <a:noFill/>
                    </a:lnT>
                    <a:lnB>
                      <a:noFill/>
                    </a:lnB>
                  </a:tcPr>
                </a:tc>
                <a:extLst>
                  <a:ext uri="{0D108BD9-81ED-4DB2-BD59-A6C34878D82A}">
                    <a16:rowId xmlns:a16="http://schemas.microsoft.com/office/drawing/2014/main" val="490383353"/>
                  </a:ext>
                </a:extLst>
              </a:tr>
              <a:tr h="148880">
                <a:tc>
                  <a:txBody>
                    <a:bodyPr/>
                    <a:lstStyle/>
                    <a:p>
                      <a:pPr algn="l" fontAlgn="b"/>
                      <a:r>
                        <a:rPr lang="en-ZA" sz="900" b="0" i="0" u="none" strike="noStrike">
                          <a:solidFill>
                            <a:srgbClr val="000000"/>
                          </a:solidFill>
                          <a:effectLst/>
                          <a:latin typeface="Calibri" panose="020F0502020204030204" pitchFamily="34" charset="0"/>
                        </a:rPr>
                        <a:t>Jun</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R56 957,08</a:t>
                      </a:r>
                    </a:p>
                  </a:txBody>
                  <a:tcPr marL="5134" marR="5134" marT="5134" marB="0" anchor="b">
                    <a:lnL>
                      <a:noFill/>
                    </a:lnL>
                    <a:lnR>
                      <a:noFill/>
                    </a:lnR>
                    <a:lnT>
                      <a:noFill/>
                    </a:lnT>
                    <a:lnB>
                      <a:noFill/>
                    </a:lnB>
                  </a:tcPr>
                </a:tc>
                <a:extLst>
                  <a:ext uri="{0D108BD9-81ED-4DB2-BD59-A6C34878D82A}">
                    <a16:rowId xmlns:a16="http://schemas.microsoft.com/office/drawing/2014/main" val="3636705765"/>
                  </a:ext>
                </a:extLst>
              </a:tr>
              <a:tr h="148880">
                <a:tc>
                  <a:txBody>
                    <a:bodyPr/>
                    <a:lstStyle/>
                    <a:p>
                      <a:pPr algn="l" fontAlgn="b"/>
                      <a:r>
                        <a:rPr lang="en-ZA" sz="900" b="1" i="0" u="none" strike="noStrike">
                          <a:solidFill>
                            <a:srgbClr val="000000"/>
                          </a:solidFill>
                          <a:effectLst/>
                          <a:latin typeface="Calibri" panose="020F0502020204030204" pitchFamily="34" charset="0"/>
                        </a:rPr>
                        <a:t>Lower Manhattan</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900" b="1" i="0" u="none" strike="noStrike">
                          <a:solidFill>
                            <a:srgbClr val="000000"/>
                          </a:solidFill>
                          <a:effectLst/>
                          <a:latin typeface="Calibri" panose="020F0502020204030204" pitchFamily="34" charset="0"/>
                        </a:rPr>
                        <a:t>R230 057,25</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377167559"/>
                  </a:ext>
                </a:extLst>
              </a:tr>
              <a:tr h="148880">
                <a:tc>
                  <a:txBody>
                    <a:bodyPr/>
                    <a:lstStyle/>
                    <a:p>
                      <a:pPr algn="l" fontAlgn="b"/>
                      <a:r>
                        <a:rPr lang="en-ZA" sz="900" b="0" i="0" u="none" strike="noStrike">
                          <a:solidFill>
                            <a:srgbClr val="000000"/>
                          </a:solidFill>
                          <a:effectLst/>
                          <a:latin typeface="Calibri" panose="020F0502020204030204" pitchFamily="34" charset="0"/>
                        </a:rPr>
                        <a:t>Jan</a:t>
                      </a:r>
                    </a:p>
                  </a:txBody>
                  <a:tcPr marL="77007" marR="5134" marT="5134"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900" b="0" i="0" u="none" strike="noStrike">
                          <a:solidFill>
                            <a:srgbClr val="000000"/>
                          </a:solidFill>
                          <a:effectLst/>
                          <a:latin typeface="Calibri" panose="020F0502020204030204" pitchFamily="34" charset="0"/>
                        </a:rPr>
                        <a:t>R26 543,43</a:t>
                      </a:r>
                    </a:p>
                  </a:txBody>
                  <a:tcPr marL="5134" marR="5134" marT="5134"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965401070"/>
                  </a:ext>
                </a:extLst>
              </a:tr>
              <a:tr h="148880">
                <a:tc>
                  <a:txBody>
                    <a:bodyPr/>
                    <a:lstStyle/>
                    <a:p>
                      <a:pPr algn="l" fontAlgn="b"/>
                      <a:r>
                        <a:rPr lang="en-ZA" sz="900" b="0" i="0" u="none" strike="noStrike">
                          <a:solidFill>
                            <a:srgbClr val="000000"/>
                          </a:solidFill>
                          <a:effectLst/>
                          <a:latin typeface="Calibri" panose="020F0502020204030204" pitchFamily="34" charset="0"/>
                        </a:rPr>
                        <a:t>Feb</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R25 320,05</a:t>
                      </a:r>
                    </a:p>
                  </a:txBody>
                  <a:tcPr marL="5134" marR="5134" marT="5134" marB="0" anchor="b">
                    <a:lnL>
                      <a:noFill/>
                    </a:lnL>
                    <a:lnR>
                      <a:noFill/>
                    </a:lnR>
                    <a:lnT>
                      <a:noFill/>
                    </a:lnT>
                    <a:lnB>
                      <a:noFill/>
                    </a:lnB>
                  </a:tcPr>
                </a:tc>
                <a:extLst>
                  <a:ext uri="{0D108BD9-81ED-4DB2-BD59-A6C34878D82A}">
                    <a16:rowId xmlns:a16="http://schemas.microsoft.com/office/drawing/2014/main" val="2666083847"/>
                  </a:ext>
                </a:extLst>
              </a:tr>
              <a:tr h="148880">
                <a:tc>
                  <a:txBody>
                    <a:bodyPr/>
                    <a:lstStyle/>
                    <a:p>
                      <a:pPr algn="l" fontAlgn="b"/>
                      <a:r>
                        <a:rPr lang="en-ZA" sz="900" b="0" i="0" u="none" strike="noStrike">
                          <a:solidFill>
                            <a:srgbClr val="000000"/>
                          </a:solidFill>
                          <a:effectLst/>
                          <a:latin typeface="Calibri" panose="020F0502020204030204" pitchFamily="34" charset="0"/>
                        </a:rPr>
                        <a:t>Mar</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R32 888,68</a:t>
                      </a:r>
                    </a:p>
                  </a:txBody>
                  <a:tcPr marL="5134" marR="5134" marT="5134" marB="0" anchor="b">
                    <a:lnL>
                      <a:noFill/>
                    </a:lnL>
                    <a:lnR>
                      <a:noFill/>
                    </a:lnR>
                    <a:lnT>
                      <a:noFill/>
                    </a:lnT>
                    <a:lnB>
                      <a:noFill/>
                    </a:lnB>
                  </a:tcPr>
                </a:tc>
                <a:extLst>
                  <a:ext uri="{0D108BD9-81ED-4DB2-BD59-A6C34878D82A}">
                    <a16:rowId xmlns:a16="http://schemas.microsoft.com/office/drawing/2014/main" val="2020302632"/>
                  </a:ext>
                </a:extLst>
              </a:tr>
              <a:tr h="148880">
                <a:tc>
                  <a:txBody>
                    <a:bodyPr/>
                    <a:lstStyle/>
                    <a:p>
                      <a:pPr algn="l" fontAlgn="b"/>
                      <a:r>
                        <a:rPr lang="en-ZA" sz="900" b="0" i="0" u="none" strike="noStrike">
                          <a:solidFill>
                            <a:srgbClr val="000000"/>
                          </a:solidFill>
                          <a:effectLst/>
                          <a:latin typeface="Calibri" panose="020F0502020204030204" pitchFamily="34" charset="0"/>
                        </a:rPr>
                        <a:t>Apr</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R39 159,33</a:t>
                      </a:r>
                    </a:p>
                  </a:txBody>
                  <a:tcPr marL="5134" marR="5134" marT="5134" marB="0" anchor="b">
                    <a:lnL>
                      <a:noFill/>
                    </a:lnL>
                    <a:lnR>
                      <a:noFill/>
                    </a:lnR>
                    <a:lnT>
                      <a:noFill/>
                    </a:lnT>
                    <a:lnB>
                      <a:noFill/>
                    </a:lnB>
                  </a:tcPr>
                </a:tc>
                <a:extLst>
                  <a:ext uri="{0D108BD9-81ED-4DB2-BD59-A6C34878D82A}">
                    <a16:rowId xmlns:a16="http://schemas.microsoft.com/office/drawing/2014/main" val="2101370855"/>
                  </a:ext>
                </a:extLst>
              </a:tr>
              <a:tr h="148880">
                <a:tc>
                  <a:txBody>
                    <a:bodyPr/>
                    <a:lstStyle/>
                    <a:p>
                      <a:pPr algn="l" fontAlgn="b"/>
                      <a:r>
                        <a:rPr lang="en-ZA" sz="900" b="0" i="0" u="none" strike="noStrike">
                          <a:solidFill>
                            <a:srgbClr val="000000"/>
                          </a:solidFill>
                          <a:effectLst/>
                          <a:latin typeface="Calibri" panose="020F0502020204030204" pitchFamily="34" charset="0"/>
                        </a:rPr>
                        <a:t>May</a:t>
                      </a:r>
                    </a:p>
                  </a:txBody>
                  <a:tcPr marL="77007" marR="5134" marT="5134" marB="0" anchor="b">
                    <a:lnL>
                      <a:noFill/>
                    </a:lnL>
                    <a:lnR>
                      <a:noFill/>
                    </a:lnR>
                    <a:lnT>
                      <a:noFill/>
                    </a:lnT>
                    <a:lnB>
                      <a:noFill/>
                    </a:lnB>
                  </a:tcPr>
                </a:tc>
                <a:tc>
                  <a:txBody>
                    <a:bodyPr/>
                    <a:lstStyle/>
                    <a:p>
                      <a:pPr algn="r" fontAlgn="b"/>
                      <a:r>
                        <a:rPr lang="en-ZA" sz="900" b="0" i="0" u="none" strike="noStrike">
                          <a:solidFill>
                            <a:srgbClr val="000000"/>
                          </a:solidFill>
                          <a:effectLst/>
                          <a:latin typeface="Calibri" panose="020F0502020204030204" pitchFamily="34" charset="0"/>
                        </a:rPr>
                        <a:t>R51 700,07</a:t>
                      </a:r>
                    </a:p>
                  </a:txBody>
                  <a:tcPr marL="5134" marR="5134" marT="5134" marB="0" anchor="b">
                    <a:lnL>
                      <a:noFill/>
                    </a:lnL>
                    <a:lnR>
                      <a:noFill/>
                    </a:lnR>
                    <a:lnT>
                      <a:noFill/>
                    </a:lnT>
                    <a:lnB>
                      <a:noFill/>
                    </a:lnB>
                  </a:tcPr>
                </a:tc>
                <a:extLst>
                  <a:ext uri="{0D108BD9-81ED-4DB2-BD59-A6C34878D82A}">
                    <a16:rowId xmlns:a16="http://schemas.microsoft.com/office/drawing/2014/main" val="1331606867"/>
                  </a:ext>
                </a:extLst>
              </a:tr>
              <a:tr h="148880">
                <a:tc>
                  <a:txBody>
                    <a:bodyPr/>
                    <a:lstStyle/>
                    <a:p>
                      <a:pPr algn="l" fontAlgn="b"/>
                      <a:r>
                        <a:rPr lang="en-ZA" sz="900" b="0" i="0" u="none" strike="noStrike">
                          <a:solidFill>
                            <a:srgbClr val="000000"/>
                          </a:solidFill>
                          <a:effectLst/>
                          <a:latin typeface="Calibri" panose="020F0502020204030204" pitchFamily="34" charset="0"/>
                        </a:rPr>
                        <a:t>Jun</a:t>
                      </a:r>
                    </a:p>
                  </a:txBody>
                  <a:tcPr marL="77007" marR="5134" marT="5134"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900" b="0" i="0" u="none" strike="noStrike">
                          <a:solidFill>
                            <a:srgbClr val="000000"/>
                          </a:solidFill>
                          <a:effectLst/>
                          <a:latin typeface="Calibri" panose="020F0502020204030204" pitchFamily="34" charset="0"/>
                        </a:rPr>
                        <a:t>R54 445,69</a:t>
                      </a:r>
                    </a:p>
                  </a:txBody>
                  <a:tcPr marL="5134" marR="5134" marT="5134"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524377354"/>
                  </a:ext>
                </a:extLst>
              </a:tr>
              <a:tr h="148880">
                <a:tc>
                  <a:txBody>
                    <a:bodyPr/>
                    <a:lstStyle/>
                    <a:p>
                      <a:pPr algn="l" fontAlgn="b"/>
                      <a:r>
                        <a:rPr lang="en-ZA" sz="900" b="1" i="0" u="none" strike="noStrike">
                          <a:solidFill>
                            <a:srgbClr val="000000"/>
                          </a:solidFill>
                          <a:effectLst/>
                          <a:latin typeface="Calibri" panose="020F0502020204030204" pitchFamily="34" charset="0"/>
                        </a:rPr>
                        <a:t>Grand Total</a:t>
                      </a:r>
                    </a:p>
                  </a:txBody>
                  <a:tcPr marL="5134" marR="5134" marT="5134"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ZA" sz="900" b="1" i="0" u="none" strike="noStrike" dirty="0">
                          <a:solidFill>
                            <a:srgbClr val="000000"/>
                          </a:solidFill>
                          <a:effectLst/>
                          <a:latin typeface="Calibri" panose="020F0502020204030204" pitchFamily="34" charset="0"/>
                        </a:rPr>
                        <a:t>R698 812,33</a:t>
                      </a:r>
                    </a:p>
                  </a:txBody>
                  <a:tcPr marL="5134" marR="5134" marT="5134"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485398221"/>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161517694"/>
              </p:ext>
            </p:extLst>
          </p:nvPr>
        </p:nvGraphicFramePr>
        <p:xfrm>
          <a:off x="4084320" y="2057400"/>
          <a:ext cx="4988559"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911600" y="5232400"/>
            <a:ext cx="4917440" cy="1200329"/>
          </a:xfrm>
          <a:prstGeom prst="rect">
            <a:avLst/>
          </a:prstGeom>
          <a:noFill/>
        </p:spPr>
        <p:txBody>
          <a:bodyPr wrap="square" rtlCol="0">
            <a:spAutoFit/>
          </a:bodyPr>
          <a:lstStyle/>
          <a:p>
            <a:r>
              <a:rPr lang="en-US" dirty="0" smtClean="0"/>
              <a:t>All stores shows improvement  in sales as the year progress. How ever Lover Manhattan is lagging behind in growth as a result it registers the lowest revenue. </a:t>
            </a:r>
            <a:endParaRPr lang="en-Z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Product Details by Revenue</a:t>
            </a:r>
          </a:p>
        </p:txBody>
      </p:sp>
      <p:graphicFrame>
        <p:nvGraphicFramePr>
          <p:cNvPr id="4" name="Table 3"/>
          <p:cNvGraphicFramePr>
            <a:graphicFrameLocks noGrp="1"/>
          </p:cNvGraphicFramePr>
          <p:nvPr>
            <p:extLst>
              <p:ext uri="{D42A27DB-BD31-4B8C-83A1-F6EECF244321}">
                <p14:modId xmlns:p14="http://schemas.microsoft.com/office/powerpoint/2010/main" val="3099799157"/>
              </p:ext>
            </p:extLst>
          </p:nvPr>
        </p:nvGraphicFramePr>
        <p:xfrm>
          <a:off x="0" y="1645923"/>
          <a:ext cx="3515360" cy="3367243"/>
        </p:xfrm>
        <a:graphic>
          <a:graphicData uri="http://schemas.openxmlformats.org/drawingml/2006/table">
            <a:tbl>
              <a:tblPr/>
              <a:tblGrid>
                <a:gridCol w="1885333">
                  <a:extLst>
                    <a:ext uri="{9D8B030D-6E8A-4147-A177-3AD203B41FA5}">
                      <a16:colId xmlns:a16="http://schemas.microsoft.com/office/drawing/2014/main" val="1032289629"/>
                    </a:ext>
                  </a:extLst>
                </a:gridCol>
                <a:gridCol w="1630027">
                  <a:extLst>
                    <a:ext uri="{9D8B030D-6E8A-4147-A177-3AD203B41FA5}">
                      <a16:colId xmlns:a16="http://schemas.microsoft.com/office/drawing/2014/main" val="677132778"/>
                    </a:ext>
                  </a:extLst>
                </a:gridCol>
              </a:tblGrid>
              <a:tr h="306113">
                <a:tc>
                  <a:txBody>
                    <a:bodyPr/>
                    <a:lstStyle/>
                    <a:p>
                      <a:pPr algn="l" fontAlgn="b"/>
                      <a:r>
                        <a:rPr lang="en-ZA" sz="1100" b="1" i="0" u="none" strike="noStrike">
                          <a:solidFill>
                            <a:srgbClr val="000000"/>
                          </a:solidFill>
                          <a:effectLst/>
                          <a:latin typeface="Calibri" panose="020F0502020204030204" pitchFamily="34" charset="0"/>
                        </a:rPr>
                        <a:t>Types of Products Sold</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ZA" sz="1100" b="1" i="0" u="none" strike="noStrike">
                          <a:solidFill>
                            <a:srgbClr val="000000"/>
                          </a:solidFill>
                          <a:effectLst/>
                          <a:latin typeface="Calibri" panose="020F0502020204030204" pitchFamily="34" charset="0"/>
                        </a:rPr>
                        <a:t>Sum of REVENUE</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810704551"/>
                  </a:ext>
                </a:extLst>
              </a:tr>
              <a:tr h="306113">
                <a:tc>
                  <a:txBody>
                    <a:bodyPr/>
                    <a:lstStyle/>
                    <a:p>
                      <a:pPr algn="l" fontAlgn="b"/>
                      <a:r>
                        <a:rPr lang="en-ZA" sz="1100" b="0" i="0" u="none" strike="noStrike">
                          <a:solidFill>
                            <a:srgbClr val="000000"/>
                          </a:solidFill>
                          <a:effectLst/>
                          <a:latin typeface="Calibri" panose="020F0502020204030204" pitchFamily="34" charset="0"/>
                        </a:rPr>
                        <a:t>Bakery</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8231564%</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68093870"/>
                  </a:ext>
                </a:extLst>
              </a:tr>
              <a:tr h="306113">
                <a:tc>
                  <a:txBody>
                    <a:bodyPr/>
                    <a:lstStyle/>
                    <a:p>
                      <a:pPr algn="l" fontAlgn="b"/>
                      <a:r>
                        <a:rPr lang="en-ZA" sz="1100" b="0" i="0" u="none" strike="noStrike">
                          <a:solidFill>
                            <a:srgbClr val="000000"/>
                          </a:solidFill>
                          <a:effectLst/>
                          <a:latin typeface="Calibri" panose="020F0502020204030204" pitchFamily="34" charset="0"/>
                        </a:rPr>
                        <a:t>Branded</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13607</a:t>
                      </a:r>
                    </a:p>
                  </a:txBody>
                  <a:tcPr marL="6350" marR="6350" marT="6350" marB="0" anchor="b">
                    <a:lnL>
                      <a:noFill/>
                    </a:lnL>
                    <a:lnR>
                      <a:noFill/>
                    </a:lnR>
                    <a:lnT>
                      <a:noFill/>
                    </a:lnT>
                    <a:lnB>
                      <a:noFill/>
                    </a:lnB>
                  </a:tcPr>
                </a:tc>
                <a:extLst>
                  <a:ext uri="{0D108BD9-81ED-4DB2-BD59-A6C34878D82A}">
                    <a16:rowId xmlns:a16="http://schemas.microsoft.com/office/drawing/2014/main" val="3192127362"/>
                  </a:ext>
                </a:extLst>
              </a:tr>
              <a:tr h="306113">
                <a:tc>
                  <a:txBody>
                    <a:bodyPr/>
                    <a:lstStyle/>
                    <a:p>
                      <a:pPr algn="l" fontAlgn="b"/>
                      <a:r>
                        <a:rPr lang="en-ZA" sz="1100" b="0" i="0" u="none" strike="noStrike" dirty="0">
                          <a:solidFill>
                            <a:srgbClr val="000000"/>
                          </a:solidFill>
                          <a:effectLst/>
                          <a:latin typeface="Calibri" panose="020F0502020204030204" pitchFamily="34" charset="0"/>
                        </a:rPr>
                        <a:t>Coffee</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269952,45</a:t>
                      </a:r>
                    </a:p>
                  </a:txBody>
                  <a:tcPr marL="6350" marR="6350" marT="6350" marB="0" anchor="b">
                    <a:lnL>
                      <a:noFill/>
                    </a:lnL>
                    <a:lnR>
                      <a:noFill/>
                    </a:lnR>
                    <a:lnT>
                      <a:noFill/>
                    </a:lnT>
                    <a:lnB>
                      <a:noFill/>
                    </a:lnB>
                  </a:tcPr>
                </a:tc>
                <a:extLst>
                  <a:ext uri="{0D108BD9-81ED-4DB2-BD59-A6C34878D82A}">
                    <a16:rowId xmlns:a16="http://schemas.microsoft.com/office/drawing/2014/main" val="530952007"/>
                  </a:ext>
                </a:extLst>
              </a:tr>
              <a:tr h="306113">
                <a:tc>
                  <a:txBody>
                    <a:bodyPr/>
                    <a:lstStyle/>
                    <a:p>
                      <a:pPr algn="l" fontAlgn="b"/>
                      <a:r>
                        <a:rPr lang="en-ZA" sz="1100" b="0" i="0" u="none" strike="noStrike">
                          <a:solidFill>
                            <a:srgbClr val="000000"/>
                          </a:solidFill>
                          <a:effectLst/>
                          <a:latin typeface="Calibri" panose="020F0502020204030204" pitchFamily="34" charset="0"/>
                        </a:rPr>
                        <a:t>Coffee beans</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40085,25</a:t>
                      </a:r>
                    </a:p>
                  </a:txBody>
                  <a:tcPr marL="6350" marR="6350" marT="6350" marB="0" anchor="b">
                    <a:lnL>
                      <a:noFill/>
                    </a:lnL>
                    <a:lnR>
                      <a:noFill/>
                    </a:lnR>
                    <a:lnT>
                      <a:noFill/>
                    </a:lnT>
                    <a:lnB>
                      <a:noFill/>
                    </a:lnB>
                  </a:tcPr>
                </a:tc>
                <a:extLst>
                  <a:ext uri="{0D108BD9-81ED-4DB2-BD59-A6C34878D82A}">
                    <a16:rowId xmlns:a16="http://schemas.microsoft.com/office/drawing/2014/main" val="2029844269"/>
                  </a:ext>
                </a:extLst>
              </a:tr>
              <a:tr h="306113">
                <a:tc>
                  <a:txBody>
                    <a:bodyPr/>
                    <a:lstStyle/>
                    <a:p>
                      <a:pPr algn="l" fontAlgn="b"/>
                      <a:r>
                        <a:rPr lang="en-ZA" sz="1100" b="0" i="0" u="none" strike="noStrike">
                          <a:solidFill>
                            <a:srgbClr val="000000"/>
                          </a:solidFill>
                          <a:effectLst/>
                          <a:latin typeface="Calibri" panose="020F0502020204030204" pitchFamily="34" charset="0"/>
                        </a:rPr>
                        <a:t>Drinking Chocolate</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72416</a:t>
                      </a:r>
                    </a:p>
                  </a:txBody>
                  <a:tcPr marL="6350" marR="6350" marT="6350" marB="0" anchor="b">
                    <a:lnL>
                      <a:noFill/>
                    </a:lnL>
                    <a:lnR>
                      <a:noFill/>
                    </a:lnR>
                    <a:lnT>
                      <a:noFill/>
                    </a:lnT>
                    <a:lnB>
                      <a:noFill/>
                    </a:lnB>
                  </a:tcPr>
                </a:tc>
                <a:extLst>
                  <a:ext uri="{0D108BD9-81ED-4DB2-BD59-A6C34878D82A}">
                    <a16:rowId xmlns:a16="http://schemas.microsoft.com/office/drawing/2014/main" val="1113510173"/>
                  </a:ext>
                </a:extLst>
              </a:tr>
              <a:tr h="306113">
                <a:tc>
                  <a:txBody>
                    <a:bodyPr/>
                    <a:lstStyle/>
                    <a:p>
                      <a:pPr algn="l" fontAlgn="b"/>
                      <a:r>
                        <a:rPr lang="en-ZA" sz="1100" b="0" i="0" u="none" strike="noStrike">
                          <a:solidFill>
                            <a:srgbClr val="000000"/>
                          </a:solidFill>
                          <a:effectLst/>
                          <a:latin typeface="Calibri" panose="020F0502020204030204" pitchFamily="34" charset="0"/>
                        </a:rPr>
                        <a:t>Flavours</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8408,8</a:t>
                      </a:r>
                    </a:p>
                  </a:txBody>
                  <a:tcPr marL="6350" marR="6350" marT="6350" marB="0" anchor="b">
                    <a:lnL>
                      <a:noFill/>
                    </a:lnL>
                    <a:lnR>
                      <a:noFill/>
                    </a:lnR>
                    <a:lnT>
                      <a:noFill/>
                    </a:lnT>
                    <a:lnB>
                      <a:noFill/>
                    </a:lnB>
                  </a:tcPr>
                </a:tc>
                <a:extLst>
                  <a:ext uri="{0D108BD9-81ED-4DB2-BD59-A6C34878D82A}">
                    <a16:rowId xmlns:a16="http://schemas.microsoft.com/office/drawing/2014/main" val="3618578036"/>
                  </a:ext>
                </a:extLst>
              </a:tr>
              <a:tr h="306113">
                <a:tc>
                  <a:txBody>
                    <a:bodyPr/>
                    <a:lstStyle/>
                    <a:p>
                      <a:pPr algn="l" fontAlgn="b"/>
                      <a:r>
                        <a:rPr lang="en-ZA" sz="1100" b="0" i="0" u="none" strike="noStrike">
                          <a:solidFill>
                            <a:srgbClr val="000000"/>
                          </a:solidFill>
                          <a:effectLst/>
                          <a:latin typeface="Calibri" panose="020F0502020204030204" pitchFamily="34" charset="0"/>
                        </a:rPr>
                        <a:t>Loose Tea</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11213,6</a:t>
                      </a:r>
                    </a:p>
                  </a:txBody>
                  <a:tcPr marL="6350" marR="6350" marT="6350" marB="0" anchor="b">
                    <a:lnL>
                      <a:noFill/>
                    </a:lnL>
                    <a:lnR>
                      <a:noFill/>
                    </a:lnR>
                    <a:lnT>
                      <a:noFill/>
                    </a:lnT>
                    <a:lnB>
                      <a:noFill/>
                    </a:lnB>
                  </a:tcPr>
                </a:tc>
                <a:extLst>
                  <a:ext uri="{0D108BD9-81ED-4DB2-BD59-A6C34878D82A}">
                    <a16:rowId xmlns:a16="http://schemas.microsoft.com/office/drawing/2014/main" val="2672610668"/>
                  </a:ext>
                </a:extLst>
              </a:tr>
              <a:tr h="306113">
                <a:tc>
                  <a:txBody>
                    <a:bodyPr/>
                    <a:lstStyle/>
                    <a:p>
                      <a:pPr algn="l" fontAlgn="b"/>
                      <a:r>
                        <a:rPr lang="en-ZA" sz="1100" b="0" i="0" u="none" strike="noStrike">
                          <a:solidFill>
                            <a:srgbClr val="000000"/>
                          </a:solidFill>
                          <a:effectLst/>
                          <a:latin typeface="Calibri" panose="020F0502020204030204" pitchFamily="34" charset="0"/>
                        </a:rPr>
                        <a:t>Packaged Chocolate</a:t>
                      </a:r>
                    </a:p>
                  </a:txBody>
                  <a:tcPr marL="63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4407,64</a:t>
                      </a:r>
                    </a:p>
                  </a:txBody>
                  <a:tcPr marL="6350" marR="6350" marT="6350" marB="0" anchor="b">
                    <a:lnL>
                      <a:noFill/>
                    </a:lnL>
                    <a:lnR>
                      <a:noFill/>
                    </a:lnR>
                    <a:lnT>
                      <a:noFill/>
                    </a:lnT>
                    <a:lnB>
                      <a:noFill/>
                    </a:lnB>
                  </a:tcPr>
                </a:tc>
                <a:extLst>
                  <a:ext uri="{0D108BD9-81ED-4DB2-BD59-A6C34878D82A}">
                    <a16:rowId xmlns:a16="http://schemas.microsoft.com/office/drawing/2014/main" val="2577139719"/>
                  </a:ext>
                </a:extLst>
              </a:tr>
              <a:tr h="306113">
                <a:tc>
                  <a:txBody>
                    <a:bodyPr/>
                    <a:lstStyle/>
                    <a:p>
                      <a:pPr algn="l" fontAlgn="b"/>
                      <a:r>
                        <a:rPr lang="en-ZA" sz="1100" b="0" i="0" u="none" strike="noStrike">
                          <a:solidFill>
                            <a:srgbClr val="000000"/>
                          </a:solidFill>
                          <a:effectLst/>
                          <a:latin typeface="Calibri" panose="020F0502020204030204" pitchFamily="34" charset="0"/>
                        </a:rPr>
                        <a:t>Tea</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1100" b="0" i="0" u="none" strike="noStrike">
                          <a:solidFill>
                            <a:srgbClr val="000000"/>
                          </a:solidFill>
                          <a:effectLst/>
                          <a:latin typeface="Calibri" panose="020F0502020204030204" pitchFamily="34" charset="0"/>
                        </a:rPr>
                        <a:t>196405,95</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26145488"/>
                  </a:ext>
                </a:extLst>
              </a:tr>
              <a:tr h="306113">
                <a:tc>
                  <a:txBody>
                    <a:bodyPr/>
                    <a:lstStyle/>
                    <a:p>
                      <a:pPr algn="l" fontAlgn="b"/>
                      <a:r>
                        <a:rPr lang="en-ZA" sz="1100" b="1" i="0" u="none" strike="noStrike">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ZA" sz="1100" b="1" i="0" u="none" strike="noStrike" dirty="0">
                          <a:solidFill>
                            <a:srgbClr val="000000"/>
                          </a:solidFill>
                          <a:effectLst/>
                          <a:latin typeface="Calibri" panose="020F0502020204030204" pitchFamily="34" charset="0"/>
                        </a:rPr>
                        <a:t>698812,33</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681227094"/>
                  </a:ext>
                </a:extLst>
              </a:tr>
            </a:tbl>
          </a:graphicData>
        </a:graphic>
      </p:graphicFrame>
      <p:graphicFrame>
        <p:nvGraphicFramePr>
          <p:cNvPr id="5" name="Chart 4"/>
          <p:cNvGraphicFramePr>
            <a:graphicFrameLocks/>
          </p:cNvGraphicFramePr>
          <p:nvPr>
            <p:extLst>
              <p:ext uri="{D42A27DB-BD31-4B8C-83A1-F6EECF244321}">
                <p14:modId xmlns:p14="http://schemas.microsoft.com/office/powerpoint/2010/main" val="1334303315"/>
              </p:ext>
            </p:extLst>
          </p:nvPr>
        </p:nvGraphicFramePr>
        <p:xfrm>
          <a:off x="3779520" y="2057400"/>
          <a:ext cx="51816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93040" y="5344160"/>
            <a:ext cx="8849360" cy="1200329"/>
          </a:xfrm>
          <a:prstGeom prst="rect">
            <a:avLst/>
          </a:prstGeom>
          <a:noFill/>
        </p:spPr>
        <p:txBody>
          <a:bodyPr wrap="square" rtlCol="0">
            <a:spAutoFit/>
          </a:bodyPr>
          <a:lstStyle/>
          <a:p>
            <a:r>
              <a:rPr lang="en-US" dirty="0" smtClean="0"/>
              <a:t>These are the top selling products, With Packages Chocolate been the lowest and Coffee being highest. This could the price facts. Coffee is cheaper and so more demand and Packages chocolate may be viewed as luxury in all locations. As the months gets colder more customers are </a:t>
            </a:r>
            <a:r>
              <a:rPr lang="en-US" dirty="0" err="1" smtClean="0"/>
              <a:t>gonna</a:t>
            </a:r>
            <a:r>
              <a:rPr lang="en-US" dirty="0" smtClean="0"/>
              <a:t> demand coffee as oppose to Packaged Chocolate.</a:t>
            </a:r>
            <a:endParaRPr lang="en-ZA"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Weekend vs Weekday Sales</a:t>
            </a:r>
          </a:p>
        </p:txBody>
      </p:sp>
      <p:sp>
        <p:nvSpPr>
          <p:cNvPr id="3" name="TextBox 2"/>
          <p:cNvSpPr txBox="1"/>
          <p:nvPr/>
        </p:nvSpPr>
        <p:spPr>
          <a:xfrm>
            <a:off x="640080" y="1463040"/>
            <a:ext cx="9020867" cy="4616648"/>
          </a:xfrm>
          <a:prstGeom prst="rect">
            <a:avLst/>
          </a:prstGeom>
          <a:noFill/>
        </p:spPr>
        <p:txBody>
          <a:bodyPr wrap="none">
            <a:spAutoFit/>
          </a:bodyPr>
          <a:lstStyle/>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lang="en-US" dirty="0"/>
          </a:p>
          <a:p>
            <a:pPr>
              <a:defRPr sz="1400">
                <a:solidFill>
                  <a:srgbClr val="6B3E26"/>
                </a:solidFill>
                <a:latin typeface="Calibri"/>
              </a:defRPr>
            </a:pPr>
            <a:endParaRPr lang="en-US" dirty="0" smtClean="0"/>
          </a:p>
          <a:p>
            <a:pPr>
              <a:defRPr sz="1400">
                <a:solidFill>
                  <a:srgbClr val="6B3E26"/>
                </a:solidFill>
                <a:latin typeface="Calibri"/>
              </a:defRPr>
            </a:pPr>
            <a:endParaRPr dirty="0"/>
          </a:p>
          <a:p>
            <a:pPr>
              <a:defRPr sz="1400">
                <a:solidFill>
                  <a:srgbClr val="6B3E26"/>
                </a:solidFill>
                <a:latin typeface="Calibri"/>
              </a:defRPr>
            </a:pPr>
            <a:r>
              <a:rPr dirty="0"/>
              <a:t>Weekday total </a:t>
            </a:r>
            <a:r>
              <a:rPr dirty="0" smtClean="0"/>
              <a:t>revenue</a:t>
            </a:r>
            <a:r>
              <a:rPr lang="en-US" dirty="0"/>
              <a:t> </a:t>
            </a:r>
            <a:r>
              <a:rPr lang="en-US" dirty="0" smtClean="0"/>
              <a:t>for all shops show that Mornings have a highest profit, followed by Afternoon and lastly Evenings.</a:t>
            </a:r>
          </a:p>
          <a:p>
            <a:pPr>
              <a:defRPr sz="1400">
                <a:solidFill>
                  <a:srgbClr val="6B3E26"/>
                </a:solidFill>
                <a:latin typeface="Calibri"/>
              </a:defRPr>
            </a:pPr>
            <a:endParaRPr dirty="0"/>
          </a:p>
          <a:p>
            <a:pPr>
              <a:defRPr sz="1400">
                <a:solidFill>
                  <a:srgbClr val="6B3E26"/>
                </a:solidFill>
                <a:latin typeface="Calibri"/>
              </a:defRPr>
            </a:pPr>
            <a:endParaRPr dirty="0"/>
          </a:p>
        </p:txBody>
      </p:sp>
      <p:graphicFrame>
        <p:nvGraphicFramePr>
          <p:cNvPr id="4" name="Chart 3"/>
          <p:cNvGraphicFramePr>
            <a:graphicFrameLocks/>
          </p:cNvGraphicFramePr>
          <p:nvPr>
            <p:extLst>
              <p:ext uri="{D42A27DB-BD31-4B8C-83A1-F6EECF244321}">
                <p14:modId xmlns:p14="http://schemas.microsoft.com/office/powerpoint/2010/main" val="1638833616"/>
              </p:ext>
            </p:extLst>
          </p:nvPr>
        </p:nvGraphicFramePr>
        <p:xfrm>
          <a:off x="172720" y="2057400"/>
          <a:ext cx="42164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30304372"/>
              </p:ext>
            </p:extLst>
          </p:nvPr>
        </p:nvGraphicFramePr>
        <p:xfrm>
          <a:off x="4530812" y="2719546"/>
          <a:ext cx="4460787" cy="2551430"/>
        </p:xfrm>
        <a:graphic>
          <a:graphicData uri="http://schemas.openxmlformats.org/drawingml/2006/table">
            <a:tbl>
              <a:tblPr/>
              <a:tblGrid>
                <a:gridCol w="1982572">
                  <a:extLst>
                    <a:ext uri="{9D8B030D-6E8A-4147-A177-3AD203B41FA5}">
                      <a16:colId xmlns:a16="http://schemas.microsoft.com/office/drawing/2014/main" val="1724049623"/>
                    </a:ext>
                  </a:extLst>
                </a:gridCol>
                <a:gridCol w="2478215">
                  <a:extLst>
                    <a:ext uri="{9D8B030D-6E8A-4147-A177-3AD203B41FA5}">
                      <a16:colId xmlns:a16="http://schemas.microsoft.com/office/drawing/2014/main" val="418831734"/>
                    </a:ext>
                  </a:extLst>
                </a:gridCol>
              </a:tblGrid>
              <a:tr h="184150">
                <a:tc>
                  <a:txBody>
                    <a:bodyPr/>
                    <a:lstStyle/>
                    <a:p>
                      <a:pPr algn="l" fontAlgn="b"/>
                      <a:r>
                        <a:rPr lang="en-US" sz="1100" b="1" i="0" u="none" strike="noStrike">
                          <a:solidFill>
                            <a:srgbClr val="000000"/>
                          </a:solidFill>
                          <a:effectLst/>
                          <a:latin typeface="Calibri" panose="020F0502020204030204" pitchFamily="34" charset="0"/>
                        </a:rPr>
                        <a:t>Sales Per Location in Different Time Buckets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ZA" sz="1100" b="1" i="0" u="none" strike="noStrike">
                          <a:solidFill>
                            <a:srgbClr val="000000"/>
                          </a:solidFill>
                          <a:effectLst/>
                          <a:latin typeface="Calibri" panose="020F0502020204030204" pitchFamily="34" charset="0"/>
                        </a:rPr>
                        <a:t>Sum of HOUR_OF_DAY</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749221956"/>
                  </a:ext>
                </a:extLst>
              </a:tr>
              <a:tr h="184150">
                <a:tc>
                  <a:txBody>
                    <a:bodyPr/>
                    <a:lstStyle/>
                    <a:p>
                      <a:pPr algn="l" fontAlgn="b"/>
                      <a:r>
                        <a:rPr lang="en-ZA" sz="1100" b="1" i="0" u="none" strike="noStrike">
                          <a:solidFill>
                            <a:srgbClr val="000000"/>
                          </a:solidFill>
                          <a:effectLst/>
                          <a:latin typeface="Calibri" panose="020F0502020204030204" pitchFamily="34" charset="0"/>
                        </a:rPr>
                        <a:t>AFTERNOON</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ZA" sz="1100" b="1" i="0" u="none" strike="noStrike">
                          <a:solidFill>
                            <a:srgbClr val="000000"/>
                          </a:solidFill>
                          <a:effectLst/>
                          <a:latin typeface="Calibri" panose="020F0502020204030204" pitchFamily="34" charset="0"/>
                        </a:rPr>
                        <a:t>R622 669,00</a:t>
                      </a:r>
                    </a:p>
                  </a:txBody>
                  <a:tcPr marL="6350" marR="6350" marT="6350"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31012922"/>
                  </a:ext>
                </a:extLst>
              </a:tr>
              <a:tr h="184150">
                <a:tc>
                  <a:txBody>
                    <a:bodyPr/>
                    <a:lstStyle/>
                    <a:p>
                      <a:pPr algn="l" fontAlgn="b"/>
                      <a:r>
                        <a:rPr lang="en-ZA" sz="1100" b="0" i="0" u="none" strike="noStrike">
                          <a:solidFill>
                            <a:srgbClr val="000000"/>
                          </a:solidFill>
                          <a:effectLst/>
                          <a:latin typeface="Calibri" panose="020F0502020204030204" pitchFamily="34" charset="0"/>
                        </a:rPr>
                        <a:t>Astoria</a:t>
                      </a:r>
                    </a:p>
                  </a:txBody>
                  <a:tcPr marL="952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R241 355,00</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5442765"/>
                  </a:ext>
                </a:extLst>
              </a:tr>
              <a:tr h="184150">
                <a:tc>
                  <a:txBody>
                    <a:bodyPr/>
                    <a:lstStyle/>
                    <a:p>
                      <a:pPr algn="l" fontAlgn="b"/>
                      <a:r>
                        <a:rPr lang="en-ZA" sz="1100" b="0" i="0" u="none" strike="noStrike">
                          <a:solidFill>
                            <a:srgbClr val="000000"/>
                          </a:solidFill>
                          <a:effectLst/>
                          <a:latin typeface="Calibri" panose="020F0502020204030204" pitchFamily="34" charset="0"/>
                        </a:rPr>
                        <a:t>Hell's Kitchen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R182 532,00</a:t>
                      </a:r>
                    </a:p>
                  </a:txBody>
                  <a:tcPr marL="6350" marR="6350" marT="6350" marB="0" anchor="b">
                    <a:lnL>
                      <a:noFill/>
                    </a:lnL>
                    <a:lnR>
                      <a:noFill/>
                    </a:lnR>
                    <a:lnT>
                      <a:noFill/>
                    </a:lnT>
                    <a:lnB>
                      <a:noFill/>
                    </a:lnB>
                  </a:tcPr>
                </a:tc>
                <a:extLst>
                  <a:ext uri="{0D108BD9-81ED-4DB2-BD59-A6C34878D82A}">
                    <a16:rowId xmlns:a16="http://schemas.microsoft.com/office/drawing/2014/main" val="3238893528"/>
                  </a:ext>
                </a:extLst>
              </a:tr>
              <a:tr h="184150">
                <a:tc>
                  <a:txBody>
                    <a:bodyPr/>
                    <a:lstStyle/>
                    <a:p>
                      <a:pPr algn="l" fontAlgn="b"/>
                      <a:r>
                        <a:rPr lang="en-ZA" sz="1100" b="0" i="0" u="none" strike="noStrike">
                          <a:solidFill>
                            <a:srgbClr val="000000"/>
                          </a:solidFill>
                          <a:effectLst/>
                          <a:latin typeface="Calibri" panose="020F0502020204030204" pitchFamily="34" charset="0"/>
                        </a:rPr>
                        <a:t>Lower Manhattan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R198 782,00</a:t>
                      </a:r>
                    </a:p>
                  </a:txBody>
                  <a:tcPr marL="6350" marR="6350" marT="6350" marB="0" anchor="b">
                    <a:lnL>
                      <a:noFill/>
                    </a:lnL>
                    <a:lnR>
                      <a:noFill/>
                    </a:lnR>
                    <a:lnT>
                      <a:noFill/>
                    </a:lnT>
                    <a:lnB>
                      <a:noFill/>
                    </a:lnB>
                  </a:tcPr>
                </a:tc>
                <a:extLst>
                  <a:ext uri="{0D108BD9-81ED-4DB2-BD59-A6C34878D82A}">
                    <a16:rowId xmlns:a16="http://schemas.microsoft.com/office/drawing/2014/main" val="661539143"/>
                  </a:ext>
                </a:extLst>
              </a:tr>
              <a:tr h="184150">
                <a:tc>
                  <a:txBody>
                    <a:bodyPr/>
                    <a:lstStyle/>
                    <a:p>
                      <a:pPr algn="l" fontAlgn="b"/>
                      <a:r>
                        <a:rPr lang="en-ZA" sz="1100" b="1" i="0" u="none" strike="noStrike">
                          <a:solidFill>
                            <a:srgbClr val="000000"/>
                          </a:solidFill>
                          <a:effectLst/>
                          <a:latin typeface="Calibri" panose="020F0502020204030204" pitchFamily="34" charset="0"/>
                        </a:rPr>
                        <a:t>EVENING</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1100" b="1" i="0" u="none" strike="noStrike">
                          <a:solidFill>
                            <a:srgbClr val="000000"/>
                          </a:solidFill>
                          <a:effectLst/>
                          <a:latin typeface="Calibri" panose="020F0502020204030204" pitchFamily="34" charset="0"/>
                        </a:rPr>
                        <a:t>R411 107,00</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248579550"/>
                  </a:ext>
                </a:extLst>
              </a:tr>
              <a:tr h="184150">
                <a:tc>
                  <a:txBody>
                    <a:bodyPr/>
                    <a:lstStyle/>
                    <a:p>
                      <a:pPr algn="l" fontAlgn="b"/>
                      <a:r>
                        <a:rPr lang="en-ZA" sz="1100" b="0" i="0" u="none" strike="noStrike">
                          <a:solidFill>
                            <a:srgbClr val="000000"/>
                          </a:solidFill>
                          <a:effectLst/>
                          <a:latin typeface="Calibri" panose="020F0502020204030204" pitchFamily="34" charset="0"/>
                        </a:rPr>
                        <a:t>Astoria</a:t>
                      </a:r>
                    </a:p>
                  </a:txBody>
                  <a:tcPr marL="952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R187 592,00</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2141393712"/>
                  </a:ext>
                </a:extLst>
              </a:tr>
              <a:tr h="184150">
                <a:tc>
                  <a:txBody>
                    <a:bodyPr/>
                    <a:lstStyle/>
                    <a:p>
                      <a:pPr algn="l" fontAlgn="b"/>
                      <a:r>
                        <a:rPr lang="en-ZA" sz="1100" b="0" i="0" u="none" strike="noStrike">
                          <a:solidFill>
                            <a:srgbClr val="000000"/>
                          </a:solidFill>
                          <a:effectLst/>
                          <a:latin typeface="Calibri" panose="020F0502020204030204" pitchFamily="34" charset="0"/>
                        </a:rPr>
                        <a:t>Hell's Kitchen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R151 029,00</a:t>
                      </a:r>
                    </a:p>
                  </a:txBody>
                  <a:tcPr marL="6350" marR="6350" marT="6350" marB="0" anchor="b">
                    <a:lnL>
                      <a:noFill/>
                    </a:lnL>
                    <a:lnR>
                      <a:noFill/>
                    </a:lnR>
                    <a:lnT>
                      <a:noFill/>
                    </a:lnT>
                    <a:lnB>
                      <a:noFill/>
                    </a:lnB>
                  </a:tcPr>
                </a:tc>
                <a:extLst>
                  <a:ext uri="{0D108BD9-81ED-4DB2-BD59-A6C34878D82A}">
                    <a16:rowId xmlns:a16="http://schemas.microsoft.com/office/drawing/2014/main" val="1483343295"/>
                  </a:ext>
                </a:extLst>
              </a:tr>
              <a:tr h="184150">
                <a:tc>
                  <a:txBody>
                    <a:bodyPr/>
                    <a:lstStyle/>
                    <a:p>
                      <a:pPr algn="l" fontAlgn="b"/>
                      <a:r>
                        <a:rPr lang="en-ZA" sz="1100" b="0" i="0" u="none" strike="noStrike">
                          <a:solidFill>
                            <a:srgbClr val="000000"/>
                          </a:solidFill>
                          <a:effectLst/>
                          <a:latin typeface="Calibri" panose="020F0502020204030204" pitchFamily="34" charset="0"/>
                        </a:rPr>
                        <a:t>Lower Manhattan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R72 486,00</a:t>
                      </a:r>
                    </a:p>
                  </a:txBody>
                  <a:tcPr marL="6350" marR="6350" marT="6350" marB="0" anchor="b">
                    <a:lnL>
                      <a:noFill/>
                    </a:lnL>
                    <a:lnR>
                      <a:noFill/>
                    </a:lnR>
                    <a:lnT>
                      <a:noFill/>
                    </a:lnT>
                    <a:lnB>
                      <a:noFill/>
                    </a:lnB>
                  </a:tcPr>
                </a:tc>
                <a:extLst>
                  <a:ext uri="{0D108BD9-81ED-4DB2-BD59-A6C34878D82A}">
                    <a16:rowId xmlns:a16="http://schemas.microsoft.com/office/drawing/2014/main" val="232157006"/>
                  </a:ext>
                </a:extLst>
              </a:tr>
              <a:tr h="184150">
                <a:tc>
                  <a:txBody>
                    <a:bodyPr/>
                    <a:lstStyle/>
                    <a:p>
                      <a:pPr algn="l" fontAlgn="b"/>
                      <a:r>
                        <a:rPr lang="en-ZA" sz="1100" b="1" i="0" u="none" strike="noStrike">
                          <a:solidFill>
                            <a:srgbClr val="000000"/>
                          </a:solidFill>
                          <a:effectLst/>
                          <a:latin typeface="Calibri" panose="020F0502020204030204" pitchFamily="34" charset="0"/>
                        </a:rPr>
                        <a:t>MORNING</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ZA" sz="1100" b="1" i="0" u="none" strike="noStrike">
                          <a:solidFill>
                            <a:srgbClr val="000000"/>
                          </a:solidFill>
                          <a:effectLst/>
                          <a:latin typeface="Calibri" panose="020F0502020204030204" pitchFamily="34" charset="0"/>
                        </a:rPr>
                        <a:t>R712 444,00</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772543736"/>
                  </a:ext>
                </a:extLst>
              </a:tr>
              <a:tr h="184150">
                <a:tc>
                  <a:txBody>
                    <a:bodyPr/>
                    <a:lstStyle/>
                    <a:p>
                      <a:pPr algn="l" fontAlgn="b"/>
                      <a:r>
                        <a:rPr lang="en-ZA" sz="1100" b="0" i="0" u="none" strike="noStrike">
                          <a:solidFill>
                            <a:srgbClr val="000000"/>
                          </a:solidFill>
                          <a:effectLst/>
                          <a:latin typeface="Calibri" panose="020F0502020204030204" pitchFamily="34" charset="0"/>
                        </a:rPr>
                        <a:t>Astoria</a:t>
                      </a:r>
                    </a:p>
                  </a:txBody>
                  <a:tcPr marL="95250" marR="6350" marT="635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ZA" sz="1100" b="0" i="0" u="none" strike="noStrike">
                          <a:solidFill>
                            <a:srgbClr val="000000"/>
                          </a:solidFill>
                          <a:effectLst/>
                          <a:latin typeface="Calibri" panose="020F0502020204030204" pitchFamily="34" charset="0"/>
                        </a:rPr>
                        <a:t>R204 170,00</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4267072362"/>
                  </a:ext>
                </a:extLst>
              </a:tr>
              <a:tr h="184150">
                <a:tc>
                  <a:txBody>
                    <a:bodyPr/>
                    <a:lstStyle/>
                    <a:p>
                      <a:pPr algn="l" fontAlgn="b"/>
                      <a:r>
                        <a:rPr lang="en-ZA" sz="1100" b="0" i="0" u="none" strike="noStrike">
                          <a:solidFill>
                            <a:srgbClr val="000000"/>
                          </a:solidFill>
                          <a:effectLst/>
                          <a:latin typeface="Calibri" panose="020F0502020204030204" pitchFamily="34" charset="0"/>
                        </a:rPr>
                        <a:t>Hell's Kitchen</a:t>
                      </a:r>
                    </a:p>
                  </a:txBody>
                  <a:tcPr marL="95250" marR="6350" marT="6350" marB="0" anchor="b">
                    <a:lnL>
                      <a:noFill/>
                    </a:lnL>
                    <a:lnR>
                      <a:noFill/>
                    </a:lnR>
                    <a:lnT>
                      <a:noFill/>
                    </a:lnT>
                    <a:lnB>
                      <a:noFill/>
                    </a:lnB>
                  </a:tcPr>
                </a:tc>
                <a:tc>
                  <a:txBody>
                    <a:bodyPr/>
                    <a:lstStyle/>
                    <a:p>
                      <a:pPr algn="r" fontAlgn="b"/>
                      <a:r>
                        <a:rPr lang="en-ZA" sz="1100" b="0" i="0" u="none" strike="noStrike">
                          <a:solidFill>
                            <a:srgbClr val="000000"/>
                          </a:solidFill>
                          <a:effectLst/>
                          <a:latin typeface="Calibri" panose="020F0502020204030204" pitchFamily="34" charset="0"/>
                        </a:rPr>
                        <a:t>R258 412,00</a:t>
                      </a:r>
                    </a:p>
                  </a:txBody>
                  <a:tcPr marL="6350" marR="6350" marT="6350" marB="0" anchor="b">
                    <a:lnL>
                      <a:noFill/>
                    </a:lnL>
                    <a:lnR>
                      <a:noFill/>
                    </a:lnR>
                    <a:lnT>
                      <a:noFill/>
                    </a:lnT>
                    <a:lnB>
                      <a:noFill/>
                    </a:lnB>
                  </a:tcPr>
                </a:tc>
                <a:extLst>
                  <a:ext uri="{0D108BD9-81ED-4DB2-BD59-A6C34878D82A}">
                    <a16:rowId xmlns:a16="http://schemas.microsoft.com/office/drawing/2014/main" val="2080986931"/>
                  </a:ext>
                </a:extLst>
              </a:tr>
              <a:tr h="184150">
                <a:tc>
                  <a:txBody>
                    <a:bodyPr/>
                    <a:lstStyle/>
                    <a:p>
                      <a:pPr algn="l" fontAlgn="b"/>
                      <a:r>
                        <a:rPr lang="en-ZA" sz="1100" b="0" i="0" u="none" strike="noStrike">
                          <a:solidFill>
                            <a:srgbClr val="000000"/>
                          </a:solidFill>
                          <a:effectLst/>
                          <a:latin typeface="Calibri" panose="020F0502020204030204" pitchFamily="34" charset="0"/>
                        </a:rPr>
                        <a:t>Lower Manhattan</a:t>
                      </a:r>
                    </a:p>
                  </a:txBody>
                  <a:tcPr marL="95250" marR="6350" marT="6350" marB="0" anchor="b">
                    <a:lnL>
                      <a:noFill/>
                    </a:lnL>
                    <a:lnR>
                      <a:noFill/>
                    </a:lnR>
                    <a:lnT>
                      <a:noFill/>
                    </a:lnT>
                    <a:lnB>
                      <a:noFill/>
                    </a:lnB>
                  </a:tcPr>
                </a:tc>
                <a:tc>
                  <a:txBody>
                    <a:bodyPr/>
                    <a:lstStyle/>
                    <a:p>
                      <a:pPr algn="r" fontAlgn="b"/>
                      <a:r>
                        <a:rPr lang="en-ZA" sz="1100" b="0" i="0" u="none" strike="noStrike" dirty="0">
                          <a:solidFill>
                            <a:srgbClr val="000000"/>
                          </a:solidFill>
                          <a:effectLst/>
                          <a:latin typeface="Calibri" panose="020F0502020204030204" pitchFamily="34" charset="0"/>
                        </a:rPr>
                        <a:t>R249 862,00</a:t>
                      </a:r>
                    </a:p>
                  </a:txBody>
                  <a:tcPr marL="6350" marR="6350" marT="6350" marB="0" anchor="b">
                    <a:lnL>
                      <a:noFill/>
                    </a:lnL>
                    <a:lnR>
                      <a:noFill/>
                    </a:lnR>
                    <a:lnT>
                      <a:noFill/>
                    </a:lnT>
                    <a:lnB>
                      <a:noFill/>
                    </a:lnB>
                  </a:tcPr>
                </a:tc>
                <a:extLst>
                  <a:ext uri="{0D108BD9-81ED-4DB2-BD59-A6C34878D82A}">
                    <a16:rowId xmlns:a16="http://schemas.microsoft.com/office/drawing/2014/main" val="2945168348"/>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978</TotalTime>
  <Words>850</Words>
  <Application>Microsoft Office PowerPoint</Application>
  <PresentationFormat>On-screen Show (4:3)</PresentationFormat>
  <Paragraphs>200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Droplet</vt:lpstr>
      <vt:lpstr>Bright Coffee Shop Sales Analysis</vt:lpstr>
      <vt:lpstr>Objective &amp; Data Overview</vt:lpstr>
      <vt:lpstr>Key Metrics</vt:lpstr>
      <vt:lpstr>INTRODUCTION</vt:lpstr>
      <vt:lpstr>Revenue generation</vt:lpstr>
      <vt:lpstr>Revenue by Location</vt:lpstr>
      <vt:lpstr>Total revenue of all locations</vt:lpstr>
      <vt:lpstr>Top 10 Product Details by Revenue</vt:lpstr>
      <vt:lpstr>Weekend vs Weekday Sales</vt:lpstr>
      <vt:lpstr>Weekends sales</vt:lpstr>
      <vt:lpstr>Key FINDINGS  </vt:lpstr>
      <vt:lpstr>Recommendations &amp; Next Steps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Coffee Shop Sales Analysis</dc:title>
  <dc:subject/>
  <dc:creator>Nhlakanipho</dc:creator>
  <cp:keywords/>
  <dc:description>generated using python-pptx</dc:description>
  <cp:lastModifiedBy>Nhlakanipho</cp:lastModifiedBy>
  <cp:revision>23</cp:revision>
  <dcterms:created xsi:type="dcterms:W3CDTF">2013-01-27T09:14:16Z</dcterms:created>
  <dcterms:modified xsi:type="dcterms:W3CDTF">2025-10-27T14:40:07Z</dcterms:modified>
  <cp:category/>
</cp:coreProperties>
</file>