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3" r:id="rId8"/>
    <p:sldId id="261" r:id="rId9"/>
    <p:sldId id="269" r:id="rId10"/>
    <p:sldId id="262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20" d="100"/>
          <a:sy n="120" d="100"/>
        </p:scale>
        <p:origin x="534" y="-8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Unwrapping Valentine's Day:</a:t>
            </a:r>
          </a:p>
          <a:p>
            <a:r>
              <a:t>A Data-Driven Look into Love &amp; Spending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Team HeartCode ❤️ (Group 11)  |  April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78"/>
            <a:ext cx="8229600" cy="634560"/>
          </a:xfrm>
        </p:spPr>
        <p:txBody>
          <a:bodyPr>
            <a:normAutofit fontScale="90000"/>
          </a:bodyPr>
          <a:lstStyle/>
          <a:p>
            <a:r>
              <a:rPr dirty="0"/>
              <a:t> Age Group Preferences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1838"/>
            <a:ext cx="8229600" cy="960775"/>
          </a:xfrm>
        </p:spPr>
        <p:txBody>
          <a:bodyPr>
            <a:normAutofit/>
          </a:bodyPr>
          <a:lstStyle/>
          <a:p>
            <a:r>
              <a:rPr lang="en-US" sz="1500" dirty="0"/>
              <a:t>The 18–34 age range accounts for 40% of total Valentine's Day gift spending</a:t>
            </a:r>
          </a:p>
          <a:p>
            <a:r>
              <a:rPr lang="en-US" sz="1500" dirty="0"/>
              <a:t>Younger adults are key drivers of seasonal consumer behavior</a:t>
            </a:r>
          </a:p>
          <a:p>
            <a:r>
              <a:rPr lang="en-US" sz="1500" dirty="0"/>
              <a:t>Older segments still participate, but with decreasing intensity</a:t>
            </a:r>
            <a:endParaRPr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249C2E-C40D-90D4-74E2-9F92E9995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78996"/>
            <a:ext cx="8229600" cy="39471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Gaps &amp;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Limitations:</a:t>
            </a:r>
          </a:p>
          <a:p>
            <a:r>
              <a:rPr dirty="0"/>
              <a:t>No location or sentiment data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 Future Potential:</a:t>
            </a:r>
          </a:p>
          <a:p>
            <a:r>
              <a:rPr dirty="0"/>
              <a:t>Integrate Google Trends / social sentiment</a:t>
            </a:r>
          </a:p>
          <a:p>
            <a:r>
              <a:rPr dirty="0"/>
              <a:t>Expand to geo-based insights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Valentine spending is shaped by age and gender</a:t>
            </a:r>
          </a:p>
          <a:p>
            <a:r>
              <a:rPr dirty="0"/>
              <a:t> Experiences and gift cards are rising in popularity</a:t>
            </a:r>
          </a:p>
          <a:p>
            <a:r>
              <a:rPr dirty="0"/>
              <a:t>Businesses can leverage these insights for smarter, targeted campaigns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 /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dirty="0"/>
              <a:t>Thank you! We’d love to hear your questions or thoughts.</a:t>
            </a:r>
          </a:p>
          <a:p>
            <a:pPr algn="ctr"/>
            <a:endParaRPr dirty="0"/>
          </a:p>
          <a:p>
            <a:pPr marL="0" indent="0" algn="ctr">
              <a:buNone/>
            </a:pPr>
            <a:r>
              <a:rPr dirty="0"/>
              <a:t>Team </a:t>
            </a:r>
            <a:r>
              <a:rPr dirty="0" err="1"/>
              <a:t>HeartCode</a:t>
            </a:r>
            <a:r>
              <a:rPr dirty="0"/>
              <a:t> ❤️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How do age and gender influence spending patterns on Valentine's Day gift categories over time?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Why this matters:</a:t>
            </a:r>
          </a:p>
          <a:p>
            <a:r>
              <a:rPr dirty="0"/>
              <a:t>Helps brands personalize campaigns</a:t>
            </a:r>
          </a:p>
          <a:p>
            <a:r>
              <a:rPr dirty="0"/>
              <a:t>Reveals shifting consumer behavior over time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historical_spending.csv: Yearly spend by category (2010–2022)</a:t>
            </a:r>
          </a:p>
          <a:p>
            <a:r>
              <a:rPr dirty="0"/>
              <a:t>gifts_gender.csv: Spend distribution by gender</a:t>
            </a:r>
          </a:p>
          <a:p>
            <a:r>
              <a:rPr dirty="0"/>
              <a:t>gifts_age.csv: Spend distribution by age group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 Cleaning &amp; Reshaping: Unpivoted category columns</a:t>
            </a:r>
          </a:p>
          <a:p>
            <a:r>
              <a:rPr dirty="0"/>
              <a:t>Dimensional Model: </a:t>
            </a:r>
            <a:r>
              <a:rPr dirty="0" err="1"/>
              <a:t>YearTable</a:t>
            </a:r>
            <a:r>
              <a:rPr dirty="0"/>
              <a:t>, </a:t>
            </a:r>
            <a:r>
              <a:rPr dirty="0" err="1"/>
              <a:t>CategoryTable</a:t>
            </a:r>
            <a:r>
              <a:rPr dirty="0"/>
              <a:t>, </a:t>
            </a:r>
            <a:r>
              <a:rPr dirty="0" err="1"/>
              <a:t>GenderTable</a:t>
            </a:r>
            <a:r>
              <a:rPr dirty="0"/>
              <a:t>, </a:t>
            </a:r>
            <a:r>
              <a:rPr dirty="0" err="1"/>
              <a:t>AgeGroupTable</a:t>
            </a:r>
            <a:endParaRPr dirty="0"/>
          </a:p>
          <a:p>
            <a:r>
              <a:rPr dirty="0"/>
              <a:t>Tools: Power BI, DAX, Power Query</a:t>
            </a:r>
          </a:p>
          <a:p>
            <a:r>
              <a:rPr dirty="0"/>
              <a:t>Key Metrics: Total Spend, YoY Growth %, Category Breakdown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0DFE8CA-415B-A334-96FE-EF6C6018B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04085"/>
            <a:ext cx="8229600" cy="4318193"/>
          </a:xfrm>
        </p:spPr>
      </p:pic>
    </p:spTree>
    <p:extLst>
      <p:ext uri="{BB962C8B-B14F-4D97-AF65-F5344CB8AC3E}">
        <p14:creationId xmlns:p14="http://schemas.microsoft.com/office/powerpoint/2010/main" val="3927108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31837"/>
          </a:xfrm>
        </p:spPr>
        <p:txBody>
          <a:bodyPr>
            <a:normAutofit fontScale="90000"/>
          </a:bodyPr>
          <a:lstStyle/>
          <a:p>
            <a:r>
              <a:rPr dirty="0"/>
              <a:t> </a:t>
            </a:r>
            <a:r>
              <a:rPr lang="en-US" dirty="0"/>
              <a:t>Total Spend by Gender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580"/>
            <a:ext cx="8229600" cy="94358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While both genders are actively involved in Valentine’s gifting, </a:t>
            </a:r>
            <a:r>
              <a:rPr lang="en-US" b="1" dirty="0"/>
              <a:t>men account for the majority share</a:t>
            </a:r>
            <a:r>
              <a:rPr lang="en-US" dirty="0"/>
              <a:t> of total spend(53.3%).</a:t>
            </a:r>
          </a:p>
          <a:p>
            <a:pPr marL="0" indent="0">
              <a:buNone/>
            </a:pPr>
            <a:r>
              <a:rPr lang="en-US" dirty="0"/>
              <a:t>This is consistent with traditional buying roles where men often purchase high-value items like </a:t>
            </a:r>
            <a:r>
              <a:rPr lang="en-US" b="1" dirty="0"/>
              <a:t>jewelry, flowers, or plan evenings out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8C695A-D64E-E157-6DBF-955526FB4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84904"/>
            <a:ext cx="8151779" cy="41365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73932"/>
          </a:xfrm>
        </p:spPr>
        <p:txBody>
          <a:bodyPr>
            <a:normAutofit fontScale="90000"/>
          </a:bodyPr>
          <a:lstStyle/>
          <a:p>
            <a:r>
              <a:rPr dirty="0"/>
              <a:t>Top 3 Categories </a:t>
            </a:r>
            <a:r>
              <a:rPr lang="en-US" dirty="0"/>
              <a:t>of Gifts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7397"/>
            <a:ext cx="8229600" cy="739302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Candy is king</a:t>
            </a:r>
          </a:p>
          <a:p>
            <a:r>
              <a:rPr lang="en-US" dirty="0"/>
              <a:t>Cards have lasting power</a:t>
            </a:r>
          </a:p>
          <a:p>
            <a:r>
              <a:rPr lang="en-US" dirty="0"/>
              <a:t>Flowers remain iconic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519809-C81D-DC65-BA3B-D6A17C24A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80164"/>
            <a:ext cx="8229600" cy="46206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7278"/>
            <a:ext cx="8229600" cy="634560"/>
          </a:xfrm>
        </p:spPr>
        <p:txBody>
          <a:bodyPr>
            <a:normAutofit fontScale="90000"/>
          </a:bodyPr>
          <a:lstStyle/>
          <a:p>
            <a:r>
              <a:rPr dirty="0"/>
              <a:t> Gender-Based Spending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6307"/>
            <a:ext cx="8229600" cy="113813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dirty="0"/>
              <a:t>• Women spend more on </a:t>
            </a:r>
            <a:r>
              <a:rPr lang="en-US" dirty="0"/>
              <a:t>Candy</a:t>
            </a:r>
            <a:r>
              <a:rPr dirty="0"/>
              <a:t> </a:t>
            </a:r>
            <a:r>
              <a:rPr lang="en-US" dirty="0"/>
              <a:t>,</a:t>
            </a:r>
            <a:r>
              <a:rPr dirty="0"/>
              <a:t>Cards</a:t>
            </a:r>
            <a:r>
              <a:rPr lang="en-US" dirty="0"/>
              <a:t> and Experiences such as evening out</a:t>
            </a:r>
            <a:endParaRPr dirty="0"/>
          </a:p>
          <a:p>
            <a:pPr marL="0" indent="0">
              <a:buNone/>
            </a:pPr>
            <a:r>
              <a:rPr dirty="0"/>
              <a:t>• Men </a:t>
            </a:r>
            <a:r>
              <a:rPr lang="en-US" dirty="0"/>
              <a:t>on Flowers, </a:t>
            </a:r>
            <a:r>
              <a:rPr dirty="0"/>
              <a:t>Candy</a:t>
            </a:r>
            <a:r>
              <a:rPr lang="en-US" dirty="0"/>
              <a:t>, Jewelry and Cards. 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Tailor campaigns</a:t>
            </a:r>
            <a:r>
              <a:rPr lang="en-US" dirty="0"/>
              <a:t> can be made</a:t>
            </a:r>
            <a:r>
              <a:rPr dirty="0"/>
              <a:t> based on gender preferences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Joint packages or couple promotions might appeal to many.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10330A-89B9-F504-393F-FAAB840BE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98912"/>
            <a:ext cx="8229600" cy="42727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F9FC5-6F1F-3814-B0F9-59439A141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7F54B-A239-5324-0A9A-D224EE8C3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31837"/>
          </a:xfrm>
        </p:spPr>
        <p:txBody>
          <a:bodyPr>
            <a:normAutofit fontScale="90000"/>
          </a:bodyPr>
          <a:lstStyle/>
          <a:p>
            <a:r>
              <a:rPr dirty="0"/>
              <a:t> Spending Trends Over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6E994-CBA6-22CD-68AA-16D9181B8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580"/>
            <a:ext cx="8229600" cy="943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1500" dirty="0"/>
              <a:t>• Jewelry and Flowers lead in total spend</a:t>
            </a:r>
          </a:p>
          <a:p>
            <a:pPr marL="0" indent="0">
              <a:buNone/>
            </a:pPr>
            <a:r>
              <a:rPr sz="1500" dirty="0"/>
              <a:t>• Gift Cards and Experiences are rising</a:t>
            </a:r>
          </a:p>
          <a:p>
            <a:pPr marL="0" indent="0">
              <a:buNone/>
            </a:pPr>
            <a:r>
              <a:rPr sz="1500" dirty="0"/>
              <a:t> Opportunity to promote digital and experiential gifts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CF59CB-8854-C0E5-DB71-A472C2D31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84904"/>
            <a:ext cx="8229600" cy="413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0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379</Words>
  <Application>Microsoft Office PowerPoint</Application>
  <PresentationFormat>On-screen Show (4:3)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Unwrapping Valentine's Day: A Data-Driven Look into Love &amp; Spending</vt:lpstr>
      <vt:lpstr>Business Question</vt:lpstr>
      <vt:lpstr>Data Sources</vt:lpstr>
      <vt:lpstr>Methodology</vt:lpstr>
      <vt:lpstr>PowerPoint Presentation</vt:lpstr>
      <vt:lpstr> Total Spend by Gender</vt:lpstr>
      <vt:lpstr>Top 3 Categories of Gifts</vt:lpstr>
      <vt:lpstr> Gender-Based Spending</vt:lpstr>
      <vt:lpstr> Spending Trends Over Time</vt:lpstr>
      <vt:lpstr> Age Group Preferences</vt:lpstr>
      <vt:lpstr>Gaps &amp; Opportunities</vt:lpstr>
      <vt:lpstr>Conclusion</vt:lpstr>
      <vt:lpstr>Thank You /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nkatha</dc:creator>
  <cp:keywords/>
  <dc:description>generated using python-pptx</dc:description>
  <cp:lastModifiedBy>nkatha</cp:lastModifiedBy>
  <cp:revision>2</cp:revision>
  <dcterms:created xsi:type="dcterms:W3CDTF">2013-01-27T09:14:16Z</dcterms:created>
  <dcterms:modified xsi:type="dcterms:W3CDTF">2025-04-22T18:19:27Z</dcterms:modified>
  <cp:category/>
</cp:coreProperties>
</file>