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78" r:id="rId7"/>
    <p:sldId id="280" r:id="rId8"/>
    <p:sldId id="271" r:id="rId9"/>
    <p:sldId id="288" r:id="rId10"/>
    <p:sldId id="289" r:id="rId11"/>
    <p:sldId id="281" r:id="rId12"/>
    <p:sldId id="286" r:id="rId13"/>
    <p:sldId id="287" r:id="rId14"/>
    <p:sldId id="258" r:id="rId15"/>
    <p:sldId id="282" r:id="rId16"/>
    <p:sldId id="28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A2BA38-02C0-4A25-ADFA-C0B0037F6586}" v="1020" dt="2025-05-26T01:55:16.0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655" autoAdjust="0"/>
  </p:normalViewPr>
  <p:slideViewPr>
    <p:cSldViewPr snapToGrid="0">
      <p:cViewPr>
        <p:scale>
          <a:sx n="67" d="100"/>
          <a:sy n="67" d="100"/>
        </p:scale>
        <p:origin x="644" y="52"/>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3.xml.rels><?xml version="1.0" encoding="UTF-8" standalone="yes"?>
<Relationships xmlns="http://schemas.openxmlformats.org/package/2006/relationships"><Relationship Id="rId1" Type="http://schemas.openxmlformats.org/officeDocument/2006/relationships/image" Target="../media/image28.jpg"/></Relationships>
</file>

<file path=ppt/diagrams/_rels/drawing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3.xml.rels><?xml version="1.0" encoding="UTF-8" standalone="yes"?>
<Relationships xmlns="http://schemas.openxmlformats.org/package/2006/relationships"><Relationship Id="rId1" Type="http://schemas.openxmlformats.org/officeDocument/2006/relationships/image" Target="../media/image28.jp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CB7E86-C1C2-4A36-A1CF-A6DD43CFB4B3}" type="doc">
      <dgm:prSet loTypeId="urn:microsoft.com/office/officeart/2005/8/layout/vList3" loCatId="list" qsTypeId="urn:microsoft.com/office/officeart/2005/8/quickstyle/simple1" qsCatId="simple" csTypeId="urn:microsoft.com/office/officeart/2005/8/colors/accent0_1" csCatId="mainScheme" phldr="1"/>
      <dgm:spPr/>
      <dgm:t>
        <a:bodyPr/>
        <a:lstStyle/>
        <a:p>
          <a:endParaRPr lang="en-US"/>
        </a:p>
      </dgm:t>
    </dgm:pt>
    <dgm:pt modelId="{4B12C70C-E2D2-4623-BE63-F78F71BF4521}">
      <dgm:prSet phldrT="[Text]" custT="1"/>
      <dgm:spPr/>
      <dgm:t>
        <a:bodyPr/>
        <a:lstStyle/>
        <a:p>
          <a:endParaRPr lang="en-US" sz="1600" dirty="0"/>
        </a:p>
      </dgm:t>
    </dgm:pt>
    <dgm:pt modelId="{996A29A1-66E2-4556-AA84-F21EABE327B5}" type="parTrans" cxnId="{8F95EA8E-D051-4F2E-8019-09E3D59DE123}">
      <dgm:prSet/>
      <dgm:spPr/>
      <dgm:t>
        <a:bodyPr/>
        <a:lstStyle/>
        <a:p>
          <a:endParaRPr lang="en-US"/>
        </a:p>
      </dgm:t>
    </dgm:pt>
    <dgm:pt modelId="{3C42349C-0F69-4A48-B769-50B0EAB58457}" type="sibTrans" cxnId="{8F95EA8E-D051-4F2E-8019-09E3D59DE123}">
      <dgm:prSet/>
      <dgm:spPr/>
      <dgm:t>
        <a:bodyPr/>
        <a:lstStyle/>
        <a:p>
          <a:endParaRPr lang="en-US"/>
        </a:p>
      </dgm:t>
    </dgm:pt>
    <dgm:pt modelId="{71D42EF5-16A4-4245-9EB7-42B20A24BD91}">
      <dgm:prSet phldrT="[Text]" custT="1"/>
      <dgm:spPr/>
      <dgm:t>
        <a:bodyPr/>
        <a:lstStyle/>
        <a:p>
          <a:pPr algn="l"/>
          <a:endParaRPr lang="en-US" sz="1800" dirty="0"/>
        </a:p>
        <a:p>
          <a:pPr algn="l"/>
          <a:r>
            <a:rPr lang="en-US" sz="1600" dirty="0"/>
            <a:t>Quantity of product sold / Wished count – 25% weight </a:t>
          </a:r>
        </a:p>
      </dgm:t>
    </dgm:pt>
    <dgm:pt modelId="{2902F4DB-023F-4ECE-BFCA-3143F532EA61}" type="parTrans" cxnId="{ACB16639-7E95-4E3A-BD3E-9E055CF8375B}">
      <dgm:prSet/>
      <dgm:spPr/>
      <dgm:t>
        <a:bodyPr/>
        <a:lstStyle/>
        <a:p>
          <a:endParaRPr lang="en-US"/>
        </a:p>
      </dgm:t>
    </dgm:pt>
    <dgm:pt modelId="{FD51275D-E004-4D03-BCA1-3DE181A03693}" type="sibTrans" cxnId="{ACB16639-7E95-4E3A-BD3E-9E055CF8375B}">
      <dgm:prSet/>
      <dgm:spPr/>
      <dgm:t>
        <a:bodyPr/>
        <a:lstStyle/>
        <a:p>
          <a:endParaRPr lang="en-US"/>
        </a:p>
      </dgm:t>
    </dgm:pt>
    <dgm:pt modelId="{36522823-8756-49FF-A939-430688A3F01F}">
      <dgm:prSet phldrT="[Text]" custT="1"/>
      <dgm:spPr/>
      <dgm:t>
        <a:bodyPr/>
        <a:lstStyle/>
        <a:p>
          <a:pPr algn="l"/>
          <a:endParaRPr lang="en-US" sz="1600" dirty="0"/>
        </a:p>
        <a:p>
          <a:pPr algn="l"/>
          <a:r>
            <a:rPr lang="en-US" sz="1600" dirty="0"/>
            <a:t>Quantity sold / Current Quantity of product in inventory – 35% weight</a:t>
          </a:r>
        </a:p>
      </dgm:t>
    </dgm:pt>
    <dgm:pt modelId="{FE8D1F3C-2F4A-4DAC-AC83-40DD2A9E474E}" type="parTrans" cxnId="{218BB37A-BED1-4969-8D95-BB2FB2CAD929}">
      <dgm:prSet/>
      <dgm:spPr/>
      <dgm:t>
        <a:bodyPr/>
        <a:lstStyle/>
        <a:p>
          <a:endParaRPr lang="en-US"/>
        </a:p>
      </dgm:t>
    </dgm:pt>
    <dgm:pt modelId="{460702A7-CE53-4C5E-8101-16B0C1D76BDA}" type="sibTrans" cxnId="{218BB37A-BED1-4969-8D95-BB2FB2CAD929}">
      <dgm:prSet/>
      <dgm:spPr/>
      <dgm:t>
        <a:bodyPr/>
        <a:lstStyle/>
        <a:p>
          <a:endParaRPr lang="en-US"/>
        </a:p>
      </dgm:t>
    </dgm:pt>
    <dgm:pt modelId="{3090DBC9-6532-432B-B3A4-23FE54AD6EBD}" type="pres">
      <dgm:prSet presAssocID="{F6CB7E86-C1C2-4A36-A1CF-A6DD43CFB4B3}" presName="linearFlow" presStyleCnt="0">
        <dgm:presLayoutVars>
          <dgm:dir/>
          <dgm:resizeHandles val="exact"/>
        </dgm:presLayoutVars>
      </dgm:prSet>
      <dgm:spPr/>
    </dgm:pt>
    <dgm:pt modelId="{F2BF2621-7380-4F68-AD3F-2DD46028CCDB}" type="pres">
      <dgm:prSet presAssocID="{4B12C70C-E2D2-4623-BE63-F78F71BF4521}" presName="composite" presStyleCnt="0"/>
      <dgm:spPr/>
    </dgm:pt>
    <dgm:pt modelId="{F183F72E-0E9A-497E-A313-F2F54E59D793}" type="pres">
      <dgm:prSet presAssocID="{4B12C70C-E2D2-4623-BE63-F78F71BF4521}" presName="imgShp" presStyleLbl="fgImgPlac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1 outline"/>
        </a:ext>
      </dgm:extLst>
    </dgm:pt>
    <dgm:pt modelId="{695C00A0-4AC8-4367-A25F-734EFFC61789}" type="pres">
      <dgm:prSet presAssocID="{4B12C70C-E2D2-4623-BE63-F78F71BF4521}" presName="txShp" presStyleLbl="node1" presStyleIdx="0" presStyleCnt="3" custLinFactNeighborX="13906" custLinFactNeighborY="3189">
        <dgm:presLayoutVars>
          <dgm:bulletEnabled val="1"/>
        </dgm:presLayoutVars>
      </dgm:prSet>
      <dgm:spPr/>
    </dgm:pt>
    <dgm:pt modelId="{AE3B3807-65D6-4A44-A40F-C05F47E5353C}" type="pres">
      <dgm:prSet presAssocID="{3C42349C-0F69-4A48-B769-50B0EAB58457}" presName="spacing" presStyleCnt="0"/>
      <dgm:spPr/>
    </dgm:pt>
    <dgm:pt modelId="{E4D8A478-0C3C-4575-87C2-AF9D2F82C962}" type="pres">
      <dgm:prSet presAssocID="{71D42EF5-16A4-4245-9EB7-42B20A24BD91}" presName="composite" presStyleCnt="0"/>
      <dgm:spPr/>
    </dgm:pt>
    <dgm:pt modelId="{F84AC0DF-5D2A-405D-A9D0-55B8D260B5A6}" type="pres">
      <dgm:prSet presAssocID="{71D42EF5-16A4-4245-9EB7-42B20A24BD91}" presName="imgShp" presStyleLbl="fgImgPlac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outline"/>
        </a:ext>
      </dgm:extLst>
    </dgm:pt>
    <dgm:pt modelId="{EC4C6A70-8A3A-43E1-8176-A29106381264}" type="pres">
      <dgm:prSet presAssocID="{71D42EF5-16A4-4245-9EB7-42B20A24BD91}" presName="txShp" presStyleLbl="node1" presStyleIdx="1" presStyleCnt="3" custLinFactY="35765" custLinFactNeighborX="13906" custLinFactNeighborY="100000">
        <dgm:presLayoutVars>
          <dgm:bulletEnabled val="1"/>
        </dgm:presLayoutVars>
      </dgm:prSet>
      <dgm:spPr/>
    </dgm:pt>
    <dgm:pt modelId="{511C9E22-82F1-4907-940F-473E23EDEF3E}" type="pres">
      <dgm:prSet presAssocID="{FD51275D-E004-4D03-BCA1-3DE181A03693}" presName="spacing" presStyleCnt="0"/>
      <dgm:spPr/>
    </dgm:pt>
    <dgm:pt modelId="{6E015371-A1EF-49B2-8C0B-4D1D9B2A6A56}" type="pres">
      <dgm:prSet presAssocID="{36522823-8756-49FF-A939-430688A3F01F}" presName="composite" presStyleCnt="0"/>
      <dgm:spPr/>
    </dgm:pt>
    <dgm:pt modelId="{AD3CCB3C-A2D9-4A9B-90B3-DCCD7D20E4FB}" type="pres">
      <dgm:prSet presAssocID="{36522823-8756-49FF-A939-430688A3F01F}" presName="imgShp" presStyleLbl="fgImgPlac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3 outline"/>
        </a:ext>
      </dgm:extLst>
    </dgm:pt>
    <dgm:pt modelId="{DDF389A0-3383-4B16-869D-791C9FBE683A}" type="pres">
      <dgm:prSet presAssocID="{36522823-8756-49FF-A939-430688A3F01F}" presName="txShp" presStyleLbl="node1" presStyleIdx="2" presStyleCnt="3" custLinFactY="-29512" custLinFactNeighborX="11796" custLinFactNeighborY="-100000">
        <dgm:presLayoutVars>
          <dgm:bulletEnabled val="1"/>
        </dgm:presLayoutVars>
      </dgm:prSet>
      <dgm:spPr/>
    </dgm:pt>
  </dgm:ptLst>
  <dgm:cxnLst>
    <dgm:cxn modelId="{E7E8AD17-5845-4D67-B36E-24270D65288F}" type="presOf" srcId="{71D42EF5-16A4-4245-9EB7-42B20A24BD91}" destId="{EC4C6A70-8A3A-43E1-8176-A29106381264}" srcOrd="0" destOrd="0" presId="urn:microsoft.com/office/officeart/2005/8/layout/vList3"/>
    <dgm:cxn modelId="{ACB16639-7E95-4E3A-BD3E-9E055CF8375B}" srcId="{F6CB7E86-C1C2-4A36-A1CF-A6DD43CFB4B3}" destId="{71D42EF5-16A4-4245-9EB7-42B20A24BD91}" srcOrd="1" destOrd="0" parTransId="{2902F4DB-023F-4ECE-BFCA-3143F532EA61}" sibTransId="{FD51275D-E004-4D03-BCA1-3DE181A03693}"/>
    <dgm:cxn modelId="{5271F158-C2E2-42F4-9EA2-E102C0469ED4}" type="presOf" srcId="{36522823-8756-49FF-A939-430688A3F01F}" destId="{DDF389A0-3383-4B16-869D-791C9FBE683A}" srcOrd="0" destOrd="0" presId="urn:microsoft.com/office/officeart/2005/8/layout/vList3"/>
    <dgm:cxn modelId="{218BB37A-BED1-4969-8D95-BB2FB2CAD929}" srcId="{F6CB7E86-C1C2-4A36-A1CF-A6DD43CFB4B3}" destId="{36522823-8756-49FF-A939-430688A3F01F}" srcOrd="2" destOrd="0" parTransId="{FE8D1F3C-2F4A-4DAC-AC83-40DD2A9E474E}" sibTransId="{460702A7-CE53-4C5E-8101-16B0C1D76BDA}"/>
    <dgm:cxn modelId="{C13FD881-E1DF-44B3-8465-DD71190F691D}" type="presOf" srcId="{F6CB7E86-C1C2-4A36-A1CF-A6DD43CFB4B3}" destId="{3090DBC9-6532-432B-B3A4-23FE54AD6EBD}" srcOrd="0" destOrd="0" presId="urn:microsoft.com/office/officeart/2005/8/layout/vList3"/>
    <dgm:cxn modelId="{8F95EA8E-D051-4F2E-8019-09E3D59DE123}" srcId="{F6CB7E86-C1C2-4A36-A1CF-A6DD43CFB4B3}" destId="{4B12C70C-E2D2-4623-BE63-F78F71BF4521}" srcOrd="0" destOrd="0" parTransId="{996A29A1-66E2-4556-AA84-F21EABE327B5}" sibTransId="{3C42349C-0F69-4A48-B769-50B0EAB58457}"/>
    <dgm:cxn modelId="{26D7E0EE-731C-40B3-96CE-67E3623C4251}" type="presOf" srcId="{4B12C70C-E2D2-4623-BE63-F78F71BF4521}" destId="{695C00A0-4AC8-4367-A25F-734EFFC61789}" srcOrd="0" destOrd="0" presId="urn:microsoft.com/office/officeart/2005/8/layout/vList3"/>
    <dgm:cxn modelId="{1F765006-A5F9-454B-82B8-0F4909C12BCB}" type="presParOf" srcId="{3090DBC9-6532-432B-B3A4-23FE54AD6EBD}" destId="{F2BF2621-7380-4F68-AD3F-2DD46028CCDB}" srcOrd="0" destOrd="0" presId="urn:microsoft.com/office/officeart/2005/8/layout/vList3"/>
    <dgm:cxn modelId="{52A7EDA5-F92A-4906-B71E-699DC2CC8DF0}" type="presParOf" srcId="{F2BF2621-7380-4F68-AD3F-2DD46028CCDB}" destId="{F183F72E-0E9A-497E-A313-F2F54E59D793}" srcOrd="0" destOrd="0" presId="urn:microsoft.com/office/officeart/2005/8/layout/vList3"/>
    <dgm:cxn modelId="{1A8E7FAE-F266-416C-9044-5EB04B756618}" type="presParOf" srcId="{F2BF2621-7380-4F68-AD3F-2DD46028CCDB}" destId="{695C00A0-4AC8-4367-A25F-734EFFC61789}" srcOrd="1" destOrd="0" presId="urn:microsoft.com/office/officeart/2005/8/layout/vList3"/>
    <dgm:cxn modelId="{45959DA6-E9A5-4492-8FDE-3243DFCAED3D}" type="presParOf" srcId="{3090DBC9-6532-432B-B3A4-23FE54AD6EBD}" destId="{AE3B3807-65D6-4A44-A40F-C05F47E5353C}" srcOrd="1" destOrd="0" presId="urn:microsoft.com/office/officeart/2005/8/layout/vList3"/>
    <dgm:cxn modelId="{0BF2C715-AF68-43FB-88DC-40AAB369BF24}" type="presParOf" srcId="{3090DBC9-6532-432B-B3A4-23FE54AD6EBD}" destId="{E4D8A478-0C3C-4575-87C2-AF9D2F82C962}" srcOrd="2" destOrd="0" presId="urn:microsoft.com/office/officeart/2005/8/layout/vList3"/>
    <dgm:cxn modelId="{55192566-47B9-4FA5-BD2A-56E75EB70A1E}" type="presParOf" srcId="{E4D8A478-0C3C-4575-87C2-AF9D2F82C962}" destId="{F84AC0DF-5D2A-405D-A9D0-55B8D260B5A6}" srcOrd="0" destOrd="0" presId="urn:microsoft.com/office/officeart/2005/8/layout/vList3"/>
    <dgm:cxn modelId="{A42AFF0D-388F-4372-B694-3D94DA3A5A48}" type="presParOf" srcId="{E4D8A478-0C3C-4575-87C2-AF9D2F82C962}" destId="{EC4C6A70-8A3A-43E1-8176-A29106381264}" srcOrd="1" destOrd="0" presId="urn:microsoft.com/office/officeart/2005/8/layout/vList3"/>
    <dgm:cxn modelId="{EF9FF7B4-47D2-4166-8AAA-AC8BD990CE86}" type="presParOf" srcId="{3090DBC9-6532-432B-B3A4-23FE54AD6EBD}" destId="{511C9E22-82F1-4907-940F-473E23EDEF3E}" srcOrd="3" destOrd="0" presId="urn:microsoft.com/office/officeart/2005/8/layout/vList3"/>
    <dgm:cxn modelId="{6DC827DB-1C6E-495F-8126-144ADEFEB4FC}" type="presParOf" srcId="{3090DBC9-6532-432B-B3A4-23FE54AD6EBD}" destId="{6E015371-A1EF-49B2-8C0B-4D1D9B2A6A56}" srcOrd="4" destOrd="0" presId="urn:microsoft.com/office/officeart/2005/8/layout/vList3"/>
    <dgm:cxn modelId="{5C81C183-DC7C-4371-BB45-AECBA7AE2F38}" type="presParOf" srcId="{6E015371-A1EF-49B2-8C0B-4D1D9B2A6A56}" destId="{AD3CCB3C-A2D9-4A9B-90B3-DCCD7D20E4FB}" srcOrd="0" destOrd="0" presId="urn:microsoft.com/office/officeart/2005/8/layout/vList3"/>
    <dgm:cxn modelId="{2E2AD03E-D4FE-4892-822B-B77E974277F7}" type="presParOf" srcId="{6E015371-A1EF-49B2-8C0B-4D1D9B2A6A56}" destId="{DDF389A0-3383-4B16-869D-791C9FBE683A}"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5C2EFA-E4E7-4E15-AA14-B4C8BAF5F8FC}" type="doc">
      <dgm:prSet loTypeId="urn:microsoft.com/office/officeart/2009/3/layout/IncreasingArrowsProcess" loCatId="process" qsTypeId="urn:microsoft.com/office/officeart/2005/8/quickstyle/3d6" qsCatId="3D" csTypeId="urn:microsoft.com/office/officeart/2005/8/colors/accent0_1" csCatId="mainScheme" phldr="1"/>
      <dgm:spPr/>
      <dgm:t>
        <a:bodyPr/>
        <a:lstStyle/>
        <a:p>
          <a:endParaRPr lang="en-US"/>
        </a:p>
      </dgm:t>
    </dgm:pt>
    <dgm:pt modelId="{461C458D-310B-4C0F-AB04-A561A7184755}">
      <dgm:prSet phldrT="[Text]"/>
      <dgm:spPr/>
      <dgm:t>
        <a:bodyPr/>
        <a:lstStyle/>
        <a:p>
          <a:r>
            <a:rPr lang="en-US" dirty="0"/>
            <a:t>Clean Data</a:t>
          </a:r>
        </a:p>
      </dgm:t>
    </dgm:pt>
    <dgm:pt modelId="{7A7A288A-ED6A-4D84-BE8C-801CE2E4559D}" type="parTrans" cxnId="{1559AFC5-15E7-45F8-9BB4-28F236148D09}">
      <dgm:prSet/>
      <dgm:spPr/>
      <dgm:t>
        <a:bodyPr/>
        <a:lstStyle/>
        <a:p>
          <a:endParaRPr lang="en-US"/>
        </a:p>
      </dgm:t>
    </dgm:pt>
    <dgm:pt modelId="{191FFA69-1FCB-4810-AAC7-4EC3E3B90B33}" type="sibTrans" cxnId="{1559AFC5-15E7-45F8-9BB4-28F236148D09}">
      <dgm:prSet/>
      <dgm:spPr/>
      <dgm:t>
        <a:bodyPr/>
        <a:lstStyle/>
        <a:p>
          <a:endParaRPr lang="en-US"/>
        </a:p>
      </dgm:t>
    </dgm:pt>
    <dgm:pt modelId="{E8D70C10-E783-4009-92ED-EE7B2F719A96}">
      <dgm:prSet phldrT="[Text]"/>
      <dgm:spPr/>
      <dgm:t>
        <a:bodyPr/>
        <a:lstStyle/>
        <a:p>
          <a:pPr>
            <a:buFont typeface="Arial" panose="020B0604020202020204" pitchFamily="34" charset="0"/>
            <a:buChar char="•"/>
          </a:pPr>
          <a:r>
            <a:rPr lang="en-US" dirty="0"/>
            <a:t>Adjusting raw data, Removing “sold” and “+” from ‘</a:t>
          </a:r>
          <a:r>
            <a:rPr lang="en-US" dirty="0" err="1"/>
            <a:t>tradeAmount</a:t>
          </a:r>
          <a:r>
            <a:rPr lang="en-US" dirty="0"/>
            <a:t>’ column, converting all columns to integer, removing rows with 0 product sold that may dilute the scorecard</a:t>
          </a:r>
        </a:p>
      </dgm:t>
    </dgm:pt>
    <dgm:pt modelId="{9248A0A5-F884-4C5E-A236-E7D0A8DB5A17}" type="parTrans" cxnId="{915B33F7-9980-48E1-BBD6-C1FA97A2F6BE}">
      <dgm:prSet/>
      <dgm:spPr/>
      <dgm:t>
        <a:bodyPr/>
        <a:lstStyle/>
        <a:p>
          <a:endParaRPr lang="en-US"/>
        </a:p>
      </dgm:t>
    </dgm:pt>
    <dgm:pt modelId="{CA454B46-130C-4A67-BA73-8738C61C0434}" type="sibTrans" cxnId="{915B33F7-9980-48E1-BBD6-C1FA97A2F6BE}">
      <dgm:prSet/>
      <dgm:spPr/>
      <dgm:t>
        <a:bodyPr/>
        <a:lstStyle/>
        <a:p>
          <a:endParaRPr lang="en-US"/>
        </a:p>
      </dgm:t>
    </dgm:pt>
    <dgm:pt modelId="{77DBFE18-49F2-434C-B619-FA101E740D11}">
      <dgm:prSet phldrT="[Text]" custT="1"/>
      <dgm:spPr/>
      <dgm:t>
        <a:bodyPr/>
        <a:lstStyle/>
        <a:p>
          <a:r>
            <a:rPr lang="en-US" sz="1600" dirty="0"/>
            <a:t>Create Scoring Criteria</a:t>
          </a:r>
        </a:p>
        <a:p>
          <a:endParaRPr lang="en-US" sz="1600" dirty="0"/>
        </a:p>
      </dgm:t>
    </dgm:pt>
    <dgm:pt modelId="{2173FD9F-E888-4F46-AF0D-A86126B38837}" type="parTrans" cxnId="{C8492D98-E981-438B-A46E-3E14D4E0F2B1}">
      <dgm:prSet/>
      <dgm:spPr/>
      <dgm:t>
        <a:bodyPr/>
        <a:lstStyle/>
        <a:p>
          <a:endParaRPr lang="en-US"/>
        </a:p>
      </dgm:t>
    </dgm:pt>
    <dgm:pt modelId="{27375F94-B92F-4925-B137-9AFBDC9235A1}" type="sibTrans" cxnId="{C8492D98-E981-438B-A46E-3E14D4E0F2B1}">
      <dgm:prSet/>
      <dgm:spPr/>
      <dgm:t>
        <a:bodyPr/>
        <a:lstStyle/>
        <a:p>
          <a:endParaRPr lang="en-US"/>
        </a:p>
      </dgm:t>
    </dgm:pt>
    <dgm:pt modelId="{47A7507D-10BF-4C56-AB47-48FA46C8C04B}">
      <dgm:prSet phldrT="[Text]"/>
      <dgm:spPr/>
      <dgm:t>
        <a:bodyPr/>
        <a:lstStyle/>
        <a:p>
          <a:r>
            <a:rPr lang="en-US" dirty="0"/>
            <a:t>Calculating Turnover Ratio, and Conversion Rate, Standardize scores, Applying predetermined weights to my 3 criteria (which also includes star rating) </a:t>
          </a:r>
        </a:p>
      </dgm:t>
    </dgm:pt>
    <dgm:pt modelId="{BD83D474-B462-4520-893E-124E10FE8499}" type="parTrans" cxnId="{B07080BC-4044-4496-A080-04A7BD690043}">
      <dgm:prSet/>
      <dgm:spPr/>
      <dgm:t>
        <a:bodyPr/>
        <a:lstStyle/>
        <a:p>
          <a:endParaRPr lang="en-US"/>
        </a:p>
      </dgm:t>
    </dgm:pt>
    <dgm:pt modelId="{7FDD537B-BB6E-482C-9FD4-9633C4460F06}" type="sibTrans" cxnId="{B07080BC-4044-4496-A080-04A7BD690043}">
      <dgm:prSet/>
      <dgm:spPr/>
      <dgm:t>
        <a:bodyPr/>
        <a:lstStyle/>
        <a:p>
          <a:endParaRPr lang="en-US"/>
        </a:p>
      </dgm:t>
    </dgm:pt>
    <dgm:pt modelId="{34FD13C2-BB22-45B5-880D-C66D07585D87}">
      <dgm:prSet phldrT="[Text]"/>
      <dgm:spPr/>
      <dgm:t>
        <a:bodyPr/>
        <a:lstStyle/>
        <a:p>
          <a:r>
            <a:rPr lang="en-US" dirty="0"/>
            <a:t>Filter and Sort products </a:t>
          </a:r>
        </a:p>
      </dgm:t>
    </dgm:pt>
    <dgm:pt modelId="{486028BF-70D5-459B-A59D-6CB03FB0A38F}" type="parTrans" cxnId="{54BC3C54-64B1-49E4-832A-05630E088CC8}">
      <dgm:prSet/>
      <dgm:spPr/>
      <dgm:t>
        <a:bodyPr/>
        <a:lstStyle/>
        <a:p>
          <a:endParaRPr lang="en-US"/>
        </a:p>
      </dgm:t>
    </dgm:pt>
    <dgm:pt modelId="{E7638646-0518-452D-8A0D-70E181A5DF7C}" type="sibTrans" cxnId="{54BC3C54-64B1-49E4-832A-05630E088CC8}">
      <dgm:prSet/>
      <dgm:spPr/>
      <dgm:t>
        <a:bodyPr/>
        <a:lstStyle/>
        <a:p>
          <a:endParaRPr lang="en-US"/>
        </a:p>
      </dgm:t>
    </dgm:pt>
    <dgm:pt modelId="{1225FB47-7905-4570-8901-F1F004CC2410}">
      <dgm:prSet phldrT="[Text]"/>
      <dgm:spPr/>
      <dgm:t>
        <a:bodyPr/>
        <a:lstStyle/>
        <a:p>
          <a:r>
            <a:rPr lang="en-US" dirty="0"/>
            <a:t>Setting a threshold of 0.9, selecting and displaying top 10% of suppliers based on ‘Final Score’, Sort premium supplier products in descending order </a:t>
          </a:r>
        </a:p>
      </dgm:t>
    </dgm:pt>
    <dgm:pt modelId="{4B65E58E-FF01-4E16-AA20-C1F9E20BA43C}" type="parTrans" cxnId="{B3668D7C-C078-4B37-BD5A-83EC81141173}">
      <dgm:prSet/>
      <dgm:spPr/>
      <dgm:t>
        <a:bodyPr/>
        <a:lstStyle/>
        <a:p>
          <a:endParaRPr lang="en-US"/>
        </a:p>
      </dgm:t>
    </dgm:pt>
    <dgm:pt modelId="{4C8FE696-C31C-46BE-ADFE-88C19EA87E28}" type="sibTrans" cxnId="{B3668D7C-C078-4B37-BD5A-83EC81141173}">
      <dgm:prSet/>
      <dgm:spPr/>
      <dgm:t>
        <a:bodyPr/>
        <a:lstStyle/>
        <a:p>
          <a:endParaRPr lang="en-US"/>
        </a:p>
      </dgm:t>
    </dgm:pt>
    <dgm:pt modelId="{96DB69D4-3EAC-4448-A476-83DCC2A0D498}" type="pres">
      <dgm:prSet presAssocID="{AF5C2EFA-E4E7-4E15-AA14-B4C8BAF5F8FC}" presName="Name0" presStyleCnt="0">
        <dgm:presLayoutVars>
          <dgm:chMax val="5"/>
          <dgm:chPref val="5"/>
          <dgm:dir/>
          <dgm:animLvl val="lvl"/>
        </dgm:presLayoutVars>
      </dgm:prSet>
      <dgm:spPr/>
    </dgm:pt>
    <dgm:pt modelId="{0029E7FB-991E-496B-8E7B-1F9496F90A62}" type="pres">
      <dgm:prSet presAssocID="{461C458D-310B-4C0F-AB04-A561A7184755}" presName="parentText1" presStyleLbl="node1" presStyleIdx="0" presStyleCnt="3">
        <dgm:presLayoutVars>
          <dgm:chMax/>
          <dgm:chPref val="3"/>
          <dgm:bulletEnabled val="1"/>
        </dgm:presLayoutVars>
      </dgm:prSet>
      <dgm:spPr/>
    </dgm:pt>
    <dgm:pt modelId="{4F9E59AA-4E7C-4A83-96F8-C24397E4D475}" type="pres">
      <dgm:prSet presAssocID="{461C458D-310B-4C0F-AB04-A561A7184755}" presName="childText1" presStyleLbl="solidAlignAcc1" presStyleIdx="0" presStyleCnt="3">
        <dgm:presLayoutVars>
          <dgm:chMax val="0"/>
          <dgm:chPref val="0"/>
          <dgm:bulletEnabled val="1"/>
        </dgm:presLayoutVars>
      </dgm:prSet>
      <dgm:spPr/>
    </dgm:pt>
    <dgm:pt modelId="{576D212E-6E52-4252-9227-7B3043933E72}" type="pres">
      <dgm:prSet presAssocID="{77DBFE18-49F2-434C-B619-FA101E740D11}" presName="parentText2" presStyleLbl="node1" presStyleIdx="1" presStyleCnt="3">
        <dgm:presLayoutVars>
          <dgm:chMax/>
          <dgm:chPref val="3"/>
          <dgm:bulletEnabled val="1"/>
        </dgm:presLayoutVars>
      </dgm:prSet>
      <dgm:spPr/>
    </dgm:pt>
    <dgm:pt modelId="{847667D5-7B10-4FA5-91A9-1711941F8F22}" type="pres">
      <dgm:prSet presAssocID="{77DBFE18-49F2-434C-B619-FA101E740D11}" presName="childText2" presStyleLbl="solidAlignAcc1" presStyleIdx="1" presStyleCnt="3">
        <dgm:presLayoutVars>
          <dgm:chMax val="0"/>
          <dgm:chPref val="0"/>
          <dgm:bulletEnabled val="1"/>
        </dgm:presLayoutVars>
      </dgm:prSet>
      <dgm:spPr/>
    </dgm:pt>
    <dgm:pt modelId="{080AFE73-DB5A-485D-B5B7-2DE8D25A7441}" type="pres">
      <dgm:prSet presAssocID="{34FD13C2-BB22-45B5-880D-C66D07585D87}" presName="parentText3" presStyleLbl="node1" presStyleIdx="2" presStyleCnt="3">
        <dgm:presLayoutVars>
          <dgm:chMax/>
          <dgm:chPref val="3"/>
          <dgm:bulletEnabled val="1"/>
        </dgm:presLayoutVars>
      </dgm:prSet>
      <dgm:spPr/>
    </dgm:pt>
    <dgm:pt modelId="{6FFB020E-7827-44B4-8690-E379F6FE94AB}" type="pres">
      <dgm:prSet presAssocID="{34FD13C2-BB22-45B5-880D-C66D07585D87}" presName="childText3" presStyleLbl="solidAlignAcc1" presStyleIdx="2" presStyleCnt="3">
        <dgm:presLayoutVars>
          <dgm:chMax val="0"/>
          <dgm:chPref val="0"/>
          <dgm:bulletEnabled val="1"/>
        </dgm:presLayoutVars>
      </dgm:prSet>
      <dgm:spPr/>
    </dgm:pt>
  </dgm:ptLst>
  <dgm:cxnLst>
    <dgm:cxn modelId="{C52D7014-8D88-4F9F-9D98-0113B6C9CD5B}" type="presOf" srcId="{AF5C2EFA-E4E7-4E15-AA14-B4C8BAF5F8FC}" destId="{96DB69D4-3EAC-4448-A476-83DCC2A0D498}" srcOrd="0" destOrd="0" presId="urn:microsoft.com/office/officeart/2009/3/layout/IncreasingArrowsProcess"/>
    <dgm:cxn modelId="{42A70B38-9350-4FD5-8260-50283C9B0AF2}" type="presOf" srcId="{1225FB47-7905-4570-8901-F1F004CC2410}" destId="{6FFB020E-7827-44B4-8690-E379F6FE94AB}" srcOrd="0" destOrd="0" presId="urn:microsoft.com/office/officeart/2009/3/layout/IncreasingArrowsProcess"/>
    <dgm:cxn modelId="{B2539470-DBBD-4824-977A-65F9BF7F0451}" type="presOf" srcId="{E8D70C10-E783-4009-92ED-EE7B2F719A96}" destId="{4F9E59AA-4E7C-4A83-96F8-C24397E4D475}" srcOrd="0" destOrd="0" presId="urn:microsoft.com/office/officeart/2009/3/layout/IncreasingArrowsProcess"/>
    <dgm:cxn modelId="{35CC0B53-E322-445A-AF71-B01F7ACBB966}" type="presOf" srcId="{34FD13C2-BB22-45B5-880D-C66D07585D87}" destId="{080AFE73-DB5A-485D-B5B7-2DE8D25A7441}" srcOrd="0" destOrd="0" presId="urn:microsoft.com/office/officeart/2009/3/layout/IncreasingArrowsProcess"/>
    <dgm:cxn modelId="{54BC3C54-64B1-49E4-832A-05630E088CC8}" srcId="{AF5C2EFA-E4E7-4E15-AA14-B4C8BAF5F8FC}" destId="{34FD13C2-BB22-45B5-880D-C66D07585D87}" srcOrd="2" destOrd="0" parTransId="{486028BF-70D5-459B-A59D-6CB03FB0A38F}" sibTransId="{E7638646-0518-452D-8A0D-70E181A5DF7C}"/>
    <dgm:cxn modelId="{AE9E1F7B-4A2B-435D-B759-A53932996495}" type="presOf" srcId="{461C458D-310B-4C0F-AB04-A561A7184755}" destId="{0029E7FB-991E-496B-8E7B-1F9496F90A62}" srcOrd="0" destOrd="0" presId="urn:microsoft.com/office/officeart/2009/3/layout/IncreasingArrowsProcess"/>
    <dgm:cxn modelId="{B3668D7C-C078-4B37-BD5A-83EC81141173}" srcId="{34FD13C2-BB22-45B5-880D-C66D07585D87}" destId="{1225FB47-7905-4570-8901-F1F004CC2410}" srcOrd="0" destOrd="0" parTransId="{4B65E58E-FF01-4E16-AA20-C1F9E20BA43C}" sibTransId="{4C8FE696-C31C-46BE-ADFE-88C19EA87E28}"/>
    <dgm:cxn modelId="{11E43C89-7105-4D83-A86E-16FB1958434E}" type="presOf" srcId="{77DBFE18-49F2-434C-B619-FA101E740D11}" destId="{576D212E-6E52-4252-9227-7B3043933E72}" srcOrd="0" destOrd="0" presId="urn:microsoft.com/office/officeart/2009/3/layout/IncreasingArrowsProcess"/>
    <dgm:cxn modelId="{C8492D98-E981-438B-A46E-3E14D4E0F2B1}" srcId="{AF5C2EFA-E4E7-4E15-AA14-B4C8BAF5F8FC}" destId="{77DBFE18-49F2-434C-B619-FA101E740D11}" srcOrd="1" destOrd="0" parTransId="{2173FD9F-E888-4F46-AF0D-A86126B38837}" sibTransId="{27375F94-B92F-4925-B137-9AFBDC9235A1}"/>
    <dgm:cxn modelId="{23BDE999-635F-46B3-A0D3-D9177DE1DA6B}" type="presOf" srcId="{47A7507D-10BF-4C56-AB47-48FA46C8C04B}" destId="{847667D5-7B10-4FA5-91A9-1711941F8F22}" srcOrd="0" destOrd="0" presId="urn:microsoft.com/office/officeart/2009/3/layout/IncreasingArrowsProcess"/>
    <dgm:cxn modelId="{B07080BC-4044-4496-A080-04A7BD690043}" srcId="{77DBFE18-49F2-434C-B619-FA101E740D11}" destId="{47A7507D-10BF-4C56-AB47-48FA46C8C04B}" srcOrd="0" destOrd="0" parTransId="{BD83D474-B462-4520-893E-124E10FE8499}" sibTransId="{7FDD537B-BB6E-482C-9FD4-9633C4460F06}"/>
    <dgm:cxn modelId="{1559AFC5-15E7-45F8-9BB4-28F236148D09}" srcId="{AF5C2EFA-E4E7-4E15-AA14-B4C8BAF5F8FC}" destId="{461C458D-310B-4C0F-AB04-A561A7184755}" srcOrd="0" destOrd="0" parTransId="{7A7A288A-ED6A-4D84-BE8C-801CE2E4559D}" sibTransId="{191FFA69-1FCB-4810-AAC7-4EC3E3B90B33}"/>
    <dgm:cxn modelId="{915B33F7-9980-48E1-BBD6-C1FA97A2F6BE}" srcId="{461C458D-310B-4C0F-AB04-A561A7184755}" destId="{E8D70C10-E783-4009-92ED-EE7B2F719A96}" srcOrd="0" destOrd="0" parTransId="{9248A0A5-F884-4C5E-A236-E7D0A8DB5A17}" sibTransId="{CA454B46-130C-4A67-BA73-8738C61C0434}"/>
    <dgm:cxn modelId="{24BEC3FD-D93F-41E1-89CC-D4378CC5C3E3}" type="presParOf" srcId="{96DB69D4-3EAC-4448-A476-83DCC2A0D498}" destId="{0029E7FB-991E-496B-8E7B-1F9496F90A62}" srcOrd="0" destOrd="0" presId="urn:microsoft.com/office/officeart/2009/3/layout/IncreasingArrowsProcess"/>
    <dgm:cxn modelId="{7A196350-36D4-4380-9ADC-0EF7941E40C1}" type="presParOf" srcId="{96DB69D4-3EAC-4448-A476-83DCC2A0D498}" destId="{4F9E59AA-4E7C-4A83-96F8-C24397E4D475}" srcOrd="1" destOrd="0" presId="urn:microsoft.com/office/officeart/2009/3/layout/IncreasingArrowsProcess"/>
    <dgm:cxn modelId="{B3BC7F7E-8D94-4561-8A0B-202AE35CB004}" type="presParOf" srcId="{96DB69D4-3EAC-4448-A476-83DCC2A0D498}" destId="{576D212E-6E52-4252-9227-7B3043933E72}" srcOrd="2" destOrd="0" presId="urn:microsoft.com/office/officeart/2009/3/layout/IncreasingArrowsProcess"/>
    <dgm:cxn modelId="{BD020BC8-72BA-4EAC-A2FD-E4DA0FA0C425}" type="presParOf" srcId="{96DB69D4-3EAC-4448-A476-83DCC2A0D498}" destId="{847667D5-7B10-4FA5-91A9-1711941F8F22}" srcOrd="3" destOrd="0" presId="urn:microsoft.com/office/officeart/2009/3/layout/IncreasingArrowsProcess"/>
    <dgm:cxn modelId="{AA727143-EC4B-4209-BC52-01A278D03594}" type="presParOf" srcId="{96DB69D4-3EAC-4448-A476-83DCC2A0D498}" destId="{080AFE73-DB5A-485D-B5B7-2DE8D25A7441}" srcOrd="4" destOrd="0" presId="urn:microsoft.com/office/officeart/2009/3/layout/IncreasingArrowsProcess"/>
    <dgm:cxn modelId="{602C199A-44DC-4599-AB6E-875A0FB3665C}" type="presParOf" srcId="{96DB69D4-3EAC-4448-A476-83DCC2A0D498}" destId="{6FFB020E-7827-44B4-8690-E379F6FE94AB}" srcOrd="5" destOrd="0" presId="urn:microsoft.com/office/officeart/2009/3/layout/IncreasingArrows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AC9A4D-CE2C-421F-9EE9-F9B9C32E7CD2}" type="doc">
      <dgm:prSet loTypeId="urn:microsoft.com/office/officeart/2009/3/layout/FramedTextPicture" loCatId="picture" qsTypeId="urn:microsoft.com/office/officeart/2005/8/quickstyle/simple1" qsCatId="simple" csTypeId="urn:microsoft.com/office/officeart/2005/8/colors/accent1_2" csCatId="accent1" phldr="1"/>
      <dgm:spPr/>
      <dgm:t>
        <a:bodyPr/>
        <a:lstStyle/>
        <a:p>
          <a:endParaRPr lang="en-US"/>
        </a:p>
      </dgm:t>
    </dgm:pt>
    <dgm:pt modelId="{C5E799D5-01B5-4CA2-9598-E77344962C83}">
      <dgm:prSet phldrT="[Text]" custT="1"/>
      <dgm:spPr/>
      <dgm:t>
        <a:bodyPr/>
        <a:lstStyle/>
        <a:p>
          <a:r>
            <a:rPr lang="en-US" sz="1800" i="1" dirty="0"/>
            <a:t>Enter these text queries into AliExpress to analyze price distributions and make purchase decisions</a:t>
          </a:r>
        </a:p>
      </dgm:t>
    </dgm:pt>
    <dgm:pt modelId="{6F6ED18D-B235-4E9A-AF7E-862FABAE962E}" type="parTrans" cxnId="{2A77C31C-D06D-4766-AB23-244263E74873}">
      <dgm:prSet/>
      <dgm:spPr/>
      <dgm:t>
        <a:bodyPr/>
        <a:lstStyle/>
        <a:p>
          <a:endParaRPr lang="en-US"/>
        </a:p>
      </dgm:t>
    </dgm:pt>
    <dgm:pt modelId="{289A5C0D-12D6-4605-902A-35F3113F2086}" type="sibTrans" cxnId="{2A77C31C-D06D-4766-AB23-244263E74873}">
      <dgm:prSet/>
      <dgm:spPr/>
      <dgm:t>
        <a:bodyPr/>
        <a:lstStyle/>
        <a:p>
          <a:endParaRPr lang="en-US"/>
        </a:p>
      </dgm:t>
    </dgm:pt>
    <dgm:pt modelId="{B1B04B84-544A-4723-8F83-FE1562BCFD1F}" type="pres">
      <dgm:prSet presAssocID="{3FAC9A4D-CE2C-421F-9EE9-F9B9C32E7CD2}" presName="Name0" presStyleCnt="0">
        <dgm:presLayoutVars>
          <dgm:chMax/>
          <dgm:chPref/>
          <dgm:dir/>
        </dgm:presLayoutVars>
      </dgm:prSet>
      <dgm:spPr/>
    </dgm:pt>
    <dgm:pt modelId="{414834B4-2C40-41CF-B2E5-3D8E5CACF6CF}" type="pres">
      <dgm:prSet presAssocID="{C5E799D5-01B5-4CA2-9598-E77344962C83}" presName="composite" presStyleCnt="0">
        <dgm:presLayoutVars>
          <dgm:chMax/>
          <dgm:chPref/>
        </dgm:presLayoutVars>
      </dgm:prSet>
      <dgm:spPr/>
    </dgm:pt>
    <dgm:pt modelId="{E65050E6-308D-48C3-BB14-BDBD90BFE6B0}" type="pres">
      <dgm:prSet presAssocID="{C5E799D5-01B5-4CA2-9598-E77344962C83}" presName="Image" presStyleLbl="b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l="-27000" r="-27000"/>
          </a:stretch>
        </a:blipFill>
      </dgm:spPr>
    </dgm:pt>
    <dgm:pt modelId="{BED6B1FD-8D2B-45D5-9818-24A69AD906ED}" type="pres">
      <dgm:prSet presAssocID="{C5E799D5-01B5-4CA2-9598-E77344962C83}" presName="ParentText" presStyleLbl="revTx" presStyleIdx="0" presStyleCnt="1">
        <dgm:presLayoutVars>
          <dgm:chMax val="0"/>
          <dgm:chPref val="0"/>
          <dgm:bulletEnabled val="1"/>
        </dgm:presLayoutVars>
      </dgm:prSet>
      <dgm:spPr/>
    </dgm:pt>
    <dgm:pt modelId="{947EB190-B663-4410-A9DB-BFCE6438CBA7}" type="pres">
      <dgm:prSet presAssocID="{C5E799D5-01B5-4CA2-9598-E77344962C83}" presName="tlFrame" presStyleLbl="node1" presStyleIdx="0" presStyleCnt="4"/>
      <dgm:spPr>
        <a:solidFill>
          <a:schemeClr val="tx1"/>
        </a:solidFill>
      </dgm:spPr>
    </dgm:pt>
    <dgm:pt modelId="{9974CCAE-02AD-4625-B5F5-845691BDFF55}" type="pres">
      <dgm:prSet presAssocID="{C5E799D5-01B5-4CA2-9598-E77344962C83}" presName="trFrame" presStyleLbl="node1" presStyleIdx="1" presStyleCnt="4"/>
      <dgm:spPr>
        <a:solidFill>
          <a:schemeClr val="tx1"/>
        </a:solidFill>
      </dgm:spPr>
    </dgm:pt>
    <dgm:pt modelId="{375FC925-AE0A-431C-ABC3-69F0A035877C}" type="pres">
      <dgm:prSet presAssocID="{C5E799D5-01B5-4CA2-9598-E77344962C83}" presName="blFrame" presStyleLbl="node1" presStyleIdx="2" presStyleCnt="4"/>
      <dgm:spPr>
        <a:solidFill>
          <a:schemeClr val="tx1"/>
        </a:solidFill>
      </dgm:spPr>
    </dgm:pt>
    <dgm:pt modelId="{D2B916AB-2D23-42C8-B5EA-6837299A62DD}" type="pres">
      <dgm:prSet presAssocID="{C5E799D5-01B5-4CA2-9598-E77344962C83}" presName="brFrame" presStyleLbl="node1" presStyleIdx="3" presStyleCnt="4"/>
      <dgm:spPr>
        <a:solidFill>
          <a:schemeClr val="tx1"/>
        </a:solidFill>
      </dgm:spPr>
    </dgm:pt>
  </dgm:ptLst>
  <dgm:cxnLst>
    <dgm:cxn modelId="{2A77C31C-D06D-4766-AB23-244263E74873}" srcId="{3FAC9A4D-CE2C-421F-9EE9-F9B9C32E7CD2}" destId="{C5E799D5-01B5-4CA2-9598-E77344962C83}" srcOrd="0" destOrd="0" parTransId="{6F6ED18D-B235-4E9A-AF7E-862FABAE962E}" sibTransId="{289A5C0D-12D6-4605-902A-35F3113F2086}"/>
    <dgm:cxn modelId="{AD5CCFBF-3F0A-41E6-A0D3-AB5C05472624}" type="presOf" srcId="{C5E799D5-01B5-4CA2-9598-E77344962C83}" destId="{BED6B1FD-8D2B-45D5-9818-24A69AD906ED}" srcOrd="0" destOrd="0" presId="urn:microsoft.com/office/officeart/2009/3/layout/FramedTextPicture"/>
    <dgm:cxn modelId="{AE6FFBDE-1A00-4D41-BDDB-2F0A3BDD87C4}" type="presOf" srcId="{3FAC9A4D-CE2C-421F-9EE9-F9B9C32E7CD2}" destId="{B1B04B84-544A-4723-8F83-FE1562BCFD1F}" srcOrd="0" destOrd="0" presId="urn:microsoft.com/office/officeart/2009/3/layout/FramedTextPicture"/>
    <dgm:cxn modelId="{71EAABA5-8151-4F60-8D4B-EA1180799B33}" type="presParOf" srcId="{B1B04B84-544A-4723-8F83-FE1562BCFD1F}" destId="{414834B4-2C40-41CF-B2E5-3D8E5CACF6CF}" srcOrd="0" destOrd="0" presId="urn:microsoft.com/office/officeart/2009/3/layout/FramedTextPicture"/>
    <dgm:cxn modelId="{23A2DE98-C2EE-4F9A-AD57-EFE600249E85}" type="presParOf" srcId="{414834B4-2C40-41CF-B2E5-3D8E5CACF6CF}" destId="{E65050E6-308D-48C3-BB14-BDBD90BFE6B0}" srcOrd="0" destOrd="0" presId="urn:microsoft.com/office/officeart/2009/3/layout/FramedTextPicture"/>
    <dgm:cxn modelId="{85B0222B-7E71-45F5-9E8A-CEC9F1ECF5C5}" type="presParOf" srcId="{414834B4-2C40-41CF-B2E5-3D8E5CACF6CF}" destId="{BED6B1FD-8D2B-45D5-9818-24A69AD906ED}" srcOrd="1" destOrd="0" presId="urn:microsoft.com/office/officeart/2009/3/layout/FramedTextPicture"/>
    <dgm:cxn modelId="{5167AF90-9D49-4AD2-8AD7-7023277F0F1A}" type="presParOf" srcId="{414834B4-2C40-41CF-B2E5-3D8E5CACF6CF}" destId="{947EB190-B663-4410-A9DB-BFCE6438CBA7}" srcOrd="2" destOrd="0" presId="urn:microsoft.com/office/officeart/2009/3/layout/FramedTextPicture"/>
    <dgm:cxn modelId="{BA1DFB0C-C949-4784-86B7-60AFEFAB0476}" type="presParOf" srcId="{414834B4-2C40-41CF-B2E5-3D8E5CACF6CF}" destId="{9974CCAE-02AD-4625-B5F5-845691BDFF55}" srcOrd="3" destOrd="0" presId="urn:microsoft.com/office/officeart/2009/3/layout/FramedTextPicture"/>
    <dgm:cxn modelId="{C8505553-489F-45A6-96C6-20B012D54F95}" type="presParOf" srcId="{414834B4-2C40-41CF-B2E5-3D8E5CACF6CF}" destId="{375FC925-AE0A-431C-ABC3-69F0A035877C}" srcOrd="4" destOrd="0" presId="urn:microsoft.com/office/officeart/2009/3/layout/FramedTextPicture"/>
    <dgm:cxn modelId="{62D9B657-77DC-44DD-97A2-2DD0A5794453}" type="presParOf" srcId="{414834B4-2C40-41CF-B2E5-3D8E5CACF6CF}" destId="{D2B916AB-2D23-42C8-B5EA-6837299A62DD}" srcOrd="5" destOrd="0" presId="urn:microsoft.com/office/officeart/2009/3/layout/FramedTextPi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5C00A0-4AC8-4367-A25F-734EFFC61789}">
      <dsp:nvSpPr>
        <dsp:cNvPr id="0" name=""/>
        <dsp:cNvSpPr/>
      </dsp:nvSpPr>
      <dsp:spPr>
        <a:xfrm rot="10800000">
          <a:off x="2525738" y="50752"/>
          <a:ext cx="5495909" cy="1508679"/>
        </a:xfrm>
        <a:prstGeom prst="homePlat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5286" tIns="60960" rIns="113792" bIns="60960" numCol="1" spcCol="1270" anchor="ctr" anchorCtr="0">
          <a:noAutofit/>
        </a:bodyPr>
        <a:lstStyle/>
        <a:p>
          <a:pPr marL="0" lvl="0" indent="0" algn="ctr" defTabSz="711200">
            <a:lnSpc>
              <a:spcPct val="90000"/>
            </a:lnSpc>
            <a:spcBef>
              <a:spcPct val="0"/>
            </a:spcBef>
            <a:spcAft>
              <a:spcPct val="35000"/>
            </a:spcAft>
            <a:buNone/>
          </a:pPr>
          <a:endParaRPr lang="en-US" sz="1600" kern="1200" dirty="0"/>
        </a:p>
      </dsp:txBody>
      <dsp:txXfrm rot="10800000">
        <a:off x="2902908" y="50752"/>
        <a:ext cx="5118739" cy="1508679"/>
      </dsp:txXfrm>
    </dsp:sp>
    <dsp:sp modelId="{F183F72E-0E9A-497E-A313-F2F54E59D793}">
      <dsp:nvSpPr>
        <dsp:cNvPr id="0" name=""/>
        <dsp:cNvSpPr/>
      </dsp:nvSpPr>
      <dsp:spPr>
        <a:xfrm>
          <a:off x="1007138" y="2640"/>
          <a:ext cx="1508679" cy="1508679"/>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4C6A70-8A3A-43E1-8176-A29106381264}">
      <dsp:nvSpPr>
        <dsp:cNvPr id="0" name=""/>
        <dsp:cNvSpPr/>
      </dsp:nvSpPr>
      <dsp:spPr>
        <a:xfrm rot="10800000">
          <a:off x="2525738" y="3923343"/>
          <a:ext cx="5495909" cy="1508679"/>
        </a:xfrm>
        <a:prstGeom prst="homePlat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5286" tIns="68580" rIns="128016" bIns="68580" numCol="1" spcCol="1270" anchor="ctr" anchorCtr="0">
          <a:noAutofit/>
        </a:bodyPr>
        <a:lstStyle/>
        <a:p>
          <a:pPr marL="0" lvl="0" indent="0" algn="l" defTabSz="800100">
            <a:lnSpc>
              <a:spcPct val="90000"/>
            </a:lnSpc>
            <a:spcBef>
              <a:spcPct val="0"/>
            </a:spcBef>
            <a:spcAft>
              <a:spcPct val="35000"/>
            </a:spcAft>
            <a:buNone/>
          </a:pPr>
          <a:endParaRPr lang="en-US" sz="1800" kern="1200" dirty="0"/>
        </a:p>
        <a:p>
          <a:pPr marL="0" lvl="0" indent="0" algn="l" defTabSz="800100">
            <a:lnSpc>
              <a:spcPct val="90000"/>
            </a:lnSpc>
            <a:spcBef>
              <a:spcPct val="0"/>
            </a:spcBef>
            <a:spcAft>
              <a:spcPct val="35000"/>
            </a:spcAft>
            <a:buNone/>
          </a:pPr>
          <a:r>
            <a:rPr lang="en-US" sz="1600" kern="1200" dirty="0"/>
            <a:t>Quantity of product sold / Wished count – 25% weight </a:t>
          </a:r>
        </a:p>
      </dsp:txBody>
      <dsp:txXfrm rot="10800000">
        <a:off x="2902908" y="3923343"/>
        <a:ext cx="5118739" cy="1508679"/>
      </dsp:txXfrm>
    </dsp:sp>
    <dsp:sp modelId="{F84AC0DF-5D2A-405D-A9D0-55B8D260B5A6}">
      <dsp:nvSpPr>
        <dsp:cNvPr id="0" name=""/>
        <dsp:cNvSpPr/>
      </dsp:nvSpPr>
      <dsp:spPr>
        <a:xfrm>
          <a:off x="1007138" y="1961671"/>
          <a:ext cx="1508679" cy="1508679"/>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F389A0-3383-4B16-869D-791C9FBE683A}">
      <dsp:nvSpPr>
        <dsp:cNvPr id="0" name=""/>
        <dsp:cNvSpPr/>
      </dsp:nvSpPr>
      <dsp:spPr>
        <a:xfrm rot="10800000">
          <a:off x="2409775" y="1966782"/>
          <a:ext cx="5495909" cy="1508679"/>
        </a:xfrm>
        <a:prstGeom prst="homePlat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5286" tIns="60960" rIns="113792" bIns="60960" numCol="1" spcCol="1270" anchor="ctr" anchorCtr="0">
          <a:noAutofit/>
        </a:bodyPr>
        <a:lstStyle/>
        <a:p>
          <a:pPr marL="0" lvl="0" indent="0" algn="l" defTabSz="711200">
            <a:lnSpc>
              <a:spcPct val="90000"/>
            </a:lnSpc>
            <a:spcBef>
              <a:spcPct val="0"/>
            </a:spcBef>
            <a:spcAft>
              <a:spcPct val="35000"/>
            </a:spcAft>
            <a:buNone/>
          </a:pPr>
          <a:endParaRPr lang="en-US" sz="1600" kern="1200" dirty="0"/>
        </a:p>
        <a:p>
          <a:pPr marL="0" lvl="0" indent="0" algn="l" defTabSz="711200">
            <a:lnSpc>
              <a:spcPct val="90000"/>
            </a:lnSpc>
            <a:spcBef>
              <a:spcPct val="0"/>
            </a:spcBef>
            <a:spcAft>
              <a:spcPct val="35000"/>
            </a:spcAft>
            <a:buNone/>
          </a:pPr>
          <a:r>
            <a:rPr lang="en-US" sz="1600" kern="1200" dirty="0"/>
            <a:t>Quantity sold / Current Quantity of product in inventory – 35% weight</a:t>
          </a:r>
        </a:p>
      </dsp:txBody>
      <dsp:txXfrm rot="10800000">
        <a:off x="2786945" y="1966782"/>
        <a:ext cx="5118739" cy="1508679"/>
      </dsp:txXfrm>
    </dsp:sp>
    <dsp:sp modelId="{AD3CCB3C-A2D9-4A9B-90B3-DCCD7D20E4FB}">
      <dsp:nvSpPr>
        <dsp:cNvPr id="0" name=""/>
        <dsp:cNvSpPr/>
      </dsp:nvSpPr>
      <dsp:spPr>
        <a:xfrm>
          <a:off x="1007138" y="3920703"/>
          <a:ext cx="1508679" cy="1508679"/>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29E7FB-991E-496B-8E7B-1F9496F90A62}">
      <dsp:nvSpPr>
        <dsp:cNvPr id="0" name=""/>
        <dsp:cNvSpPr/>
      </dsp:nvSpPr>
      <dsp:spPr>
        <a:xfrm>
          <a:off x="377796" y="9209"/>
          <a:ext cx="8188381" cy="1192540"/>
        </a:xfrm>
        <a:prstGeom prst="rightArrow">
          <a:avLst>
            <a:gd name="adj1" fmla="val 50000"/>
            <a:gd name="adj2" fmla="val 50000"/>
          </a:avLst>
        </a:prstGeom>
        <a:solidFill>
          <a:schemeClr val="l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254000" bIns="189316" numCol="1" spcCol="1270" anchor="ctr" anchorCtr="0">
          <a:noAutofit/>
        </a:bodyPr>
        <a:lstStyle/>
        <a:p>
          <a:pPr marL="0" lvl="0" indent="0" algn="l" defTabSz="844550">
            <a:lnSpc>
              <a:spcPct val="90000"/>
            </a:lnSpc>
            <a:spcBef>
              <a:spcPct val="0"/>
            </a:spcBef>
            <a:spcAft>
              <a:spcPct val="35000"/>
            </a:spcAft>
            <a:buNone/>
          </a:pPr>
          <a:r>
            <a:rPr lang="en-US" sz="1900" kern="1200" dirty="0"/>
            <a:t>Clean Data</a:t>
          </a:r>
        </a:p>
      </dsp:txBody>
      <dsp:txXfrm>
        <a:off x="377796" y="307344"/>
        <a:ext cx="7890246" cy="596270"/>
      </dsp:txXfrm>
    </dsp:sp>
    <dsp:sp modelId="{4F9E59AA-4E7C-4A83-96F8-C24397E4D475}">
      <dsp:nvSpPr>
        <dsp:cNvPr id="0" name=""/>
        <dsp:cNvSpPr/>
      </dsp:nvSpPr>
      <dsp:spPr>
        <a:xfrm>
          <a:off x="377796" y="928830"/>
          <a:ext cx="2522021" cy="2297271"/>
        </a:xfrm>
        <a:prstGeom prst="rect">
          <a:avLst/>
        </a:prstGeom>
        <a:solidFill>
          <a:schemeClr val="lt1">
            <a:hueOff val="0"/>
            <a:satOff val="0"/>
            <a:lumOff val="0"/>
            <a:alphaOff val="0"/>
          </a:schemeClr>
        </a:solidFill>
        <a:ln w="6350" cap="flat" cmpd="sng" algn="ctr">
          <a:solidFill>
            <a:schemeClr val="dk1">
              <a:hueOff val="0"/>
              <a:satOff val="0"/>
              <a:lumOff val="0"/>
              <a:alphaOff val="0"/>
            </a:schemeClr>
          </a:solidFill>
          <a:prstDash val="solid"/>
          <a:miter lim="800000"/>
        </a:ln>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kern="1200" dirty="0"/>
            <a:t>Adjusting raw data, Removing “sold” and “+” from ‘</a:t>
          </a:r>
          <a:r>
            <a:rPr lang="en-US" sz="1800" kern="1200" dirty="0" err="1"/>
            <a:t>tradeAmount</a:t>
          </a:r>
          <a:r>
            <a:rPr lang="en-US" sz="1800" kern="1200" dirty="0"/>
            <a:t>’ column, converting all columns to integer, removing rows with 0 product sold that may dilute the scorecard</a:t>
          </a:r>
        </a:p>
      </dsp:txBody>
      <dsp:txXfrm>
        <a:off x="377796" y="928830"/>
        <a:ext cx="2522021" cy="2297271"/>
      </dsp:txXfrm>
    </dsp:sp>
    <dsp:sp modelId="{576D212E-6E52-4252-9227-7B3043933E72}">
      <dsp:nvSpPr>
        <dsp:cNvPr id="0" name=""/>
        <dsp:cNvSpPr/>
      </dsp:nvSpPr>
      <dsp:spPr>
        <a:xfrm>
          <a:off x="2899817" y="406722"/>
          <a:ext cx="5666360" cy="1192540"/>
        </a:xfrm>
        <a:prstGeom prst="rightArrow">
          <a:avLst>
            <a:gd name="adj1" fmla="val 50000"/>
            <a:gd name="adj2" fmla="val 50000"/>
          </a:avLst>
        </a:prstGeom>
        <a:solidFill>
          <a:schemeClr val="l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254000" bIns="189316" numCol="1" spcCol="1270" anchor="ctr" anchorCtr="0">
          <a:noAutofit/>
        </a:bodyPr>
        <a:lstStyle/>
        <a:p>
          <a:pPr marL="0" lvl="0" indent="0" algn="l" defTabSz="711200">
            <a:lnSpc>
              <a:spcPct val="90000"/>
            </a:lnSpc>
            <a:spcBef>
              <a:spcPct val="0"/>
            </a:spcBef>
            <a:spcAft>
              <a:spcPct val="35000"/>
            </a:spcAft>
            <a:buNone/>
          </a:pPr>
          <a:r>
            <a:rPr lang="en-US" sz="1600" kern="1200" dirty="0"/>
            <a:t>Create Scoring Criteria</a:t>
          </a:r>
        </a:p>
        <a:p>
          <a:pPr marL="0" lvl="0" indent="0" algn="l" defTabSz="711200">
            <a:lnSpc>
              <a:spcPct val="90000"/>
            </a:lnSpc>
            <a:spcBef>
              <a:spcPct val="0"/>
            </a:spcBef>
            <a:spcAft>
              <a:spcPct val="35000"/>
            </a:spcAft>
            <a:buNone/>
          </a:pPr>
          <a:endParaRPr lang="en-US" sz="1600" kern="1200" dirty="0"/>
        </a:p>
      </dsp:txBody>
      <dsp:txXfrm>
        <a:off x="2899817" y="704857"/>
        <a:ext cx="5368225" cy="596270"/>
      </dsp:txXfrm>
    </dsp:sp>
    <dsp:sp modelId="{847667D5-7B10-4FA5-91A9-1711941F8F22}">
      <dsp:nvSpPr>
        <dsp:cNvPr id="0" name=""/>
        <dsp:cNvSpPr/>
      </dsp:nvSpPr>
      <dsp:spPr>
        <a:xfrm>
          <a:off x="2899817" y="1326343"/>
          <a:ext cx="2522021" cy="2297271"/>
        </a:xfrm>
        <a:prstGeom prst="rect">
          <a:avLst/>
        </a:prstGeom>
        <a:solidFill>
          <a:schemeClr val="lt1">
            <a:hueOff val="0"/>
            <a:satOff val="0"/>
            <a:lumOff val="0"/>
            <a:alphaOff val="0"/>
          </a:schemeClr>
        </a:solidFill>
        <a:ln w="6350" cap="flat" cmpd="sng" algn="ctr">
          <a:solidFill>
            <a:schemeClr val="dk1">
              <a:hueOff val="0"/>
              <a:satOff val="0"/>
              <a:lumOff val="0"/>
              <a:alphaOff val="0"/>
            </a:schemeClr>
          </a:solidFill>
          <a:prstDash val="solid"/>
          <a:miter lim="800000"/>
        </a:ln>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Calculating Turnover Ratio, and Conversion Rate, Standardize scores, Applying predetermined weights to my 3 criteria (which also includes star rating) </a:t>
          </a:r>
        </a:p>
      </dsp:txBody>
      <dsp:txXfrm>
        <a:off x="2899817" y="1326343"/>
        <a:ext cx="2522021" cy="2297271"/>
      </dsp:txXfrm>
    </dsp:sp>
    <dsp:sp modelId="{080AFE73-DB5A-485D-B5B7-2DE8D25A7441}">
      <dsp:nvSpPr>
        <dsp:cNvPr id="0" name=""/>
        <dsp:cNvSpPr/>
      </dsp:nvSpPr>
      <dsp:spPr>
        <a:xfrm>
          <a:off x="5421839" y="804236"/>
          <a:ext cx="3144338" cy="1192540"/>
        </a:xfrm>
        <a:prstGeom prst="rightArrow">
          <a:avLst>
            <a:gd name="adj1" fmla="val 50000"/>
            <a:gd name="adj2" fmla="val 50000"/>
          </a:avLst>
        </a:prstGeom>
        <a:solidFill>
          <a:schemeClr val="l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254000" bIns="189316" numCol="1" spcCol="1270" anchor="ctr" anchorCtr="0">
          <a:noAutofit/>
        </a:bodyPr>
        <a:lstStyle/>
        <a:p>
          <a:pPr marL="0" lvl="0" indent="0" algn="l" defTabSz="844550">
            <a:lnSpc>
              <a:spcPct val="90000"/>
            </a:lnSpc>
            <a:spcBef>
              <a:spcPct val="0"/>
            </a:spcBef>
            <a:spcAft>
              <a:spcPct val="35000"/>
            </a:spcAft>
            <a:buNone/>
          </a:pPr>
          <a:r>
            <a:rPr lang="en-US" sz="1900" kern="1200" dirty="0"/>
            <a:t>Filter and Sort products </a:t>
          </a:r>
        </a:p>
      </dsp:txBody>
      <dsp:txXfrm>
        <a:off x="5421839" y="1102371"/>
        <a:ext cx="2846203" cy="596270"/>
      </dsp:txXfrm>
    </dsp:sp>
    <dsp:sp modelId="{6FFB020E-7827-44B4-8690-E379F6FE94AB}">
      <dsp:nvSpPr>
        <dsp:cNvPr id="0" name=""/>
        <dsp:cNvSpPr/>
      </dsp:nvSpPr>
      <dsp:spPr>
        <a:xfrm>
          <a:off x="5421839" y="1723857"/>
          <a:ext cx="2522021" cy="2263651"/>
        </a:xfrm>
        <a:prstGeom prst="rect">
          <a:avLst/>
        </a:prstGeom>
        <a:solidFill>
          <a:schemeClr val="lt1">
            <a:hueOff val="0"/>
            <a:satOff val="0"/>
            <a:lumOff val="0"/>
            <a:alphaOff val="0"/>
          </a:schemeClr>
        </a:solidFill>
        <a:ln w="6350" cap="flat" cmpd="sng" algn="ctr">
          <a:solidFill>
            <a:schemeClr val="dk1">
              <a:hueOff val="0"/>
              <a:satOff val="0"/>
              <a:lumOff val="0"/>
              <a:alphaOff val="0"/>
            </a:schemeClr>
          </a:solidFill>
          <a:prstDash val="solid"/>
          <a:miter lim="800000"/>
        </a:ln>
        <a:effectLst/>
        <a:sp3d prstMaterial="plastic">
          <a:bevelT w="25400" h="25400"/>
          <a:bevelB w="25400" h="25400"/>
        </a:sp3d>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Setting a threshold of 0.9, selecting and displaying top 10% of suppliers based on ‘Final Score’, Sort premium supplier products in descending order </a:t>
          </a:r>
        </a:p>
      </dsp:txBody>
      <dsp:txXfrm>
        <a:off x="5421839" y="1723857"/>
        <a:ext cx="2522021" cy="22636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5050E6-308D-48C3-BB14-BDBD90BFE6B0}">
      <dsp:nvSpPr>
        <dsp:cNvPr id="0" name=""/>
        <dsp:cNvSpPr/>
      </dsp:nvSpPr>
      <dsp:spPr>
        <a:xfrm>
          <a:off x="408169" y="0"/>
          <a:ext cx="1775065" cy="118337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7000" r="-2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ED6B1FD-8D2B-45D5-9818-24A69AD906ED}">
      <dsp:nvSpPr>
        <dsp:cNvPr id="0" name=""/>
        <dsp:cNvSpPr/>
      </dsp:nvSpPr>
      <dsp:spPr>
        <a:xfrm>
          <a:off x="2257349" y="1257371"/>
          <a:ext cx="2514829" cy="1553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i="1" kern="1200" dirty="0"/>
            <a:t>Enter these text queries into AliExpress to analyze price distributions and make purchase decisions</a:t>
          </a:r>
        </a:p>
      </dsp:txBody>
      <dsp:txXfrm>
        <a:off x="2257349" y="1257371"/>
        <a:ext cx="2514829" cy="1553365"/>
      </dsp:txXfrm>
    </dsp:sp>
    <dsp:sp modelId="{947EB190-B663-4410-A9DB-BFCE6438CBA7}">
      <dsp:nvSpPr>
        <dsp:cNvPr id="0" name=""/>
        <dsp:cNvSpPr/>
      </dsp:nvSpPr>
      <dsp:spPr>
        <a:xfrm>
          <a:off x="2035466" y="1035678"/>
          <a:ext cx="603964" cy="604120"/>
        </a:xfrm>
        <a:prstGeom prst="halfFrame">
          <a:avLst>
            <a:gd name="adj1" fmla="val 25770"/>
            <a:gd name="adj2" fmla="val 2577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74CCAE-02AD-4625-B5F5-845691BDFF55}">
      <dsp:nvSpPr>
        <dsp:cNvPr id="0" name=""/>
        <dsp:cNvSpPr/>
      </dsp:nvSpPr>
      <dsp:spPr>
        <a:xfrm rot="5400000">
          <a:off x="4407512" y="1035756"/>
          <a:ext cx="604120" cy="603964"/>
        </a:xfrm>
        <a:prstGeom prst="halfFrame">
          <a:avLst>
            <a:gd name="adj1" fmla="val 25770"/>
            <a:gd name="adj2" fmla="val 2577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5FC925-AE0A-431C-ABC3-69F0A035877C}">
      <dsp:nvSpPr>
        <dsp:cNvPr id="0" name=""/>
        <dsp:cNvSpPr/>
      </dsp:nvSpPr>
      <dsp:spPr>
        <a:xfrm rot="16200000">
          <a:off x="2035387" y="2428690"/>
          <a:ext cx="604120" cy="603964"/>
        </a:xfrm>
        <a:prstGeom prst="halfFrame">
          <a:avLst>
            <a:gd name="adj1" fmla="val 25770"/>
            <a:gd name="adj2" fmla="val 2577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B916AB-2D23-42C8-B5EA-6837299A62DD}">
      <dsp:nvSpPr>
        <dsp:cNvPr id="0" name=""/>
        <dsp:cNvSpPr/>
      </dsp:nvSpPr>
      <dsp:spPr>
        <a:xfrm rot="10800000">
          <a:off x="4407590" y="2428612"/>
          <a:ext cx="603964" cy="604120"/>
        </a:xfrm>
        <a:prstGeom prst="halfFrame">
          <a:avLst>
            <a:gd name="adj1" fmla="val 25770"/>
            <a:gd name="adj2" fmla="val 2577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3.xml><?xml version="1.0" encoding="utf-8"?>
<dgm:layoutDef xmlns:dgm="http://schemas.openxmlformats.org/drawingml/2006/diagram" xmlns:a="http://schemas.openxmlformats.org/drawingml/2006/main" uniqueId="urn:microsoft.com/office/officeart/2009/3/layout/FramedTextPicture">
  <dgm:title val=""/>
  <dgm:desc val=""/>
  <dgm:catLst>
    <dgm:cat type="picture" pri="20000"/>
    <dgm:cat type="pictureconvert" pri="20000"/>
  </dgm:catLst>
  <dgm:sampData>
    <dgm:dataModel>
      <dgm:ptLst>
        <dgm:pt modelId="0" type="doc"/>
        <dgm:pt modelId="10">
          <dgm:prSet phldr="1"/>
        </dgm:pt>
      </dgm:ptLst>
      <dgm:cxnLst>
        <dgm:cxn modelId="20" srcId="0" destId="10" srcOrd="0" destOrd="0"/>
      </dgm:cxnLst>
      <dgm:bg/>
      <dgm:whole/>
    </dgm:dataModel>
  </dgm:sampData>
  <dgm:styleData>
    <dgm:dataModel>
      <dgm:ptLst>
        <dgm:pt modelId="0" type="doc"/>
        <dgm:pt modelId="10">
          <dgm:prSet phldr="1"/>
        </dgm:pt>
      </dgm:ptLst>
      <dgm:cxnLst>
        <dgm:cxn modelId="20" srcId="0" destId="10" srcOrd="0" destOrd="0"/>
      </dgm:cxnLst>
      <dgm:bg/>
      <dgm:whole/>
    </dgm:dataModel>
  </dgm:styleData>
  <dgm:clrData>
    <dgm:dataModel>
      <dgm:ptLst>
        <dgm:pt modelId="0" type="doc"/>
        <dgm:pt modelId="10">
          <dgm:prSet phldr="1"/>
        </dgm:pt>
      </dgm:ptLst>
      <dgm:cxnLst>
        <dgm:cxn modelId="20" srcId="0" destId="10" srcOrd="0" destOrd="0"/>
      </dgm:cxnLst>
      <dgm:bg/>
      <dgm:whole/>
    </dgm:dataModel>
  </dgm:clrData>
  <dgm:layoutNode name="Name0">
    <dgm:varLst>
      <dgm:chMax/>
      <dgm:chPref/>
      <dgm:dir/>
    </dgm:varLst>
    <dgm:choose name="Name1">
      <dgm:if name="Name2" func="var" arg="dir" op="equ" val="norm">
        <dgm:alg type="snake">
          <dgm:param type="grDir" val="tL"/>
          <dgm:param type="off" val="ctr"/>
        </dgm:alg>
      </dgm:if>
      <dgm:else name="Name3">
        <dgm:alg type="snake">
          <dgm:param type="grDir" val="tR"/>
          <dgm:param type="off" val="ctr"/>
        </dgm:alg>
      </dgm:else>
    </dgm:choose>
    <dgm:shape xmlns:r="http://schemas.openxmlformats.org/officeDocument/2006/relationships" r:blip="">
      <dgm:adjLst/>
    </dgm:shape>
    <dgm:constrLst>
      <dgm:constr type="w" for="ch" forName="composite" refType="w"/>
      <dgm:constr type="h" for="ch" forName="composite" refType="h"/>
      <dgm:constr type="primFontSz" for="des" ptType="node" op="equ" val="65"/>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dgm:chPref/>
        </dgm:varLst>
        <dgm:alg type="composite">
          <dgm:param type="ar" val="1.5179"/>
        </dgm:alg>
        <dgm:shape xmlns:r="http://schemas.openxmlformats.org/officeDocument/2006/relationships" r:blip="">
          <dgm:adjLst/>
        </dgm:shape>
        <dgm:choose name="Name4">
          <dgm:if name="Name5" func="var" arg="dir" op="equ" val="norm">
            <dgm:constrLst>
              <dgm:constr type="l" for="ch" forName="Image" refType="w" fact="0"/>
              <dgm:constr type="t" for="ch" forName="Image" refType="h" fact="0"/>
              <dgm:constr type="w" for="ch" forName="Image" refType="w" fact="0.3856"/>
              <dgm:constr type="h" for="ch" forName="Image" refType="h" fact="0.3902"/>
              <dgm:constr type="l" for="ch" forName="ParentText" refType="w" fact="0.4017"/>
              <dgm:constr type="t" for="ch" forName="ParentText" refType="h" fact="0.4146"/>
              <dgm:constr type="w" for="ch" forName="ParentText" refType="w" fact="0.5463"/>
              <dgm:constr type="h" for="ch" forName="ParentText" refType="h" fact="0.5122"/>
              <dgm:constr type="l" for="ch" forName="tlFrame" refType="w" fact="0.3535"/>
              <dgm:constr type="t" for="ch" forName="tlFrame" refType="h" fact="0.3415"/>
              <dgm:constr type="w" for="ch" forName="tlFrame" refType="w" fact="0.1312"/>
              <dgm:constr type="h" for="ch" forName="tlFrame" refType="h" fact="0.1992"/>
              <dgm:constr type="l" for="ch" forName="trFrame" refType="w" fact="0.8688"/>
              <dgm:constr type="t" for="ch" forName="trFrame" refType="h" fact="0.3415"/>
              <dgm:constr type="w" for="ch" forName="trFrame" refType="w" fact="0.1312"/>
              <dgm:constr type="h" for="ch" forName="trFrame" refType="h" fact="0.1992"/>
              <dgm:constr type="l" for="ch" forName="blFrame" refType="w" fact="0.3535"/>
              <dgm:constr type="t" for="ch" forName="blFrame" refType="h" fact="0.8008"/>
              <dgm:constr type="w" for="ch" forName="blFrame" refType="w" fact="0.1312"/>
              <dgm:constr type="h" for="ch" forName="blFrame" refType="h" fact="0.1992"/>
              <dgm:constr type="l" for="ch" forName="brFrame" refType="w" fact="0.8688"/>
              <dgm:constr type="t" for="ch" forName="brFrame" refType="h" fact="0.8008"/>
              <dgm:constr type="w" for="ch" forName="brFrame" refType="w" fact="0.1312"/>
              <dgm:constr type="h" for="ch" forName="brFrame" refType="h" fact="0.1992"/>
            </dgm:constrLst>
          </dgm:if>
          <dgm:else name="Name6">
            <dgm:constrLst>
              <dgm:constr type="l" for="ch" forName="Image" refType="w" fact="0.6144"/>
              <dgm:constr type="t" for="ch" forName="Image" refType="h" fact="0"/>
              <dgm:constr type="w" for="ch" forName="Image" refType="w" fact="0.3856"/>
              <dgm:constr type="h" for="ch" forName="Image" refType="h" fact="0.3902"/>
              <dgm:constr type="l" for="ch" forName="ParentText" refType="w" fact="0.0482"/>
              <dgm:constr type="t" for="ch" forName="ParentText" refType="h" fact="0.4146"/>
              <dgm:constr type="w" for="ch" forName="ParentText" refType="w" fact="0.5463"/>
              <dgm:constr type="h" for="ch" forName="ParentText" refType="h" fact="0.5122"/>
              <dgm:constr type="l" for="ch" forName="tlFrame" refType="w" fact="0"/>
              <dgm:constr type="t" for="ch" forName="tlFrame" refType="h" fact="0.3415"/>
              <dgm:constr type="w" for="ch" forName="tlFrame" refType="w" fact="0.1312"/>
              <dgm:constr type="h" for="ch" forName="tlFrame" refType="h" fact="0.1992"/>
              <dgm:constr type="l" for="ch" forName="trFrame" refType="w" fact="0.5153"/>
              <dgm:constr type="t" for="ch" forName="trFrame" refType="h" fact="0.3415"/>
              <dgm:constr type="w" for="ch" forName="trFrame" refType="w" fact="0.1312"/>
              <dgm:constr type="h" for="ch" forName="trFrame" refType="h" fact="0.1992"/>
              <dgm:constr type="l" for="ch" forName="blFrame" refType="w" fact="0"/>
              <dgm:constr type="t" for="ch" forName="blFrame" refType="h" fact="0.8008"/>
              <dgm:constr type="w" for="ch" forName="blFrame" refType="w" fact="0.1312"/>
              <dgm:constr type="h" for="ch" forName="blFrame" refType="h" fact="0.1992"/>
              <dgm:constr type="l" for="ch" forName="brFrame" refType="w" fact="0.5153"/>
              <dgm:constr type="t" for="ch" forName="brFrame" refType="h" fact="0.8008"/>
              <dgm:constr type="w" for="ch" forName="brFrame" refType="w" fact="0.1312"/>
              <dgm:constr type="h" for="ch" forName="brFrame" refType="h" fact="0.1992"/>
            </dgm:constrLst>
          </dgm:else>
        </dgm:choose>
        <dgm:layoutNode name="Image" styleLbl="bgImgPlace1">
          <dgm:alg type="sp"/>
          <dgm:shape xmlns:r="http://schemas.openxmlformats.org/officeDocument/2006/relationships" type="rect" r:blip="" blipPhldr="1">
            <dgm:adjLst/>
          </dgm:shape>
          <dgm:presOf/>
        </dgm:layoutNode>
        <dgm:layoutNode name="ParentText" styleLbl="revTx">
          <dgm:varLst>
            <dgm:chMax val="0"/>
            <dgm:chPref val="0"/>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lFrame" styleLbl="node1">
          <dgm:alg type="sp"/>
          <dgm:shape xmlns:r="http://schemas.openxmlformats.org/officeDocument/2006/relationships" type="halfFrame" r:blip="">
            <dgm:adjLst>
              <dgm:adj idx="1" val="0.2577"/>
              <dgm:adj idx="2" val="0.2577"/>
            </dgm:adjLst>
          </dgm:shape>
          <dgm:presOf/>
        </dgm:layoutNode>
        <dgm:layoutNode name="trFrame" styleLbl="node1">
          <dgm:alg type="sp"/>
          <dgm:shape xmlns:r="http://schemas.openxmlformats.org/officeDocument/2006/relationships" rot="90" type="halfFrame" r:blip="">
            <dgm:adjLst>
              <dgm:adj idx="1" val="0.2577"/>
              <dgm:adj idx="2" val="0.2577"/>
            </dgm:adjLst>
          </dgm:shape>
          <dgm:presOf/>
        </dgm:layoutNode>
        <dgm:layoutNode name="blFrame" styleLbl="node1">
          <dgm:alg type="sp"/>
          <dgm:shape xmlns:r="http://schemas.openxmlformats.org/officeDocument/2006/relationships" rot="270" type="halfFrame" r:blip="">
            <dgm:adjLst>
              <dgm:adj idx="1" val="0.2577"/>
              <dgm:adj idx="2" val="0.2577"/>
            </dgm:adjLst>
          </dgm:shape>
          <dgm:presOf/>
        </dgm:layoutNode>
        <dgm:layoutNode name="brFrame" styleLbl="node1">
          <dgm:alg type="sp"/>
          <dgm:shape xmlns:r="http://schemas.openxmlformats.org/officeDocument/2006/relationships" rot="180" type="halfFrame" r:blip="">
            <dgm:adjLst>
              <dgm:adj idx="1" val="0.2577"/>
              <dgm:adj idx="2" val="0.2577"/>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5/21/2025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5/21/2025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575465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249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2366593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s://jmuedu-my.sharepoint.com/personal/auerbank_dukes_jmu_edu/Documents/scorecard_output.docx?web=1" TargetMode="External"/><Relationship Id="rId7" Type="http://schemas.openxmlformats.org/officeDocument/2006/relationships/diagramColors" Target="../diagrams/colors2.xm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937218" y="3063090"/>
            <a:ext cx="4941771" cy="3200400"/>
          </a:xfrm>
        </p:spPr>
        <p:txBody>
          <a:bodyPr anchor="ctr"/>
          <a:lstStyle/>
          <a:p>
            <a:r>
              <a:rPr lang="en-US" dirty="0"/>
              <a:t>AliExpress Supplier Data</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3A84E-A464-5133-A8DA-4963EAF1E8A8}"/>
              </a:ext>
            </a:extLst>
          </p:cNvPr>
          <p:cNvSpPr>
            <a:spLocks noGrp="1"/>
          </p:cNvSpPr>
          <p:nvPr>
            <p:ph type="ctrTitle"/>
          </p:nvPr>
        </p:nvSpPr>
        <p:spPr/>
        <p:txBody>
          <a:bodyPr/>
          <a:lstStyle/>
          <a:p>
            <a:r>
              <a:rPr lang="en-US" dirty="0"/>
              <a:t>DATA ANALYSIS </a:t>
            </a:r>
            <a:br>
              <a:rPr lang="en-US" dirty="0"/>
            </a:br>
            <a:r>
              <a:rPr lang="en-US" sz="1600" i="1" dirty="0"/>
              <a:t>Excel &amp; Python </a:t>
            </a:r>
            <a:endParaRPr lang="en-US" dirty="0"/>
          </a:p>
        </p:txBody>
      </p:sp>
    </p:spTree>
    <p:extLst>
      <p:ext uri="{BB962C8B-B14F-4D97-AF65-F5344CB8AC3E}">
        <p14:creationId xmlns:p14="http://schemas.microsoft.com/office/powerpoint/2010/main" val="278851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3428171" y="150457"/>
            <a:ext cx="5335657" cy="893690"/>
          </a:xfrm>
        </p:spPr>
        <p:txBody>
          <a:bodyPr/>
          <a:lstStyle/>
          <a:p>
            <a:pPr algn="ctr"/>
            <a:r>
              <a:rPr lang="en-US" dirty="0"/>
              <a:t>Criteria for scorecard </a:t>
            </a:r>
            <a:br>
              <a:rPr lang="en-US" dirty="0"/>
            </a:br>
            <a:r>
              <a:rPr lang="en-US" sz="1600" i="1" dirty="0"/>
              <a:t>Ordered by weight In ‘Final Score’</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11</a:t>
            </a:fld>
            <a:endParaRPr lang="en-US" dirty="0"/>
          </a:p>
        </p:txBody>
      </p:sp>
      <p:graphicFrame>
        <p:nvGraphicFramePr>
          <p:cNvPr id="4" name="Diagram 3">
            <a:extLst>
              <a:ext uri="{FF2B5EF4-FFF2-40B4-BE49-F238E27FC236}">
                <a16:creationId xmlns:a16="http://schemas.microsoft.com/office/drawing/2014/main" id="{E02BE8CE-D24C-ACA9-43B1-7AA616AD3E08}"/>
              </a:ext>
            </a:extLst>
          </p:cNvPr>
          <p:cNvGraphicFramePr/>
          <p:nvPr>
            <p:extLst>
              <p:ext uri="{D42A27DB-BD31-4B8C-83A1-F6EECF244321}">
                <p14:modId xmlns:p14="http://schemas.microsoft.com/office/powerpoint/2010/main" val="425211864"/>
              </p:ext>
            </p:extLst>
          </p:nvPr>
        </p:nvGraphicFramePr>
        <p:xfrm>
          <a:off x="669924" y="1158519"/>
          <a:ext cx="8264525" cy="54320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84A26970-8F8E-ACA6-49CC-D71E76DD032C}"/>
              </a:ext>
            </a:extLst>
          </p:cNvPr>
          <p:cNvSpPr txBox="1"/>
          <p:nvPr/>
        </p:nvSpPr>
        <p:spPr>
          <a:xfrm>
            <a:off x="5063111" y="1256325"/>
            <a:ext cx="1303434" cy="369332"/>
          </a:xfrm>
          <a:prstGeom prst="rect">
            <a:avLst/>
          </a:prstGeom>
          <a:noFill/>
        </p:spPr>
        <p:txBody>
          <a:bodyPr wrap="none" rtlCol="0">
            <a:spAutoFit/>
          </a:bodyPr>
          <a:lstStyle/>
          <a:p>
            <a:r>
              <a:rPr lang="en-US" i="1" dirty="0">
                <a:effectLst>
                  <a:outerShdw blurRad="38100" dist="38100" dir="2700000" algn="tl">
                    <a:srgbClr val="000000">
                      <a:alpha val="43137"/>
                    </a:srgbClr>
                  </a:outerShdw>
                </a:effectLst>
              </a:rPr>
              <a:t>Star Rating</a:t>
            </a:r>
          </a:p>
        </p:txBody>
      </p:sp>
      <p:sp>
        <p:nvSpPr>
          <p:cNvPr id="9" name="TextBox 8">
            <a:extLst>
              <a:ext uri="{FF2B5EF4-FFF2-40B4-BE49-F238E27FC236}">
                <a16:creationId xmlns:a16="http://schemas.microsoft.com/office/drawing/2014/main" id="{D4FF7994-61B5-C078-6066-3FEE2A1D02CD}"/>
              </a:ext>
            </a:extLst>
          </p:cNvPr>
          <p:cNvSpPr txBox="1"/>
          <p:nvPr/>
        </p:nvSpPr>
        <p:spPr>
          <a:xfrm>
            <a:off x="4772816" y="5232343"/>
            <a:ext cx="1884024" cy="369332"/>
          </a:xfrm>
          <a:prstGeom prst="rect">
            <a:avLst/>
          </a:prstGeom>
          <a:noFill/>
        </p:spPr>
        <p:txBody>
          <a:bodyPr wrap="square" rtlCol="0">
            <a:spAutoFit/>
          </a:bodyPr>
          <a:lstStyle/>
          <a:p>
            <a:pPr algn="ctr"/>
            <a:r>
              <a:rPr lang="en-US" i="1" dirty="0">
                <a:effectLst>
                  <a:outerShdw blurRad="38100" dist="38100" dir="2700000" algn="tl">
                    <a:srgbClr val="000000">
                      <a:alpha val="43137"/>
                    </a:srgbClr>
                  </a:outerShdw>
                </a:effectLst>
              </a:rPr>
              <a:t>Conversion Rate</a:t>
            </a:r>
          </a:p>
        </p:txBody>
      </p:sp>
      <p:sp>
        <p:nvSpPr>
          <p:cNvPr id="10" name="TextBox 9">
            <a:extLst>
              <a:ext uri="{FF2B5EF4-FFF2-40B4-BE49-F238E27FC236}">
                <a16:creationId xmlns:a16="http://schemas.microsoft.com/office/drawing/2014/main" id="{873D0B66-F6B3-A79A-6EE8-3C334CA96DA6}"/>
              </a:ext>
            </a:extLst>
          </p:cNvPr>
          <p:cNvSpPr txBox="1"/>
          <p:nvPr/>
        </p:nvSpPr>
        <p:spPr>
          <a:xfrm>
            <a:off x="4720850" y="3266760"/>
            <a:ext cx="1987957" cy="369332"/>
          </a:xfrm>
          <a:prstGeom prst="rect">
            <a:avLst/>
          </a:prstGeom>
          <a:noFill/>
        </p:spPr>
        <p:txBody>
          <a:bodyPr wrap="square" rtlCol="0">
            <a:spAutoFit/>
          </a:bodyPr>
          <a:lstStyle/>
          <a:p>
            <a:pPr algn="ctr"/>
            <a:r>
              <a:rPr lang="en-US" i="1" dirty="0">
                <a:effectLst>
                  <a:outerShdw blurRad="38100" dist="38100" dir="2700000" algn="tl">
                    <a:srgbClr val="000000">
                      <a:alpha val="43137"/>
                    </a:srgbClr>
                  </a:outerShdw>
                </a:effectLst>
              </a:rPr>
              <a:t>Turnover Ratio</a:t>
            </a:r>
          </a:p>
        </p:txBody>
      </p:sp>
      <p:sp>
        <p:nvSpPr>
          <p:cNvPr id="11" name="TextBox 10">
            <a:extLst>
              <a:ext uri="{FF2B5EF4-FFF2-40B4-BE49-F238E27FC236}">
                <a16:creationId xmlns:a16="http://schemas.microsoft.com/office/drawing/2014/main" id="{EB24C9BE-5C66-8B5E-2803-2D553879CA95}"/>
              </a:ext>
            </a:extLst>
          </p:cNvPr>
          <p:cNvSpPr txBox="1"/>
          <p:nvPr/>
        </p:nvSpPr>
        <p:spPr>
          <a:xfrm>
            <a:off x="4134845" y="1734408"/>
            <a:ext cx="3159968" cy="369332"/>
          </a:xfrm>
          <a:prstGeom prst="rect">
            <a:avLst/>
          </a:prstGeom>
          <a:noFill/>
        </p:spPr>
        <p:txBody>
          <a:bodyPr wrap="none" rtlCol="0">
            <a:spAutoFit/>
          </a:bodyPr>
          <a:lstStyle/>
          <a:p>
            <a:r>
              <a:rPr lang="en-US" dirty="0"/>
              <a:t>0-5 </a:t>
            </a:r>
            <a:r>
              <a:rPr lang="en-US" sz="1600" dirty="0"/>
              <a:t>integer</a:t>
            </a:r>
            <a:r>
              <a:rPr lang="en-US" dirty="0"/>
              <a:t> value – 40% weight</a:t>
            </a:r>
          </a:p>
        </p:txBody>
      </p:sp>
      <p:sp>
        <p:nvSpPr>
          <p:cNvPr id="12" name="AutoShape 2" descr="Image result for jupyter notebook ">
            <a:extLst>
              <a:ext uri="{FF2B5EF4-FFF2-40B4-BE49-F238E27FC236}">
                <a16:creationId xmlns:a16="http://schemas.microsoft.com/office/drawing/2014/main" id="{7ED73E38-B455-0776-EC72-4283BF758CA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a:extLst>
              <a:ext uri="{FF2B5EF4-FFF2-40B4-BE49-F238E27FC236}">
                <a16:creationId xmlns:a16="http://schemas.microsoft.com/office/drawing/2014/main" id="{914BEE19-785A-BDE9-36E9-116A0CD1FBD2}"/>
              </a:ext>
            </a:extLst>
          </p:cNvPr>
          <p:cNvPicPr>
            <a:picLocks noChangeAspect="1"/>
          </p:cNvPicPr>
          <p:nvPr/>
        </p:nvPicPr>
        <p:blipFill>
          <a:blip r:embed="rId8"/>
          <a:stretch>
            <a:fillRect/>
          </a:stretch>
        </p:blipFill>
        <p:spPr>
          <a:xfrm>
            <a:off x="9382592" y="1734408"/>
            <a:ext cx="1377142" cy="1597022"/>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798194" y="742949"/>
            <a:ext cx="4059555" cy="781051"/>
          </a:xfrm>
        </p:spPr>
        <p:txBody>
          <a:bodyPr>
            <a:noAutofit/>
          </a:bodyPr>
          <a:lstStyle/>
          <a:p>
            <a:r>
              <a:rPr lang="en-US" sz="4000" dirty="0"/>
              <a:t>SUPPLIER SCORECARD</a:t>
            </a:r>
          </a:p>
        </p:txBody>
      </p:sp>
      <p:sp>
        <p:nvSpPr>
          <p:cNvPr id="13" name="Text Placeholder 12">
            <a:extLst>
              <a:ext uri="{FF2B5EF4-FFF2-40B4-BE49-F238E27FC236}">
                <a16:creationId xmlns:a16="http://schemas.microsoft.com/office/drawing/2014/main" id="{7E5B6E40-3A7D-ACF7-AA38-25977D322D81}"/>
              </a:ext>
            </a:extLst>
          </p:cNvPr>
          <p:cNvSpPr>
            <a:spLocks noGrp="1"/>
          </p:cNvSpPr>
          <p:nvPr>
            <p:ph type="body" idx="1"/>
          </p:nvPr>
        </p:nvSpPr>
        <p:spPr>
          <a:xfrm>
            <a:off x="396286" y="2904976"/>
            <a:ext cx="2722880" cy="351284"/>
          </a:xfrm>
        </p:spPr>
        <p:txBody>
          <a:bodyPr/>
          <a:lstStyle/>
          <a:p>
            <a:r>
              <a:rPr lang="en-US" dirty="0"/>
              <a:t>Output Results </a:t>
            </a:r>
          </a:p>
        </p:txBody>
      </p:sp>
      <p:sp>
        <p:nvSpPr>
          <p:cNvPr id="36" name="Content Placeholder 35">
            <a:extLst>
              <a:ext uri="{FF2B5EF4-FFF2-40B4-BE49-F238E27FC236}">
                <a16:creationId xmlns:a16="http://schemas.microsoft.com/office/drawing/2014/main" id="{E71298F0-74F1-FECA-0F02-495F9A2EBA7B}"/>
              </a:ext>
            </a:extLst>
          </p:cNvPr>
          <p:cNvSpPr>
            <a:spLocks noGrp="1"/>
          </p:cNvSpPr>
          <p:nvPr>
            <p:ph sz="half" idx="15"/>
          </p:nvPr>
        </p:nvSpPr>
        <p:spPr>
          <a:xfrm>
            <a:off x="396286" y="3256260"/>
            <a:ext cx="2040255" cy="541342"/>
          </a:xfrm>
        </p:spPr>
        <p:txBody>
          <a:bodyPr>
            <a:normAutofit/>
          </a:bodyPr>
          <a:lstStyle/>
          <a:p>
            <a:pPr marL="0" indent="0">
              <a:buNone/>
            </a:pPr>
            <a:r>
              <a:rPr lang="en-US" dirty="0" err="1">
                <a:hlinkClick r:id="rId3"/>
              </a:rPr>
              <a:t>scorecard_output</a:t>
            </a:r>
            <a:endParaRPr lang="en-US" dirty="0"/>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12</a:t>
            </a:fld>
            <a:endParaRPr lang="en-US" dirty="0"/>
          </a:p>
        </p:txBody>
      </p:sp>
      <p:graphicFrame>
        <p:nvGraphicFramePr>
          <p:cNvPr id="3" name="Diagram 2">
            <a:extLst>
              <a:ext uri="{FF2B5EF4-FFF2-40B4-BE49-F238E27FC236}">
                <a16:creationId xmlns:a16="http://schemas.microsoft.com/office/drawing/2014/main" id="{E920FD1E-8286-44DE-726C-56E997660ACE}"/>
              </a:ext>
            </a:extLst>
          </p:cNvPr>
          <p:cNvGraphicFramePr/>
          <p:nvPr>
            <p:extLst>
              <p:ext uri="{D42A27DB-BD31-4B8C-83A1-F6EECF244321}">
                <p14:modId xmlns:p14="http://schemas.microsoft.com/office/powerpoint/2010/main" val="1485912539"/>
              </p:ext>
            </p:extLst>
          </p:nvPr>
        </p:nvGraphicFramePr>
        <p:xfrm>
          <a:off x="3438526" y="1133474"/>
          <a:ext cx="8943974" cy="39967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Picture 8">
            <a:extLst>
              <a:ext uri="{FF2B5EF4-FFF2-40B4-BE49-F238E27FC236}">
                <a16:creationId xmlns:a16="http://schemas.microsoft.com/office/drawing/2014/main" id="{3378A226-AAE3-1A38-0D28-1F6741D0CA44}"/>
              </a:ext>
            </a:extLst>
          </p:cNvPr>
          <p:cNvPicPr>
            <a:picLocks noChangeAspect="1"/>
          </p:cNvPicPr>
          <p:nvPr/>
        </p:nvPicPr>
        <p:blipFill>
          <a:blip r:embed="rId9"/>
          <a:stretch>
            <a:fillRect/>
          </a:stretch>
        </p:blipFill>
        <p:spPr>
          <a:xfrm>
            <a:off x="396286" y="4172859"/>
            <a:ext cx="3213689" cy="2206214"/>
          </a:xfrm>
          <a:prstGeom prst="rect">
            <a:avLst/>
          </a:prstGeom>
        </p:spPr>
      </p:pic>
    </p:spTree>
    <p:extLst>
      <p:ext uri="{BB962C8B-B14F-4D97-AF65-F5344CB8AC3E}">
        <p14:creationId xmlns:p14="http://schemas.microsoft.com/office/powerpoint/2010/main" val="636929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199" y="-502979"/>
            <a:ext cx="5505451" cy="1238250"/>
          </a:xfrm>
        </p:spPr>
        <p:txBody>
          <a:bodyPr anchor="b"/>
          <a:lstStyle/>
          <a:p>
            <a:r>
              <a:rPr lang="en-US" dirty="0"/>
              <a:t>Final Summary</a:t>
            </a:r>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85749" y="1408754"/>
            <a:ext cx="6057901" cy="3032733"/>
          </a:xfrm>
        </p:spPr>
        <p:txBody>
          <a:bodyPr>
            <a:noAutofit/>
          </a:bodyPr>
          <a:lstStyle/>
          <a:p>
            <a:r>
              <a:rPr lang="en-US" dirty="0"/>
              <a:t>Simulation Bird Interactive Cat Toys Electric Hanging Eagle Flying Bird Cat Play Cat Stick Scratch Rope Pet Toys (2000 sold)</a:t>
            </a:r>
          </a:p>
          <a:p>
            <a:r>
              <a:rPr lang="en-US" dirty="0"/>
              <a:t>20KG Pet Cat Hammock Hanging Cat Bed Bearing Comfortable Cat Sunny Window Seat Mount Kitten Climbing Frame Pet Accessories (1000 sold)</a:t>
            </a:r>
          </a:p>
          <a:p>
            <a:r>
              <a:rPr lang="en-US" dirty="0"/>
              <a:t>Pet Cat Toys Funny Stick Kitten Self -hi Elastic Rope Dragonfly Shape Feather Bell Teasing Stick Hanging Swing Thousands (2000 sold)</a:t>
            </a:r>
          </a:p>
          <a:p>
            <a:r>
              <a:rPr lang="en-US" dirty="0"/>
              <a:t>Cat toy Cute octopus plush toy bite resistant teeth interactive play pet supplies (5000 sold)</a:t>
            </a:r>
          </a:p>
          <a:p>
            <a:r>
              <a:rPr lang="en-US" dirty="0"/>
              <a:t>2 Modes Smart Cat Toy Automatic Moving Remote Controlled Toy Car for Cats Dogs Interactive Playing Kitten Training Pet Supplies (2000 sold)</a:t>
            </a:r>
          </a:p>
          <a:p>
            <a:r>
              <a:rPr lang="en-US" dirty="0"/>
              <a:t>Night Reflection Dog Pet Towing Rope 1.2/1.5/1.8m Guard Rope Pet Walking Training Leash Cats Dogs Harness Collar Lead Strap (2000 sold)</a:t>
            </a:r>
          </a:p>
          <a:p>
            <a:endParaRPr lang="en-US" dirty="0"/>
          </a:p>
        </p:txBody>
      </p:sp>
      <p:sp>
        <p:nvSpPr>
          <p:cNvPr id="34" name="Text Placeholder 33">
            <a:extLst>
              <a:ext uri="{FF2B5EF4-FFF2-40B4-BE49-F238E27FC236}">
                <a16:creationId xmlns:a16="http://schemas.microsoft.com/office/drawing/2014/main" id="{AE07A905-8B37-D13F-25D3-1D3BCDB86B0B}"/>
              </a:ext>
            </a:extLst>
          </p:cNvPr>
          <p:cNvSpPr>
            <a:spLocks noGrp="1"/>
          </p:cNvSpPr>
          <p:nvPr>
            <p:ph type="body" sz="quarter" idx="3"/>
          </p:nvPr>
        </p:nvSpPr>
        <p:spPr>
          <a:xfrm>
            <a:off x="838199" y="735271"/>
            <a:ext cx="4191001" cy="448989"/>
          </a:xfrm>
        </p:spPr>
        <p:txBody>
          <a:bodyPr/>
          <a:lstStyle/>
          <a:p>
            <a:r>
              <a:rPr lang="en-US" i="1" dirty="0"/>
              <a:t>30 top supplier products listed in red, my top 6 safest selections include…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graphicFrame>
        <p:nvGraphicFramePr>
          <p:cNvPr id="2" name="Diagram 1">
            <a:extLst>
              <a:ext uri="{FF2B5EF4-FFF2-40B4-BE49-F238E27FC236}">
                <a16:creationId xmlns:a16="http://schemas.microsoft.com/office/drawing/2014/main" id="{54CE6DD2-2244-5A46-90F4-77963C6CD2F8}"/>
              </a:ext>
            </a:extLst>
          </p:cNvPr>
          <p:cNvGraphicFramePr/>
          <p:nvPr>
            <p:extLst>
              <p:ext uri="{D42A27DB-BD31-4B8C-83A1-F6EECF244321}">
                <p14:modId xmlns:p14="http://schemas.microsoft.com/office/powerpoint/2010/main" val="1843802570"/>
              </p:ext>
            </p:extLst>
          </p:nvPr>
        </p:nvGraphicFramePr>
        <p:xfrm>
          <a:off x="6410326" y="2987067"/>
          <a:ext cx="5419724" cy="30327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3577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781050" y="2472716"/>
            <a:ext cx="2895600" cy="3269589"/>
          </a:xfrm>
        </p:spPr>
        <p:txBody>
          <a:bodyPr>
            <a:normAutofit/>
          </a:bodyPr>
          <a:lstStyle/>
          <a:p>
            <a:r>
              <a:rPr lang="en-US" dirty="0"/>
              <a:t>1) Abstract/ Data Setting</a:t>
            </a:r>
          </a:p>
          <a:p>
            <a:r>
              <a:rPr lang="en-US" dirty="0"/>
              <a:t>2) Interactive Visualization</a:t>
            </a:r>
          </a:p>
          <a:p>
            <a:r>
              <a:rPr lang="en-US" dirty="0"/>
              <a:t>3) Stagnant Visualizations</a:t>
            </a:r>
          </a:p>
          <a:p>
            <a:r>
              <a:rPr lang="en-US" dirty="0"/>
              <a:t>4) Data Analysis </a:t>
            </a:r>
          </a:p>
          <a:p>
            <a:r>
              <a:rPr lang="en-US" dirty="0"/>
              <a:t>5) Summary</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852486" y="278408"/>
            <a:ext cx="2600325" cy="635397"/>
          </a:xfrm>
        </p:spPr>
        <p:txBody>
          <a:bodyPr/>
          <a:lstStyle/>
          <a:p>
            <a:r>
              <a:rPr lang="en-US" dirty="0"/>
              <a:t>ABSTRACT</a:t>
            </a:r>
          </a:p>
        </p:txBody>
      </p:sp>
      <p:graphicFrame>
        <p:nvGraphicFramePr>
          <p:cNvPr id="3" name="Table 2">
            <a:extLst>
              <a:ext uri="{FF2B5EF4-FFF2-40B4-BE49-F238E27FC236}">
                <a16:creationId xmlns:a16="http://schemas.microsoft.com/office/drawing/2014/main" id="{F71664C3-F634-BC5C-BDCF-96BB5BFE7BC7}"/>
              </a:ext>
            </a:extLst>
          </p:cNvPr>
          <p:cNvGraphicFramePr>
            <a:graphicFrameLocks noGrp="1"/>
          </p:cNvGraphicFramePr>
          <p:nvPr>
            <p:extLst>
              <p:ext uri="{D42A27DB-BD31-4B8C-83A1-F6EECF244321}">
                <p14:modId xmlns:p14="http://schemas.microsoft.com/office/powerpoint/2010/main" val="2726274363"/>
              </p:ext>
            </p:extLst>
          </p:nvPr>
        </p:nvGraphicFramePr>
        <p:xfrm>
          <a:off x="5251448" y="183158"/>
          <a:ext cx="5854701" cy="2011680"/>
        </p:xfrm>
        <a:graphic>
          <a:graphicData uri="http://schemas.openxmlformats.org/drawingml/2006/table">
            <a:tbl>
              <a:tblPr/>
              <a:tblGrid>
                <a:gridCol w="5854701">
                  <a:extLst>
                    <a:ext uri="{9D8B030D-6E8A-4147-A177-3AD203B41FA5}">
                      <a16:colId xmlns:a16="http://schemas.microsoft.com/office/drawing/2014/main" val="1048164762"/>
                    </a:ext>
                  </a:extLst>
                </a:gridCol>
              </a:tblGrid>
              <a:tr h="30202">
                <a:tc>
                  <a:txBody>
                    <a:bodyPr/>
                    <a:lstStyle/>
                    <a:p>
                      <a:pPr algn="ctr" fontAlgn="b"/>
                      <a:r>
                        <a:rPr lang="en-US" sz="1200" b="0" i="0" u="none" strike="noStrike" dirty="0">
                          <a:solidFill>
                            <a:srgbClr val="000000"/>
                          </a:solidFill>
                          <a:effectLst/>
                          <a:latin typeface="+mj-lt"/>
                        </a:rPr>
                        <a:t>AliExpress is a Chinese e-commerce, wholesale company. Comparable to E-Bay, and </a:t>
                      </a:r>
                      <a:r>
                        <a:rPr lang="en-US" sz="1200" b="0" i="0" u="none" strike="noStrike" dirty="0" err="1">
                          <a:solidFill>
                            <a:srgbClr val="000000"/>
                          </a:solidFill>
                          <a:effectLst/>
                          <a:latin typeface="+mj-lt"/>
                        </a:rPr>
                        <a:t>DhGate</a:t>
                      </a:r>
                      <a:r>
                        <a:rPr lang="en-US" sz="1200" b="0" i="0" u="none" strike="noStrike" dirty="0">
                          <a:solidFill>
                            <a:srgbClr val="000000"/>
                          </a:solidFill>
                          <a:effectLst/>
                          <a:latin typeface="+mj-lt"/>
                        </a:rPr>
                        <a:t>. Incredibly, AliExpress has surpassed 10,000 sellers, the company has also developed initiatives and targeted marketing towards global expansion. Diversification of merchant location's of course increases the efficiency of supply chains and promotes more convenience in the primarily B2C model that the company operates. A key distinction, Alibaba is not congruent with AliExpress, although the 2 are grouped into the same conglomerate, Alibaba is primarily a B2B wholesale platform offering bulk shipments, whereas AliExpress offers individualized products to the consumer similar to </a:t>
                      </a:r>
                      <a:r>
                        <a:rPr lang="en-US" sz="1200" b="0" i="0" u="none" strike="noStrike" dirty="0" err="1">
                          <a:solidFill>
                            <a:srgbClr val="000000"/>
                          </a:solidFill>
                          <a:effectLst/>
                          <a:latin typeface="+mj-lt"/>
                        </a:rPr>
                        <a:t>Temu</a:t>
                      </a:r>
                      <a:r>
                        <a:rPr lang="en-US" sz="1200" b="0" i="0" u="none" strike="noStrike" dirty="0">
                          <a:solidFill>
                            <a:srgbClr val="000000"/>
                          </a:solidFill>
                          <a:effectLst/>
                          <a:latin typeface="+mj-lt"/>
                        </a:rPr>
                        <a:t>. For purposes of research and visualization I chose to use readily available AliExpress data. Generally, I would consider lead time and risk (defect) rates to garner a better understanding of supplier trends. </a:t>
                      </a:r>
                    </a:p>
                  </a:txBody>
                  <a:tcPr marL="0" marR="0" marT="0" marB="0" anchor="b">
                    <a:lnL>
                      <a:noFill/>
                    </a:lnL>
                    <a:lnR>
                      <a:noFill/>
                    </a:lnR>
                    <a:lnT>
                      <a:noFill/>
                    </a:lnT>
                    <a:lnB>
                      <a:noFill/>
                    </a:lnB>
                    <a:noFill/>
                  </a:tcPr>
                </a:tc>
                <a:extLst>
                  <a:ext uri="{0D108BD9-81ED-4DB2-BD59-A6C34878D82A}">
                    <a16:rowId xmlns:a16="http://schemas.microsoft.com/office/drawing/2014/main" val="3336646850"/>
                  </a:ext>
                </a:extLst>
              </a:tr>
            </a:tbl>
          </a:graphicData>
        </a:graphic>
      </p:graphicFrame>
      <p:graphicFrame>
        <p:nvGraphicFramePr>
          <p:cNvPr id="4" name="Table 3">
            <a:extLst>
              <a:ext uri="{FF2B5EF4-FFF2-40B4-BE49-F238E27FC236}">
                <a16:creationId xmlns:a16="http://schemas.microsoft.com/office/drawing/2014/main" id="{574775F4-CA8C-4DB3-AD6F-B5F9681A7E5A}"/>
              </a:ext>
            </a:extLst>
          </p:cNvPr>
          <p:cNvGraphicFramePr>
            <a:graphicFrameLocks noGrp="1"/>
          </p:cNvGraphicFramePr>
          <p:nvPr>
            <p:extLst>
              <p:ext uri="{D42A27DB-BD31-4B8C-83A1-F6EECF244321}">
                <p14:modId xmlns:p14="http://schemas.microsoft.com/office/powerpoint/2010/main" val="217290324"/>
              </p:ext>
            </p:extLst>
          </p:nvPr>
        </p:nvGraphicFramePr>
        <p:xfrm>
          <a:off x="6654799" y="2697480"/>
          <a:ext cx="4854575" cy="1463040"/>
        </p:xfrm>
        <a:graphic>
          <a:graphicData uri="http://schemas.openxmlformats.org/drawingml/2006/table">
            <a:tbl>
              <a:tblPr/>
              <a:tblGrid>
                <a:gridCol w="4854575">
                  <a:extLst>
                    <a:ext uri="{9D8B030D-6E8A-4147-A177-3AD203B41FA5}">
                      <a16:colId xmlns:a16="http://schemas.microsoft.com/office/drawing/2014/main" val="4052108527"/>
                    </a:ext>
                  </a:extLst>
                </a:gridCol>
              </a:tblGrid>
              <a:tr h="1426051">
                <a:tc>
                  <a:txBody>
                    <a:bodyPr/>
                    <a:lstStyle/>
                    <a:p>
                      <a:pPr algn="ctr" fontAlgn="ctr"/>
                      <a:r>
                        <a:rPr lang="en-US" sz="1200" dirty="0"/>
                        <a:t>Bulk purchasing is often impractical for small businesses, while platforms like AliExpress may lack the customization or quality standards these businesses require. A notable social trend shaping the pet industry—especially among passionate small business owners and consumers—is the increasing "humanization of pets." As pets are treated more like family members, particularly in suburban markets, there is growing demand for boutique items, wellness-focused products, and curated pet experiences.</a:t>
                      </a:r>
                      <a:endParaRPr lang="en-US" sz="1200" b="0" i="0" u="none" strike="noStrike" dirty="0">
                        <a:solidFill>
                          <a:srgbClr val="000000"/>
                        </a:solidFill>
                        <a:effectLst/>
                        <a:latin typeface="Rockwell" panose="02060603020205020403" pitchFamily="18" charset="0"/>
                      </a:endParaRPr>
                    </a:p>
                  </a:txBody>
                  <a:tcPr marL="0" marR="0" marT="0" marB="0" anchor="ctr">
                    <a:lnL>
                      <a:noFill/>
                    </a:lnL>
                    <a:lnR>
                      <a:noFill/>
                    </a:lnR>
                    <a:lnT>
                      <a:noFill/>
                    </a:lnT>
                    <a:lnB>
                      <a:noFill/>
                    </a:lnB>
                    <a:noFill/>
                  </a:tcPr>
                </a:tc>
                <a:extLst>
                  <a:ext uri="{0D108BD9-81ED-4DB2-BD59-A6C34878D82A}">
                    <a16:rowId xmlns:a16="http://schemas.microsoft.com/office/drawing/2014/main" val="2122450124"/>
                  </a:ext>
                </a:extLst>
              </a:tr>
            </a:tbl>
          </a:graphicData>
        </a:graphic>
      </p:graphicFrame>
      <p:pic>
        <p:nvPicPr>
          <p:cNvPr id="8" name="Picture 7" descr="A white line drawing of a scale&#10;&#10;AI-generated content may be incorrect.">
            <a:extLst>
              <a:ext uri="{FF2B5EF4-FFF2-40B4-BE49-F238E27FC236}">
                <a16:creationId xmlns:a16="http://schemas.microsoft.com/office/drawing/2014/main" id="{7313C1B8-06F6-665F-207B-824CAEC8E04F}"/>
              </a:ext>
            </a:extLst>
          </p:cNvPr>
          <p:cNvPicPr>
            <a:picLocks noChangeAspect="1"/>
          </p:cNvPicPr>
          <p:nvPr/>
        </p:nvPicPr>
        <p:blipFill>
          <a:blip r:embed="rId3"/>
          <a:stretch>
            <a:fillRect/>
          </a:stretch>
        </p:blipFill>
        <p:spPr>
          <a:xfrm>
            <a:off x="-228600" y="2080584"/>
            <a:ext cx="5867122" cy="3371202"/>
          </a:xfrm>
          <a:prstGeom prst="rect">
            <a:avLst/>
          </a:prstGeom>
        </p:spPr>
      </p:pic>
      <p:sp>
        <p:nvSpPr>
          <p:cNvPr id="9" name="TextBox 8">
            <a:extLst>
              <a:ext uri="{FF2B5EF4-FFF2-40B4-BE49-F238E27FC236}">
                <a16:creationId xmlns:a16="http://schemas.microsoft.com/office/drawing/2014/main" id="{1D0B426A-0F69-ECBD-1977-A7BD8330D54C}"/>
              </a:ext>
            </a:extLst>
          </p:cNvPr>
          <p:cNvSpPr txBox="1"/>
          <p:nvPr/>
        </p:nvSpPr>
        <p:spPr>
          <a:xfrm>
            <a:off x="6096000" y="4583572"/>
            <a:ext cx="5972175" cy="1384995"/>
          </a:xfrm>
          <a:prstGeom prst="rect">
            <a:avLst/>
          </a:prstGeom>
          <a:noFill/>
        </p:spPr>
        <p:txBody>
          <a:bodyPr wrap="square" rtlCol="0">
            <a:spAutoFit/>
          </a:bodyPr>
          <a:lstStyle/>
          <a:p>
            <a:pPr algn="ctr"/>
            <a:r>
              <a:rPr lang="en-US" sz="1200" dirty="0"/>
              <a:t>The goal of my analysis is to provide stakeholders with necessary, yet concise information to make simpler retail procurement decisions. With over 1990 products from different suppliers to choose from within this chosen dataset, a small business may feel overwhelmed, especially because of the global scale. I have identified the top 10% of suppliers through a scorecard with weighted criteria, and I have done a statistical analysis in Excel of only 5-star suppliers and selected the best to ensure a safe and reliable supply chain</a:t>
            </a:r>
          </a:p>
        </p:txBody>
      </p:sp>
    </p:spTree>
    <p:extLst>
      <p:ext uri="{BB962C8B-B14F-4D97-AF65-F5344CB8AC3E}">
        <p14:creationId xmlns:p14="http://schemas.microsoft.com/office/powerpoint/2010/main" val="60879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6991350" y="406400"/>
            <a:ext cx="4179570" cy="3457971"/>
          </a:xfrm>
        </p:spPr>
        <p:txBody>
          <a:bodyPr/>
          <a:lstStyle/>
          <a:p>
            <a:r>
              <a:rPr lang="en-US" dirty="0"/>
              <a:t>Interactive </a:t>
            </a:r>
            <a:br>
              <a:rPr lang="en-US" dirty="0"/>
            </a:br>
            <a:r>
              <a:rPr lang="en-US" dirty="0"/>
              <a:t>Visualization</a:t>
            </a:r>
            <a:br>
              <a:rPr lang="en-US" dirty="0"/>
            </a:br>
            <a:r>
              <a:rPr lang="en-US" sz="1600" i="1" dirty="0"/>
              <a:t>power bi </a:t>
            </a:r>
          </a:p>
        </p:txBody>
      </p:sp>
    </p:spTree>
    <p:extLst>
      <p:ext uri="{BB962C8B-B14F-4D97-AF65-F5344CB8AC3E}">
        <p14:creationId xmlns:p14="http://schemas.microsoft.com/office/powerpoint/2010/main" val="334696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5</a:t>
            </a:fld>
            <a:endParaRPr lang="en-US" dirty="0"/>
          </a:p>
        </p:txBody>
      </p:sp>
      <p:sp>
        <p:nvSpPr>
          <p:cNvPr id="5" name="Subtitle 4">
            <a:extLst>
              <a:ext uri="{FF2B5EF4-FFF2-40B4-BE49-F238E27FC236}">
                <a16:creationId xmlns:a16="http://schemas.microsoft.com/office/drawing/2014/main" id="{6AE0211E-7BB7-A2BA-CA5B-A39F3A91553E}"/>
              </a:ext>
            </a:extLst>
          </p:cNvPr>
          <p:cNvSpPr>
            <a:spLocks noGrp="1"/>
          </p:cNvSpPr>
          <p:nvPr>
            <p:ph type="subTitle" idx="1"/>
          </p:nvPr>
        </p:nvSpPr>
        <p:spPr>
          <a:xfrm>
            <a:off x="225466" y="1391243"/>
            <a:ext cx="4108409" cy="2199682"/>
          </a:xfrm>
          <a:solidFill>
            <a:schemeClr val="tx1"/>
          </a:solidFill>
        </p:spPr>
        <p:txBody>
          <a:bodyPr>
            <a:normAutofit fontScale="70000" lnSpcReduction="20000"/>
          </a:bodyPr>
          <a:lstStyle/>
          <a:p>
            <a:pPr marL="285750" indent="-285750">
              <a:buFont typeface="Wingdings" panose="05000000000000000000" pitchFamily="2" charset="2"/>
              <a:buChar char="q"/>
            </a:pPr>
            <a:r>
              <a:rPr lang="en-US" dirty="0"/>
              <a:t>Dual sliders allow the user to adjust the conversion rate % and average star rating to analyze specific supplier product subgroups. Each bubble corresponds to a supplier and is interactive. The size of each bubble indicates the quantity of product sold per supplier. The ‘title’ of the product can be examined by clicking on each bubble.</a:t>
            </a:r>
          </a:p>
        </p:txBody>
      </p:sp>
      <p:sp>
        <p:nvSpPr>
          <p:cNvPr id="8" name="Title 7">
            <a:extLst>
              <a:ext uri="{FF2B5EF4-FFF2-40B4-BE49-F238E27FC236}">
                <a16:creationId xmlns:a16="http://schemas.microsoft.com/office/drawing/2014/main" id="{9344B532-30FD-9900-CBF8-67EEDDB4812F}"/>
              </a:ext>
            </a:extLst>
          </p:cNvPr>
          <p:cNvSpPr>
            <a:spLocks noGrp="1"/>
          </p:cNvSpPr>
          <p:nvPr>
            <p:ph type="ctrTitle"/>
          </p:nvPr>
        </p:nvSpPr>
        <p:spPr>
          <a:xfrm flipV="1">
            <a:off x="5038725" y="2781300"/>
            <a:ext cx="2413635" cy="177461"/>
          </a:xfrm>
        </p:spPr>
        <p:txBody>
          <a:bodyPr/>
          <a:lstStyle/>
          <a:p>
            <a:endParaRPr lang="en-US" dirty="0"/>
          </a:p>
        </p:txBody>
      </p:sp>
      <p:pic>
        <p:nvPicPr>
          <p:cNvPr id="11" name="Picture 10">
            <a:extLst>
              <a:ext uri="{FF2B5EF4-FFF2-40B4-BE49-F238E27FC236}">
                <a16:creationId xmlns:a16="http://schemas.microsoft.com/office/drawing/2014/main" id="{817613F7-498D-3079-4831-B02938484F9A}"/>
              </a:ext>
            </a:extLst>
          </p:cNvPr>
          <p:cNvPicPr>
            <a:picLocks noChangeAspect="1"/>
          </p:cNvPicPr>
          <p:nvPr/>
        </p:nvPicPr>
        <p:blipFill>
          <a:blip r:embed="rId3"/>
          <a:stretch>
            <a:fillRect/>
          </a:stretch>
        </p:blipFill>
        <p:spPr>
          <a:xfrm>
            <a:off x="4570215" y="103479"/>
            <a:ext cx="6907408" cy="4502150"/>
          </a:xfrm>
          <a:prstGeom prst="rect">
            <a:avLst/>
          </a:prstGeom>
        </p:spPr>
      </p:pic>
      <p:pic>
        <p:nvPicPr>
          <p:cNvPr id="15" name="Picture 14" descr="A screenshot of a computer&#10;&#10;AI-generated content may be incorrect.">
            <a:extLst>
              <a:ext uri="{FF2B5EF4-FFF2-40B4-BE49-F238E27FC236}">
                <a16:creationId xmlns:a16="http://schemas.microsoft.com/office/drawing/2014/main" id="{78E10801-9E7B-4FDC-3DC9-2387D7AAF9C0}"/>
              </a:ext>
            </a:extLst>
          </p:cNvPr>
          <p:cNvPicPr>
            <a:picLocks noChangeAspect="1"/>
          </p:cNvPicPr>
          <p:nvPr/>
        </p:nvPicPr>
        <p:blipFill>
          <a:blip r:embed="rId4"/>
          <a:stretch>
            <a:fillRect/>
          </a:stretch>
        </p:blipFill>
        <p:spPr>
          <a:xfrm>
            <a:off x="6171307" y="4463082"/>
            <a:ext cx="4239518" cy="2258393"/>
          </a:xfrm>
          <a:prstGeom prst="rect">
            <a:avLst/>
          </a:prstGeom>
        </p:spPr>
      </p:pic>
    </p:spTree>
    <p:extLst>
      <p:ext uri="{BB962C8B-B14F-4D97-AF65-F5344CB8AC3E}">
        <p14:creationId xmlns:p14="http://schemas.microsoft.com/office/powerpoint/2010/main" val="1969787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3245A6D-3F20-334F-2560-22800C9D1077}"/>
              </a:ext>
            </a:extLst>
          </p:cNvPr>
          <p:cNvSpPr>
            <a:spLocks noGrp="1"/>
          </p:cNvSpPr>
          <p:nvPr>
            <p:ph type="ctrTitle"/>
          </p:nvPr>
        </p:nvSpPr>
        <p:spPr>
          <a:xfrm>
            <a:off x="6991350" y="487680"/>
            <a:ext cx="4179570" cy="3376691"/>
          </a:xfrm>
        </p:spPr>
        <p:txBody>
          <a:bodyPr/>
          <a:lstStyle/>
          <a:p>
            <a:r>
              <a:rPr lang="en-US" dirty="0"/>
              <a:t>Stagnant Visualizations</a:t>
            </a:r>
            <a:br>
              <a:rPr lang="en-US" dirty="0"/>
            </a:br>
            <a:r>
              <a:rPr lang="en-US" sz="1600" i="1" dirty="0"/>
              <a:t>Excel</a:t>
            </a:r>
            <a:endParaRPr lang="en-US" dirty="0"/>
          </a:p>
        </p:txBody>
      </p:sp>
    </p:spTree>
    <p:extLst>
      <p:ext uri="{BB962C8B-B14F-4D97-AF65-F5344CB8AC3E}">
        <p14:creationId xmlns:p14="http://schemas.microsoft.com/office/powerpoint/2010/main" val="3095821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F491C4C-E292-3153-5581-546C617BB427}"/>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8" name="Picture 7">
            <a:extLst>
              <a:ext uri="{FF2B5EF4-FFF2-40B4-BE49-F238E27FC236}">
                <a16:creationId xmlns:a16="http://schemas.microsoft.com/office/drawing/2014/main" id="{0578060A-903E-678E-54BD-83E242382BA6}"/>
              </a:ext>
            </a:extLst>
          </p:cNvPr>
          <p:cNvPicPr>
            <a:picLocks noChangeAspect="1"/>
          </p:cNvPicPr>
          <p:nvPr/>
        </p:nvPicPr>
        <p:blipFill>
          <a:blip r:embed="rId2"/>
          <a:stretch>
            <a:fillRect/>
          </a:stretch>
        </p:blipFill>
        <p:spPr>
          <a:xfrm>
            <a:off x="2247900" y="710841"/>
            <a:ext cx="7905750" cy="5828070"/>
          </a:xfrm>
          <a:prstGeom prst="rect">
            <a:avLst/>
          </a:prstGeom>
          <a:effectLst>
            <a:outerShdw blurRad="50800" dist="38100" dir="5400000" algn="t" rotWithShape="0">
              <a:prstClr val="black">
                <a:alpha val="40000"/>
              </a:prstClr>
            </a:outerShdw>
          </a:effectLst>
        </p:spPr>
      </p:pic>
      <p:sp>
        <p:nvSpPr>
          <p:cNvPr id="9" name="TextBox 8">
            <a:extLst>
              <a:ext uri="{FF2B5EF4-FFF2-40B4-BE49-F238E27FC236}">
                <a16:creationId xmlns:a16="http://schemas.microsoft.com/office/drawing/2014/main" id="{99A80C34-EAF2-775F-1FCC-17B18D6F4126}"/>
              </a:ext>
            </a:extLst>
          </p:cNvPr>
          <p:cNvSpPr txBox="1"/>
          <p:nvPr/>
        </p:nvSpPr>
        <p:spPr>
          <a:xfrm>
            <a:off x="4593551" y="2955"/>
            <a:ext cx="4040316" cy="707886"/>
          </a:xfrm>
          <a:prstGeom prst="rect">
            <a:avLst/>
          </a:prstGeom>
          <a:noFill/>
        </p:spPr>
        <p:txBody>
          <a:bodyPr wrap="square" rtlCol="0">
            <a:spAutoFit/>
          </a:bodyPr>
          <a:lstStyle/>
          <a:p>
            <a:r>
              <a:rPr lang="en-US" sz="4000" i="1" dirty="0">
                <a:effectLst>
                  <a:outerShdw blurRad="38100" dist="38100" dir="2700000" algn="tl">
                    <a:srgbClr val="000000">
                      <a:alpha val="43137"/>
                    </a:srgbClr>
                  </a:outerShdw>
                </a:effectLst>
              </a:rPr>
              <a:t>Visualization 1</a:t>
            </a:r>
          </a:p>
        </p:txBody>
      </p:sp>
    </p:spTree>
    <p:extLst>
      <p:ext uri="{BB962C8B-B14F-4D97-AF65-F5344CB8AC3E}">
        <p14:creationId xmlns:p14="http://schemas.microsoft.com/office/powerpoint/2010/main" val="2481833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CB9F9E8B-42CD-AC26-AFC9-F1F66695693B}"/>
              </a:ext>
            </a:extLst>
          </p:cNvPr>
          <p:cNvSpPr>
            <a:spLocks noGrp="1"/>
          </p:cNvSpPr>
          <p:nvPr>
            <p:ph type="body" sz="quarter" idx="3"/>
          </p:nvPr>
        </p:nvSpPr>
        <p:spPr>
          <a:xfrm>
            <a:off x="6096000" y="481011"/>
            <a:ext cx="4547995" cy="5762625"/>
          </a:xfrm>
        </p:spPr>
        <p:txBody>
          <a:bodyPr>
            <a:noAutofit/>
          </a:bodyPr>
          <a:lstStyle/>
          <a:p>
            <a:pPr marL="285750" indent="-285750">
              <a:buFont typeface="Wingdings" panose="05000000000000000000" pitchFamily="2" charset="2"/>
              <a:buChar char="q"/>
            </a:pPr>
            <a:r>
              <a:rPr lang="en-US" sz="2000" b="0" dirty="0"/>
              <a:t>Depicts the coverage ratio of all our ‘5 star’ products (filtered in excel)</a:t>
            </a:r>
          </a:p>
          <a:p>
            <a:pPr marL="285750" indent="-285750">
              <a:buFont typeface="Wingdings" panose="05000000000000000000" pitchFamily="2" charset="2"/>
              <a:buChar char="q"/>
            </a:pPr>
            <a:r>
              <a:rPr lang="en-US" sz="2000" b="0" dirty="0"/>
              <a:t>The trendline and R squared equation is depicted on the worked excel case file, the </a:t>
            </a:r>
            <a:r>
              <a:rPr lang="en-US" sz="2000" b="0" dirty="0" err="1"/>
              <a:t>Rsq</a:t>
            </a:r>
            <a:r>
              <a:rPr lang="en-US" sz="2000" b="0" dirty="0"/>
              <a:t>= 0.11, which signifies an extremely insignificant relationship between quantity in inventory and reasonable wished count, secondhand factors must influence quantity in inventory</a:t>
            </a:r>
          </a:p>
          <a:p>
            <a:pPr marL="285750" indent="-285750">
              <a:buFont typeface="Wingdings" panose="05000000000000000000" pitchFamily="2" charset="2"/>
              <a:buChar char="q"/>
            </a:pPr>
            <a:r>
              <a:rPr lang="en-US" sz="2000" b="0" dirty="0"/>
              <a:t>Suppliers should not consider wished count as an accurate demand forecast to stock inventory</a:t>
            </a:r>
          </a:p>
          <a:p>
            <a:pPr marL="285750" indent="-285750">
              <a:buFont typeface="Wingdings" panose="05000000000000000000" pitchFamily="2" charset="2"/>
              <a:buChar char="q"/>
            </a:pPr>
            <a:r>
              <a:rPr lang="en-US" sz="2000" b="0" dirty="0"/>
              <a:t>Significant outliers are depicted, generally our group of suppliers is overstocked, with 288 suppliers being overstocked, and 72 understocked </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pic>
        <p:nvPicPr>
          <p:cNvPr id="21" name="Picture 20" descr="A screenshot of a chart&#10;&#10;AI-generated content may be incorrect.">
            <a:extLst>
              <a:ext uri="{FF2B5EF4-FFF2-40B4-BE49-F238E27FC236}">
                <a16:creationId xmlns:a16="http://schemas.microsoft.com/office/drawing/2014/main" id="{DD9AA784-A4F2-5AE8-3D30-C07DA3396C6D}"/>
              </a:ext>
            </a:extLst>
          </p:cNvPr>
          <p:cNvPicPr>
            <a:picLocks noChangeAspect="1"/>
          </p:cNvPicPr>
          <p:nvPr/>
        </p:nvPicPr>
        <p:blipFill>
          <a:blip r:embed="rId3"/>
          <a:stretch>
            <a:fillRect/>
          </a:stretch>
        </p:blipFill>
        <p:spPr>
          <a:xfrm>
            <a:off x="333375" y="2584586"/>
            <a:ext cx="5610225" cy="4273414"/>
          </a:xfrm>
          <a:prstGeom prst="rect">
            <a:avLst/>
          </a:prstGeom>
        </p:spPr>
      </p:pic>
    </p:spTree>
    <p:extLst>
      <p:ext uri="{BB962C8B-B14F-4D97-AF65-F5344CB8AC3E}">
        <p14:creationId xmlns:p14="http://schemas.microsoft.com/office/powerpoint/2010/main" val="103458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1DB2E1F-B09E-2BEA-9EBC-69274C0327AB}"/>
              </a:ext>
            </a:extLst>
          </p:cNvPr>
          <p:cNvSpPr>
            <a:spLocks noGrp="1"/>
          </p:cNvSpPr>
          <p:nvPr>
            <p:ph sz="half" idx="14"/>
          </p:nvPr>
        </p:nvSpPr>
        <p:spPr>
          <a:xfrm>
            <a:off x="8191500" y="1257301"/>
            <a:ext cx="3924066" cy="4496274"/>
          </a:xfrm>
        </p:spPr>
        <p:txBody>
          <a:bodyPr>
            <a:normAutofit/>
          </a:bodyPr>
          <a:lstStyle/>
          <a:p>
            <a:pPr marL="285750" indent="-285750">
              <a:buFont typeface="Wingdings" panose="05000000000000000000" pitchFamily="2" charset="2"/>
              <a:buChar char="q"/>
            </a:pPr>
            <a:r>
              <a:rPr lang="en-US" sz="1600" dirty="0"/>
              <a:t>Star Rating as a determinant of Wished Count, an intuitive relationship</a:t>
            </a:r>
          </a:p>
          <a:p>
            <a:pPr marL="285750" indent="-285750">
              <a:buFont typeface="Wingdings" panose="05000000000000000000" pitchFamily="2" charset="2"/>
              <a:buChar char="q"/>
            </a:pPr>
            <a:r>
              <a:rPr lang="en-US" sz="1600" dirty="0"/>
              <a:t>Unintuitively, the 4.8 star rated suppliers are the suppliers with the highest average wished count of 558.086 </a:t>
            </a:r>
          </a:p>
          <a:p>
            <a:pPr marL="285750" indent="-285750">
              <a:buFont typeface="Wingdings" panose="05000000000000000000" pitchFamily="2" charset="2"/>
              <a:buChar char="q"/>
            </a:pPr>
            <a:r>
              <a:rPr lang="en-US" sz="1600" dirty="0"/>
              <a:t>Consider that supplier products with higher star ratings most likely also have backlogs due to their popularity and higher wished counts </a:t>
            </a:r>
          </a:p>
          <a:p>
            <a:pPr marL="285750" indent="-285750">
              <a:buFont typeface="Wingdings" panose="05000000000000000000" pitchFamily="2" charset="2"/>
              <a:buChar char="q"/>
            </a:pPr>
            <a:r>
              <a:rPr lang="en-US" sz="1600" dirty="0"/>
              <a:t>The 0.0-star rating has a small, but significant amount of wished cart placements, this is due to the emerging nature of these suppliers- initial interest with limited supply </a:t>
            </a:r>
          </a:p>
        </p:txBody>
      </p:sp>
      <p:sp>
        <p:nvSpPr>
          <p:cNvPr id="7" name="Slide Number Placeholder 6">
            <a:extLst>
              <a:ext uri="{FF2B5EF4-FFF2-40B4-BE49-F238E27FC236}">
                <a16:creationId xmlns:a16="http://schemas.microsoft.com/office/drawing/2014/main" id="{6EE84D66-E429-8117-DB13-27BA0AF2F68D}"/>
              </a:ext>
            </a:extLst>
          </p:cNvPr>
          <p:cNvSpPr>
            <a:spLocks noGrp="1"/>
          </p:cNvSpPr>
          <p:nvPr>
            <p:ph type="sldNum" sz="quarter" idx="12"/>
          </p:nvPr>
        </p:nvSpPr>
        <p:spPr/>
        <p:txBody>
          <a:bodyPr/>
          <a:lstStyle/>
          <a:p>
            <a:fld id="{A49DFD55-3C28-40EF-9E31-A92D2E4017FF}" type="slidenum">
              <a:rPr lang="en-US" smtClean="0"/>
              <a:pPr/>
              <a:t>9</a:t>
            </a:fld>
            <a:endParaRPr lang="en-US" dirty="0"/>
          </a:p>
        </p:txBody>
      </p:sp>
      <p:pic>
        <p:nvPicPr>
          <p:cNvPr id="9" name="Picture 8">
            <a:extLst>
              <a:ext uri="{FF2B5EF4-FFF2-40B4-BE49-F238E27FC236}">
                <a16:creationId xmlns:a16="http://schemas.microsoft.com/office/drawing/2014/main" id="{DEB32B53-CE34-9292-387D-9C055E7FDCFE}"/>
              </a:ext>
            </a:extLst>
          </p:cNvPr>
          <p:cNvPicPr>
            <a:picLocks noChangeAspect="1"/>
          </p:cNvPicPr>
          <p:nvPr/>
        </p:nvPicPr>
        <p:blipFill>
          <a:blip r:embed="rId3"/>
          <a:stretch>
            <a:fillRect/>
          </a:stretch>
        </p:blipFill>
        <p:spPr>
          <a:xfrm>
            <a:off x="1771650" y="1136656"/>
            <a:ext cx="6305551" cy="4584688"/>
          </a:xfrm>
          <a:prstGeom prst="rect">
            <a:avLst/>
          </a:prstGeom>
        </p:spPr>
      </p:pic>
      <p:pic>
        <p:nvPicPr>
          <p:cNvPr id="11" name="Picture 10" descr="A screenshot of a graph&#10;&#10;AI-generated content may be incorrect.">
            <a:extLst>
              <a:ext uri="{FF2B5EF4-FFF2-40B4-BE49-F238E27FC236}">
                <a16:creationId xmlns:a16="http://schemas.microsoft.com/office/drawing/2014/main" id="{E0D6F8B7-A50B-45D6-5372-E61973D63D63}"/>
              </a:ext>
            </a:extLst>
          </p:cNvPr>
          <p:cNvPicPr>
            <a:picLocks noChangeAspect="1"/>
          </p:cNvPicPr>
          <p:nvPr/>
        </p:nvPicPr>
        <p:blipFill>
          <a:blip r:embed="rId4"/>
          <a:stretch>
            <a:fillRect/>
          </a:stretch>
        </p:blipFill>
        <p:spPr>
          <a:xfrm>
            <a:off x="4148137" y="1846856"/>
            <a:ext cx="3748088" cy="3357663"/>
          </a:xfrm>
          <a:prstGeom prst="rect">
            <a:avLst/>
          </a:prstGeom>
        </p:spPr>
      </p:pic>
      <p:sp>
        <p:nvSpPr>
          <p:cNvPr id="12" name="TextBox 11">
            <a:extLst>
              <a:ext uri="{FF2B5EF4-FFF2-40B4-BE49-F238E27FC236}">
                <a16:creationId xmlns:a16="http://schemas.microsoft.com/office/drawing/2014/main" id="{7BA0F1A5-EBF4-5342-27CC-778FEBB7998F}"/>
              </a:ext>
            </a:extLst>
          </p:cNvPr>
          <p:cNvSpPr txBox="1"/>
          <p:nvPr/>
        </p:nvSpPr>
        <p:spPr>
          <a:xfrm>
            <a:off x="4311103" y="152400"/>
            <a:ext cx="3422155" cy="707886"/>
          </a:xfrm>
          <a:prstGeom prst="rect">
            <a:avLst/>
          </a:prstGeom>
          <a:noFill/>
        </p:spPr>
        <p:txBody>
          <a:bodyPr wrap="none" rtlCol="0">
            <a:spAutoFit/>
          </a:bodyPr>
          <a:lstStyle/>
          <a:p>
            <a:r>
              <a:rPr lang="en-US" sz="4000" i="1" dirty="0">
                <a:effectLst>
                  <a:outerShdw blurRad="38100" dist="38100" dir="2700000" algn="tl">
                    <a:srgbClr val="000000">
                      <a:alpha val="43137"/>
                    </a:srgbClr>
                  </a:outerShdw>
                </a:effectLst>
              </a:rPr>
              <a:t>Visualization 2</a:t>
            </a:r>
          </a:p>
        </p:txBody>
      </p:sp>
    </p:spTree>
    <p:extLst>
      <p:ext uri="{BB962C8B-B14F-4D97-AF65-F5344CB8AC3E}">
        <p14:creationId xmlns:p14="http://schemas.microsoft.com/office/powerpoint/2010/main" val="2277473095"/>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{FDBD165B-D121-4775-A38D-E0DAA985F8F2}tf67328976_win32</Template>
  <TotalTime>6207</TotalTime>
  <Words>932</Words>
  <Application>Microsoft Office PowerPoint</Application>
  <PresentationFormat>Widescreen</PresentationFormat>
  <Paragraphs>70</Paragraphs>
  <Slides>13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Rockwell</vt:lpstr>
      <vt:lpstr>Tenorite</vt:lpstr>
      <vt:lpstr>Wingdings</vt:lpstr>
      <vt:lpstr>Custom</vt:lpstr>
      <vt:lpstr>AliExpress Supplier Data</vt:lpstr>
      <vt:lpstr>AGENDA</vt:lpstr>
      <vt:lpstr>ABSTRACT</vt:lpstr>
      <vt:lpstr>Interactive  Visualization power bi </vt:lpstr>
      <vt:lpstr>PowerPoint Presentation</vt:lpstr>
      <vt:lpstr>Stagnant Visualizations Excel</vt:lpstr>
      <vt:lpstr>PowerPoint Presentation</vt:lpstr>
      <vt:lpstr>PowerPoint Presentation</vt:lpstr>
      <vt:lpstr>PowerPoint Presentation</vt:lpstr>
      <vt:lpstr>DATA ANALYSIS  Excel &amp; Python </vt:lpstr>
      <vt:lpstr>Criteria for scorecard  Ordered by weight In ‘Final Score’</vt:lpstr>
      <vt:lpstr>SUPPLIER SCORECARD</vt:lpstr>
      <vt:lpstr>Final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Auerbach, Nathan - auerbank</dc:creator>
  <cp:lastModifiedBy>Auerbach, Nathan - auerbank</cp:lastModifiedBy>
  <cp:revision>2</cp:revision>
  <dcterms:created xsi:type="dcterms:W3CDTF">2025-05-21T18:28:25Z</dcterms:created>
  <dcterms:modified xsi:type="dcterms:W3CDTF">2025-05-26T01:56:20Z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