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</p:sldIdLst>
  <p:sldSz cy="10299700" cx="18300700"/>
  <p:notesSz cx="18300700" cy="102997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tableStyles" Target="tableStyle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2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609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10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1048616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66701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1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Holder 2"/>
          <p:cNvSpPr>
            <a:spLocks noGrp="1"/>
          </p:cNvSpPr>
          <p:nvPr>
            <p:ph type="title"/>
          </p:nvPr>
        </p:nvSpPr>
        <p:spPr>
          <a:xfrm>
            <a:off x="1238027" y="1301886"/>
            <a:ext cx="15824644" cy="609601"/>
          </a:xfrm>
        </p:spPr>
        <p:txBody>
          <a:bodyPr bIns="0" lIns="0" rIns="0" tIns="0"/>
          <a:lstStyle>
            <a:lvl1pPr>
              <a:defRPr b="1" sz="410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1048588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266700"/>
          </a:xfrm>
        </p:spPr>
        <p:txBody>
          <a:bodyPr bIns="0" lIns="0" rIns="0" tIns="0"/>
          <a:p/>
        </p:txBody>
      </p:sp>
      <p:sp>
        <p:nvSpPr>
          <p:cNvPr id="10485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Holder 2"/>
          <p:cNvSpPr>
            <a:spLocks noGrp="1"/>
          </p:cNvSpPr>
          <p:nvPr>
            <p:ph type="title"/>
          </p:nvPr>
        </p:nvSpPr>
        <p:spPr>
          <a:xfrm>
            <a:off x="1238027" y="1301886"/>
            <a:ext cx="15824644" cy="609601"/>
          </a:xfrm>
        </p:spPr>
        <p:txBody>
          <a:bodyPr bIns="0" lIns="0" rIns="0" tIns="0"/>
          <a:lstStyle>
            <a:lvl1pPr>
              <a:defRPr b="1" sz="410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1048621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2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2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Only">
    <p:bg>
      <p:bgPr>
        <a:solidFill>
          <a:schemeClr val="bg1"/>
        </a:solidFill>
        <a:effectLst/>
      </p:bgPr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bg object 1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175956" y="4662555"/>
            <a:ext cx="15935324" cy="4486274"/>
          </a:xfrm>
          <a:prstGeom prst="rect"/>
        </p:spPr>
      </p:pic>
      <p:sp>
        <p:nvSpPr>
          <p:cNvPr id="1048598" name="Holder 2"/>
          <p:cNvSpPr>
            <a:spLocks noGrp="1"/>
          </p:cNvSpPr>
          <p:nvPr>
            <p:ph type="title"/>
          </p:nvPr>
        </p:nvSpPr>
        <p:spPr>
          <a:xfrm>
            <a:off x="1238027" y="1301886"/>
            <a:ext cx="15824644" cy="609601"/>
          </a:xfrm>
        </p:spPr>
        <p:txBody>
          <a:bodyPr bIns="0" lIns="0" rIns="0" tIns="0"/>
          <a:lstStyle>
            <a:lvl1pPr>
              <a:defRPr b="1" sz="410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1048599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0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01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1238027" y="1301886"/>
            <a:ext cx="15824644" cy="65531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10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object 2" descr=""/>
          <p:cNvGrpSpPr/>
          <p:nvPr/>
        </p:nvGrpSpPr>
        <p:grpSpPr>
          <a:xfrm>
            <a:off x="0" y="2163"/>
            <a:ext cx="18281650" cy="10285095"/>
            <a:chOff x="0" y="2163"/>
            <a:chExt cx="18281650" cy="10285095"/>
          </a:xfrm>
        </p:grpSpPr>
        <p:pic>
          <p:nvPicPr>
            <p:cNvPr id="2097153" name="object 3" descr="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327440" y="2163"/>
              <a:ext cx="9953624" cy="10284837"/>
            </a:xfrm>
            <a:prstGeom prst="rect"/>
          </p:spPr>
        </p:pic>
        <p:sp>
          <p:nvSpPr>
            <p:cNvPr id="1048592" name="object 4" descr=""/>
            <p:cNvSpPr/>
            <p:nvPr/>
          </p:nvSpPr>
          <p:spPr>
            <a:xfrm>
              <a:off x="0" y="7363"/>
              <a:ext cx="8424545" cy="10280015"/>
            </a:xfrm>
            <a:custGeom>
              <a:avLst/>
              <a:ahLst/>
              <a:rect l="l" t="t" r="r" b="b"/>
              <a:pathLst>
                <a:path w="8424545" h="10280015">
                  <a:moveTo>
                    <a:pt x="0" y="0"/>
                  </a:moveTo>
                  <a:lnTo>
                    <a:pt x="8424454" y="0"/>
                  </a:lnTo>
                  <a:lnTo>
                    <a:pt x="8424454" y="10279637"/>
                  </a:lnTo>
                  <a:lnTo>
                    <a:pt x="0" y="10279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3" name="object 5" descr=""/>
          <p:cNvSpPr txBox="1"/>
          <p:nvPr/>
        </p:nvSpPr>
        <p:spPr>
          <a:xfrm>
            <a:off x="955230" y="3702568"/>
            <a:ext cx="6339840" cy="4493642"/>
          </a:xfrm>
          <a:prstGeom prst="rect"/>
        </p:spPr>
        <p:txBody>
          <a:bodyPr bIns="0" lIns="0" rIns="0" rtlCol="0" tIns="7620" vert="horz" wrap="square">
            <a:spAutoFit/>
          </a:bodyPr>
          <a:p>
            <a:pPr algn="just" marL="12700" marR="5080">
              <a:lnSpc>
                <a:spcPct val="101000"/>
              </a:lnSpc>
              <a:spcBef>
                <a:spcPts val="60"/>
              </a:spcBef>
            </a:pPr>
            <a:r>
              <a:rPr b="1" dirty="0" sz="3000" spc="-195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b="1" dirty="0" sz="3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b="1" dirty="0" sz="3000" spc="-135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r>
              <a:rPr b="1" dirty="0" sz="30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7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25">
                <a:solidFill>
                  <a:srgbClr val="FFFFFF"/>
                </a:solidFill>
                <a:latin typeface="Verdana"/>
                <a:cs typeface="Verdana"/>
              </a:rPr>
              <a:t>structured</a:t>
            </a:r>
            <a:r>
              <a:rPr dirty="0" sz="3000" spc="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5">
                <a:solidFill>
                  <a:srgbClr val="FFFFFF"/>
                </a:solidFill>
                <a:latin typeface="Verdana"/>
                <a:cs typeface="Verdana"/>
              </a:rPr>
              <a:t>framework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3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20">
                <a:solidFill>
                  <a:srgbClr val="FFFFFF"/>
                </a:solidFill>
                <a:latin typeface="Verdana"/>
                <a:cs typeface="Verdana"/>
              </a:rPr>
              <a:t>deﬁnes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95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45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15">
                <a:solidFill>
                  <a:srgbClr val="FFFFFF"/>
                </a:solidFill>
                <a:latin typeface="Verdana"/>
                <a:cs typeface="Verdana"/>
              </a:rPr>
              <a:t>programs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45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FFFFFF"/>
                </a:solidFill>
                <a:latin typeface="Verdana"/>
                <a:cs typeface="Verdana"/>
              </a:rPr>
              <a:t>executed.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3000" spc="55">
                <a:solidFill>
                  <a:srgbClr val="FFFFFF"/>
                </a:solidFill>
                <a:latin typeface="Verdana"/>
                <a:cs typeface="Verdana"/>
              </a:rPr>
              <a:t>Understanding</a:t>
            </a:r>
            <a:r>
              <a:rPr dirty="0" sz="30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45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dirty="0" sz="30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b="1" dirty="0" sz="3000" spc="-100">
                <a:solidFill>
                  <a:srgbClr val="FFFFFF"/>
                </a:solidFill>
                <a:latin typeface="Verdana"/>
                <a:cs typeface="Verdana"/>
              </a:rPr>
              <a:t>fundamentals</a:t>
            </a:r>
            <a:endParaRPr sz="3000">
              <a:latin typeface="Verdana"/>
              <a:cs typeface="Verdana"/>
            </a:endParaRPr>
          </a:p>
          <a:p>
            <a:pPr marL="12700" marR="90805">
              <a:lnSpc>
                <a:spcPct val="100800"/>
              </a:lnSpc>
              <a:spcBef>
                <a:spcPts val="50"/>
              </a:spcBef>
            </a:pPr>
            <a:r>
              <a:rPr dirty="0" sz="3000" spc="-75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30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crucial</a:t>
            </a:r>
            <a:r>
              <a:rPr dirty="0" sz="30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30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developers</a:t>
            </a:r>
            <a:r>
              <a:rPr dirty="0" sz="30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0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create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efﬁcient</a:t>
            </a:r>
            <a:r>
              <a:rPr dirty="0" sz="30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applications.</a:t>
            </a:r>
            <a:r>
              <a:rPr dirty="0" sz="30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presentation</a:t>
            </a:r>
            <a:r>
              <a:rPr dirty="0" sz="30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dirty="0" sz="3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FFFFFF"/>
                </a:solidFill>
                <a:latin typeface="Verdana"/>
                <a:cs typeface="Verdana"/>
              </a:rPr>
              <a:t>cover</a:t>
            </a:r>
            <a:r>
              <a:rPr dirty="0" sz="30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key </a:t>
            </a:r>
            <a:r>
              <a:rPr dirty="0" sz="3000" spc="5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dirty="0" sz="30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principles</a:t>
            </a:r>
            <a:r>
              <a:rPr dirty="0" sz="30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7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0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best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practices</a:t>
            </a:r>
            <a:r>
              <a:rPr dirty="0" sz="30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30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65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30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60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dirty="0" sz="30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your </a:t>
            </a:r>
            <a:r>
              <a:rPr dirty="0" sz="3000" spc="-5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dirty="0" sz="30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7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dirty="0" sz="300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skills.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048594" name="object 6"/>
          <p:cNvSpPr txBox="1">
            <a:spLocks noGrp="1"/>
          </p:cNvSpPr>
          <p:nvPr>
            <p:ph type="title"/>
          </p:nvPr>
        </p:nvSpPr>
        <p:spPr>
          <a:xfrm>
            <a:off x="944630" y="2145249"/>
            <a:ext cx="6398895" cy="47244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-145">
                <a:solidFill>
                  <a:srgbClr val="FFFFFF"/>
                </a:solidFill>
              </a:rPr>
              <a:t>Introduction</a:t>
            </a:r>
            <a:r>
              <a:rPr dirty="0" sz="2900" spc="-165">
                <a:solidFill>
                  <a:srgbClr val="FFFFFF"/>
                </a:solidFill>
              </a:rPr>
              <a:t> </a:t>
            </a:r>
            <a:r>
              <a:rPr dirty="0" sz="2900" spc="-130">
                <a:solidFill>
                  <a:srgbClr val="FFFFFF"/>
                </a:solidFill>
              </a:rPr>
              <a:t>to</a:t>
            </a:r>
            <a:r>
              <a:rPr dirty="0" sz="2900" spc="-160">
                <a:solidFill>
                  <a:srgbClr val="FFFFFF"/>
                </a:solidFill>
              </a:rPr>
              <a:t> </a:t>
            </a:r>
            <a:r>
              <a:rPr dirty="0" sz="2900" spc="-190">
                <a:solidFill>
                  <a:srgbClr val="FFFFFF"/>
                </a:solidFill>
              </a:rPr>
              <a:t>Java</a:t>
            </a:r>
            <a:r>
              <a:rPr dirty="0" sz="2900" spc="-160">
                <a:solidFill>
                  <a:srgbClr val="FFFFFF"/>
                </a:solidFill>
              </a:rPr>
              <a:t> </a:t>
            </a:r>
            <a:r>
              <a:rPr dirty="0" sz="2900" spc="-80">
                <a:solidFill>
                  <a:srgbClr val="FFFFFF"/>
                </a:solidFill>
              </a:rPr>
              <a:t>Architecture</a:t>
            </a:r>
            <a:endParaRPr sz="2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227167" y="1580618"/>
            <a:ext cx="7886698" cy="7572374"/>
          </a:xfrm>
          <a:prstGeom prst="rect"/>
        </p:spPr>
      </p:pic>
      <p:sp>
        <p:nvSpPr>
          <p:cNvPr id="1048595" name="object 3" descr=""/>
          <p:cNvSpPr txBox="1"/>
          <p:nvPr/>
        </p:nvSpPr>
        <p:spPr>
          <a:xfrm>
            <a:off x="1247552" y="2694495"/>
            <a:ext cx="6423660" cy="3596224"/>
          </a:xfrm>
          <a:prstGeom prst="rect"/>
        </p:spPr>
        <p:txBody>
          <a:bodyPr bIns="0" lIns="0" rIns="0" rtlCol="0" tIns="8255" vert="horz" wrap="square">
            <a:spAutoFit/>
          </a:bodyPr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dirty="0" sz="3000" spc="60">
                <a:latin typeface="Verdana"/>
                <a:cs typeface="Verdana"/>
              </a:rPr>
              <a:t>Adhering</a:t>
            </a:r>
            <a:r>
              <a:rPr dirty="0" sz="3000" spc="-24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to</a:t>
            </a:r>
            <a:r>
              <a:rPr dirty="0" sz="3000" spc="-245">
                <a:latin typeface="Verdana"/>
                <a:cs typeface="Verdana"/>
              </a:rPr>
              <a:t> </a:t>
            </a:r>
            <a:r>
              <a:rPr b="1" dirty="0" sz="3000" spc="-120">
                <a:latin typeface="Verdana"/>
                <a:cs typeface="Verdana"/>
              </a:rPr>
              <a:t>design</a:t>
            </a:r>
            <a:r>
              <a:rPr b="1" dirty="0" sz="3000" spc="-170">
                <a:latin typeface="Verdana"/>
                <a:cs typeface="Verdana"/>
              </a:rPr>
              <a:t> </a:t>
            </a:r>
            <a:r>
              <a:rPr b="1" dirty="0" sz="3000" spc="-25">
                <a:latin typeface="Verdana"/>
                <a:cs typeface="Verdana"/>
              </a:rPr>
              <a:t>principles </a:t>
            </a:r>
            <a:r>
              <a:rPr dirty="0" sz="3000" spc="-25">
                <a:latin typeface="Verdana"/>
                <a:cs typeface="Verdana"/>
              </a:rPr>
              <a:t>like</a:t>
            </a:r>
            <a:r>
              <a:rPr dirty="0" sz="3000" spc="-260">
                <a:latin typeface="Verdana"/>
                <a:cs typeface="Verdana"/>
              </a:rPr>
              <a:t> </a:t>
            </a:r>
            <a:r>
              <a:rPr b="1" dirty="0" sz="3000" spc="-265">
                <a:latin typeface="Verdana"/>
                <a:cs typeface="Verdana"/>
              </a:rPr>
              <a:t>SOLID</a:t>
            </a:r>
            <a:r>
              <a:rPr dirty="0" sz="3000" spc="-265">
                <a:latin typeface="Verdana"/>
                <a:cs typeface="Verdana"/>
              </a:rPr>
              <a:t>, </a:t>
            </a:r>
            <a:r>
              <a:rPr b="1" dirty="0" sz="3000" spc="-235">
                <a:latin typeface="Verdana"/>
                <a:cs typeface="Verdana"/>
              </a:rPr>
              <a:t>DRY</a:t>
            </a:r>
            <a:r>
              <a:rPr dirty="0" sz="3000" spc="-235">
                <a:latin typeface="Verdana"/>
                <a:cs typeface="Verdana"/>
              </a:rPr>
              <a:t>,</a:t>
            </a:r>
            <a:r>
              <a:rPr dirty="0" sz="3000" spc="-260">
                <a:latin typeface="Verdana"/>
                <a:cs typeface="Verdana"/>
              </a:rPr>
              <a:t> </a:t>
            </a:r>
            <a:r>
              <a:rPr dirty="0" sz="3000" spc="75">
                <a:latin typeface="Verdana"/>
                <a:cs typeface="Verdana"/>
              </a:rPr>
              <a:t>and</a:t>
            </a:r>
            <a:r>
              <a:rPr dirty="0" sz="3000" spc="-260">
                <a:latin typeface="Verdana"/>
                <a:cs typeface="Verdana"/>
              </a:rPr>
              <a:t> </a:t>
            </a:r>
            <a:r>
              <a:rPr b="1" dirty="0" sz="3000" spc="-335">
                <a:latin typeface="Verdana"/>
                <a:cs typeface="Verdana"/>
              </a:rPr>
              <a:t>KISS</a:t>
            </a:r>
            <a:r>
              <a:rPr b="1" dirty="0" sz="3000" spc="-229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is </a:t>
            </a:r>
            <a:r>
              <a:rPr dirty="0" sz="3000" spc="-20">
                <a:latin typeface="Verdana"/>
                <a:cs typeface="Verdana"/>
              </a:rPr>
              <a:t>essential</a:t>
            </a:r>
            <a:r>
              <a:rPr dirty="0" sz="3000" spc="-245">
                <a:latin typeface="Verdana"/>
                <a:cs typeface="Verdana"/>
              </a:rPr>
              <a:t> </a:t>
            </a:r>
            <a:r>
              <a:rPr dirty="0" sz="3000" spc="-40">
                <a:latin typeface="Verdana"/>
                <a:cs typeface="Verdana"/>
              </a:rPr>
              <a:t>for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 spc="45">
                <a:latin typeface="Verdana"/>
                <a:cs typeface="Verdana"/>
              </a:rPr>
              <a:t>writing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maintainable </a:t>
            </a:r>
            <a:r>
              <a:rPr dirty="0" sz="3000" spc="-50">
                <a:latin typeface="Verdana"/>
                <a:cs typeface="Verdana"/>
              </a:rPr>
              <a:t>Java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 spc="-35">
                <a:latin typeface="Verdana"/>
                <a:cs typeface="Verdana"/>
              </a:rPr>
              <a:t>code.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These</a:t>
            </a:r>
            <a:r>
              <a:rPr dirty="0" sz="3000" spc="-235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principles </a:t>
            </a:r>
            <a:r>
              <a:rPr dirty="0" sz="3000" spc="55">
                <a:latin typeface="Verdana"/>
                <a:cs typeface="Verdana"/>
              </a:rPr>
              <a:t>promote</a:t>
            </a:r>
            <a:r>
              <a:rPr dirty="0" sz="3000" spc="-24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better</a:t>
            </a:r>
            <a:r>
              <a:rPr dirty="0" sz="3000" spc="-245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organization, </a:t>
            </a:r>
            <a:r>
              <a:rPr dirty="0" sz="3000">
                <a:latin typeface="Verdana"/>
                <a:cs typeface="Verdana"/>
              </a:rPr>
              <a:t>reduce</a:t>
            </a:r>
            <a:r>
              <a:rPr dirty="0" sz="3000" spc="-145">
                <a:latin typeface="Verdana"/>
                <a:cs typeface="Verdana"/>
              </a:rPr>
              <a:t> </a:t>
            </a:r>
            <a:r>
              <a:rPr dirty="0" sz="3000" spc="-20">
                <a:latin typeface="Verdana"/>
                <a:cs typeface="Verdana"/>
              </a:rPr>
              <a:t>redundancy,</a:t>
            </a:r>
            <a:r>
              <a:rPr dirty="0" sz="3000" spc="-140">
                <a:latin typeface="Verdana"/>
                <a:cs typeface="Verdana"/>
              </a:rPr>
              <a:t> </a:t>
            </a:r>
            <a:r>
              <a:rPr dirty="0" sz="3000" spc="75">
                <a:latin typeface="Verdana"/>
                <a:cs typeface="Verdana"/>
              </a:rPr>
              <a:t>and</a:t>
            </a:r>
            <a:r>
              <a:rPr dirty="0" sz="3000" spc="-14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simplify </a:t>
            </a:r>
            <a:r>
              <a:rPr dirty="0" sz="3000" spc="-45">
                <a:latin typeface="Verdana"/>
                <a:cs typeface="Verdana"/>
              </a:rPr>
              <a:t>complexity,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 spc="45">
                <a:latin typeface="Verdana"/>
                <a:cs typeface="Verdana"/>
              </a:rPr>
              <a:t>leading</a:t>
            </a:r>
            <a:r>
              <a:rPr dirty="0" sz="3000" spc="-23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to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 spc="30">
                <a:latin typeface="Verdana"/>
                <a:cs typeface="Verdana"/>
              </a:rPr>
              <a:t>more </a:t>
            </a:r>
            <a:r>
              <a:rPr dirty="0" sz="3000">
                <a:latin typeface="Verdana"/>
                <a:cs typeface="Verdana"/>
              </a:rPr>
              <a:t>robust</a:t>
            </a:r>
            <a:r>
              <a:rPr dirty="0" sz="3000" spc="-7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applications</a:t>
            </a:r>
            <a:r>
              <a:rPr dirty="0" sz="3000" spc="-7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that</a:t>
            </a:r>
            <a:r>
              <a:rPr dirty="0" sz="3000" spc="-70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are </a:t>
            </a:r>
            <a:r>
              <a:rPr dirty="0" sz="3000" spc="-50">
                <a:latin typeface="Verdana"/>
                <a:cs typeface="Verdana"/>
              </a:rPr>
              <a:t>easier</a:t>
            </a:r>
            <a:r>
              <a:rPr dirty="0" sz="3000" spc="-254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to</a:t>
            </a:r>
            <a:r>
              <a:rPr dirty="0" sz="3000" spc="-254">
                <a:latin typeface="Verdana"/>
                <a:cs typeface="Verdana"/>
              </a:rPr>
              <a:t> </a:t>
            </a:r>
            <a:r>
              <a:rPr dirty="0" sz="3000" spc="45">
                <a:latin typeface="Verdana"/>
                <a:cs typeface="Verdana"/>
              </a:rPr>
              <a:t>understand</a:t>
            </a:r>
            <a:r>
              <a:rPr dirty="0" sz="3000" spc="-250">
                <a:latin typeface="Verdana"/>
                <a:cs typeface="Verdana"/>
              </a:rPr>
              <a:t> </a:t>
            </a:r>
            <a:r>
              <a:rPr dirty="0" sz="3000" spc="75">
                <a:latin typeface="Verdana"/>
                <a:cs typeface="Verdana"/>
              </a:rPr>
              <a:t>and</a:t>
            </a:r>
            <a:r>
              <a:rPr dirty="0" sz="3000" spc="-254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modify </a:t>
            </a:r>
            <a:r>
              <a:rPr dirty="0" sz="3000" spc="-70">
                <a:latin typeface="Verdana"/>
                <a:cs typeface="Verdana"/>
              </a:rPr>
              <a:t>over</a:t>
            </a:r>
            <a:r>
              <a:rPr dirty="0" sz="3000" spc="-245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time.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048596" name="object 4"/>
          <p:cNvSpPr txBox="1">
            <a:spLocks noGrp="1"/>
          </p:cNvSpPr>
          <p:nvPr>
            <p:ph type="title"/>
          </p:nvPr>
        </p:nvSpPr>
        <p:spPr>
          <a:xfrm>
            <a:off x="1238027" y="1301886"/>
            <a:ext cx="15824644" cy="626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254"/>
              <a:t>Key</a:t>
            </a:r>
            <a:r>
              <a:rPr dirty="0" spc="-245"/>
              <a:t> </a:t>
            </a:r>
            <a:r>
              <a:rPr dirty="0" spc="-145"/>
              <a:t>Design</a:t>
            </a:r>
            <a:r>
              <a:rPr dirty="0" spc="-245"/>
              <a:t> </a:t>
            </a:r>
            <a:r>
              <a:rPr dirty="0" spc="-150"/>
              <a:t>Principles</a:t>
            </a:r>
          </a:p>
        </p:txBody>
      </p:sp>
      <p:sp>
        <p:nvSpPr>
          <p:cNvPr id="1048597" name="object 5" descr=""/>
          <p:cNvSpPr/>
          <p:nvPr/>
        </p:nvSpPr>
        <p:spPr>
          <a:xfrm>
            <a:off x="0" y="981233"/>
            <a:ext cx="7718425" cy="114300"/>
          </a:xfrm>
          <a:custGeom>
            <a:avLst/>
            <a:ahLst/>
            <a:rect l="l" t="t" r="r" b="b"/>
            <a:pathLst>
              <a:path w="7718425" h="114300">
                <a:moveTo>
                  <a:pt x="7718195" y="114300"/>
                </a:moveTo>
                <a:lnTo>
                  <a:pt x="0" y="114300"/>
                </a:lnTo>
                <a:lnTo>
                  <a:pt x="0" y="0"/>
                </a:lnTo>
                <a:lnTo>
                  <a:pt x="7718195" y="0"/>
                </a:lnTo>
                <a:lnTo>
                  <a:pt x="7718195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 txBox="1">
            <a:spLocks noGrp="1"/>
          </p:cNvSpPr>
          <p:nvPr>
            <p:ph type="title"/>
          </p:nvPr>
        </p:nvSpPr>
        <p:spPr>
          <a:xfrm>
            <a:off x="1171352" y="1302914"/>
            <a:ext cx="5862955" cy="626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60"/>
              <a:t>Best</a:t>
            </a:r>
            <a:r>
              <a:rPr dirty="0" spc="-225"/>
              <a:t> </a:t>
            </a:r>
            <a:r>
              <a:rPr dirty="0" spc="-195"/>
              <a:t>Practices</a:t>
            </a:r>
            <a:r>
              <a:rPr dirty="0" spc="-220"/>
              <a:t> </a:t>
            </a:r>
            <a:r>
              <a:rPr dirty="0" spc="-175"/>
              <a:t>in</a:t>
            </a:r>
            <a:r>
              <a:rPr dirty="0" spc="-220"/>
              <a:t> </a:t>
            </a:r>
            <a:r>
              <a:rPr dirty="0" spc="-280"/>
              <a:t>Java</a:t>
            </a:r>
          </a:p>
        </p:txBody>
      </p:sp>
      <p:sp>
        <p:nvSpPr>
          <p:cNvPr id="1048603" name="object 3" descr=""/>
          <p:cNvSpPr txBox="1"/>
          <p:nvPr/>
        </p:nvSpPr>
        <p:spPr>
          <a:xfrm>
            <a:off x="8770397" y="826863"/>
            <a:ext cx="7816850" cy="2997200"/>
          </a:xfrm>
          <a:prstGeom prst="rect"/>
        </p:spPr>
        <p:txBody>
          <a:bodyPr bIns="0" lIns="0" rIns="0" rtlCol="0" tIns="58419" vert="horz" wrap="square">
            <a:spAutoFit/>
          </a:bodyPr>
          <a:p>
            <a:pPr marL="12700" marR="5080">
              <a:lnSpc>
                <a:spcPts val="3300"/>
              </a:lnSpc>
              <a:spcBef>
                <a:spcPts val="459"/>
              </a:spcBef>
            </a:pPr>
            <a:r>
              <a:rPr dirty="0" sz="3000" spc="55">
                <a:latin typeface="Verdana"/>
                <a:cs typeface="Verdana"/>
              </a:rPr>
              <a:t>Implementing</a:t>
            </a:r>
            <a:r>
              <a:rPr dirty="0" sz="3000" spc="-235">
                <a:latin typeface="Verdana"/>
                <a:cs typeface="Verdana"/>
              </a:rPr>
              <a:t> </a:t>
            </a:r>
            <a:r>
              <a:rPr b="1" dirty="0" sz="3000" spc="-135">
                <a:latin typeface="Verdana"/>
                <a:cs typeface="Verdana"/>
              </a:rPr>
              <a:t>best</a:t>
            </a:r>
            <a:r>
              <a:rPr b="1" dirty="0" sz="3000" spc="-155">
                <a:latin typeface="Verdana"/>
                <a:cs typeface="Verdana"/>
              </a:rPr>
              <a:t> </a:t>
            </a:r>
            <a:r>
              <a:rPr b="1" dirty="0" sz="3000" spc="-150">
                <a:latin typeface="Verdana"/>
                <a:cs typeface="Verdana"/>
              </a:rPr>
              <a:t>practices</a:t>
            </a:r>
            <a:r>
              <a:rPr b="1" dirty="0" sz="3000" spc="-200">
                <a:latin typeface="Verdana"/>
                <a:cs typeface="Verdana"/>
              </a:rPr>
              <a:t> </a:t>
            </a:r>
            <a:r>
              <a:rPr dirty="0" sz="3000" spc="50">
                <a:latin typeface="Verdana"/>
                <a:cs typeface="Verdana"/>
              </a:rPr>
              <a:t>such</a:t>
            </a:r>
            <a:r>
              <a:rPr dirty="0" sz="3000" spc="-229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as </a:t>
            </a:r>
            <a:r>
              <a:rPr dirty="0" sz="3000" spc="-20">
                <a:latin typeface="Verdana"/>
                <a:cs typeface="Verdana"/>
              </a:rPr>
              <a:t>effective</a:t>
            </a:r>
            <a:r>
              <a:rPr dirty="0" sz="3000" spc="-190">
                <a:latin typeface="Verdana"/>
                <a:cs typeface="Verdana"/>
              </a:rPr>
              <a:t> </a:t>
            </a:r>
            <a:r>
              <a:rPr dirty="0" sz="3000" spc="-50">
                <a:latin typeface="Verdana"/>
                <a:cs typeface="Verdana"/>
              </a:rPr>
              <a:t>error</a:t>
            </a:r>
            <a:r>
              <a:rPr dirty="0" sz="3000" spc="-19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handling,</a:t>
            </a:r>
            <a:r>
              <a:rPr dirty="0" sz="3000" spc="-19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proper</a:t>
            </a:r>
            <a:r>
              <a:rPr dirty="0" sz="3000" spc="-18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use</a:t>
            </a:r>
            <a:r>
              <a:rPr dirty="0" sz="3000" spc="-190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of </a:t>
            </a:r>
            <a:r>
              <a:rPr dirty="0" sz="3000" spc="50">
                <a:latin typeface="Verdana"/>
                <a:cs typeface="Verdana"/>
              </a:rPr>
              <a:t>design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 spc="-60">
                <a:latin typeface="Verdana"/>
                <a:cs typeface="Verdana"/>
              </a:rPr>
              <a:t>patterns,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 spc="75">
                <a:latin typeface="Verdana"/>
                <a:cs typeface="Verdana"/>
              </a:rPr>
              <a:t>and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 spc="75">
                <a:latin typeface="Verdana"/>
                <a:cs typeface="Verdana"/>
              </a:rPr>
              <a:t>code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 spc="-50">
                <a:latin typeface="Verdana"/>
                <a:cs typeface="Verdana"/>
              </a:rPr>
              <a:t>reviews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 spc="40">
                <a:latin typeface="Verdana"/>
                <a:cs typeface="Verdana"/>
              </a:rPr>
              <a:t>can </a:t>
            </a:r>
            <a:r>
              <a:rPr dirty="0" sz="3000">
                <a:latin typeface="Verdana"/>
                <a:cs typeface="Verdana"/>
              </a:rPr>
              <a:t>signiﬁcantly</a:t>
            </a:r>
            <a:r>
              <a:rPr dirty="0" sz="3000" spc="-22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improve</a:t>
            </a:r>
            <a:r>
              <a:rPr dirty="0" sz="3000" spc="-225">
                <a:latin typeface="Verdana"/>
                <a:cs typeface="Verdana"/>
              </a:rPr>
              <a:t> </a:t>
            </a:r>
            <a:r>
              <a:rPr dirty="0" sz="3000" spc="50">
                <a:latin typeface="Verdana"/>
                <a:cs typeface="Verdana"/>
              </a:rPr>
              <a:t>the</a:t>
            </a:r>
            <a:r>
              <a:rPr dirty="0" sz="3000" spc="-22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quality</a:t>
            </a:r>
            <a:r>
              <a:rPr dirty="0" sz="3000" spc="-22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of</a:t>
            </a:r>
            <a:r>
              <a:rPr dirty="0" sz="3000" spc="-225">
                <a:latin typeface="Verdana"/>
                <a:cs typeface="Verdana"/>
              </a:rPr>
              <a:t> </a:t>
            </a:r>
            <a:r>
              <a:rPr dirty="0" sz="3000" spc="-20">
                <a:latin typeface="Verdana"/>
                <a:cs typeface="Verdana"/>
              </a:rPr>
              <a:t>your </a:t>
            </a:r>
            <a:r>
              <a:rPr dirty="0" sz="3000" spc="-50">
                <a:latin typeface="Verdana"/>
                <a:cs typeface="Verdana"/>
              </a:rPr>
              <a:t>Java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applications.</a:t>
            </a:r>
            <a:r>
              <a:rPr dirty="0" sz="3000" spc="-235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These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practices</a:t>
            </a:r>
            <a:r>
              <a:rPr dirty="0" sz="3000" spc="-235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ensure </a:t>
            </a:r>
            <a:r>
              <a:rPr dirty="0" sz="3000">
                <a:latin typeface="Verdana"/>
                <a:cs typeface="Verdana"/>
              </a:rPr>
              <a:t>that</a:t>
            </a:r>
            <a:r>
              <a:rPr dirty="0" sz="3000" spc="-180">
                <a:latin typeface="Verdana"/>
                <a:cs typeface="Verdana"/>
              </a:rPr>
              <a:t> </a:t>
            </a:r>
            <a:r>
              <a:rPr dirty="0" sz="3000" spc="-35">
                <a:latin typeface="Verdana"/>
                <a:cs typeface="Verdana"/>
              </a:rPr>
              <a:t>your</a:t>
            </a:r>
            <a:r>
              <a:rPr dirty="0" sz="3000" spc="-175">
                <a:latin typeface="Verdana"/>
                <a:cs typeface="Verdana"/>
              </a:rPr>
              <a:t> </a:t>
            </a:r>
            <a:r>
              <a:rPr dirty="0" sz="3000" spc="75">
                <a:latin typeface="Verdana"/>
                <a:cs typeface="Verdana"/>
              </a:rPr>
              <a:t>code</a:t>
            </a:r>
            <a:r>
              <a:rPr dirty="0" sz="3000" spc="-175">
                <a:latin typeface="Verdana"/>
                <a:cs typeface="Verdana"/>
              </a:rPr>
              <a:t> </a:t>
            </a:r>
            <a:r>
              <a:rPr dirty="0" sz="3000" spc="-75">
                <a:latin typeface="Verdana"/>
                <a:cs typeface="Verdana"/>
              </a:rPr>
              <a:t>is</a:t>
            </a:r>
            <a:r>
              <a:rPr dirty="0" sz="3000" spc="-175">
                <a:latin typeface="Verdana"/>
                <a:cs typeface="Verdana"/>
              </a:rPr>
              <a:t> </a:t>
            </a:r>
            <a:r>
              <a:rPr dirty="0" sz="3000" spc="60">
                <a:latin typeface="Verdana"/>
                <a:cs typeface="Verdana"/>
              </a:rPr>
              <a:t>not</a:t>
            </a:r>
            <a:r>
              <a:rPr dirty="0" sz="3000" spc="-18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only</a:t>
            </a:r>
            <a:r>
              <a:rPr dirty="0" sz="3000" spc="-17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functional</a:t>
            </a:r>
            <a:r>
              <a:rPr dirty="0" sz="3000" spc="-175">
                <a:latin typeface="Verdana"/>
                <a:cs typeface="Verdana"/>
              </a:rPr>
              <a:t> </a:t>
            </a:r>
            <a:r>
              <a:rPr dirty="0" sz="3000" spc="70">
                <a:latin typeface="Verdana"/>
                <a:cs typeface="Verdana"/>
              </a:rPr>
              <a:t>but </a:t>
            </a:r>
            <a:r>
              <a:rPr dirty="0" sz="3000" spc="-35">
                <a:latin typeface="Verdana"/>
                <a:cs typeface="Verdana"/>
              </a:rPr>
              <a:t>also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reliable</a:t>
            </a:r>
            <a:r>
              <a:rPr dirty="0" sz="3000" spc="-235">
                <a:latin typeface="Verdana"/>
                <a:cs typeface="Verdana"/>
              </a:rPr>
              <a:t> </a:t>
            </a:r>
            <a:r>
              <a:rPr dirty="0" sz="3000" spc="75">
                <a:latin typeface="Verdana"/>
                <a:cs typeface="Verdana"/>
              </a:rPr>
              <a:t>and</a:t>
            </a:r>
            <a:r>
              <a:rPr dirty="0" sz="3000" spc="-23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scalable</a:t>
            </a:r>
            <a:r>
              <a:rPr dirty="0" sz="3000" spc="-23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in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 spc="50">
                <a:latin typeface="Verdana"/>
                <a:cs typeface="Verdana"/>
              </a:rPr>
              <a:t>the</a:t>
            </a:r>
            <a:r>
              <a:rPr dirty="0" sz="3000" spc="-235">
                <a:latin typeface="Verdana"/>
                <a:cs typeface="Verdana"/>
              </a:rPr>
              <a:t> </a:t>
            </a:r>
            <a:r>
              <a:rPr dirty="0" sz="3000" spc="75">
                <a:latin typeface="Verdana"/>
                <a:cs typeface="Verdana"/>
              </a:rPr>
              <a:t>long</a:t>
            </a:r>
            <a:r>
              <a:rPr dirty="0" sz="3000" spc="-235">
                <a:latin typeface="Verdana"/>
                <a:cs typeface="Verdana"/>
              </a:rPr>
              <a:t> </a:t>
            </a:r>
            <a:r>
              <a:rPr dirty="0" sz="3000" spc="-20">
                <a:latin typeface="Verdana"/>
                <a:cs typeface="Verdana"/>
              </a:rPr>
              <a:t>run.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048604" name="object 4" descr=""/>
          <p:cNvSpPr/>
          <p:nvPr/>
        </p:nvSpPr>
        <p:spPr>
          <a:xfrm>
            <a:off x="-2" y="978836"/>
            <a:ext cx="7711440" cy="114300"/>
          </a:xfrm>
          <a:custGeom>
            <a:avLst/>
            <a:ahLst/>
            <a:rect l="l" t="t" r="r" b="b"/>
            <a:pathLst>
              <a:path w="7711440" h="114300">
                <a:moveTo>
                  <a:pt x="7711440" y="114300"/>
                </a:moveTo>
                <a:lnTo>
                  <a:pt x="0" y="114300"/>
                </a:lnTo>
                <a:lnTo>
                  <a:pt x="0" y="0"/>
                </a:lnTo>
                <a:lnTo>
                  <a:pt x="7711440" y="0"/>
                </a:lnTo>
                <a:lnTo>
                  <a:pt x="771144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178943" y="1579713"/>
            <a:ext cx="7886699" cy="7572374"/>
          </a:xfrm>
          <a:prstGeom prst="rect"/>
        </p:spPr>
      </p:pic>
      <p:sp>
        <p:nvSpPr>
          <p:cNvPr id="1048605" name="object 3" descr=""/>
          <p:cNvSpPr txBox="1"/>
          <p:nvPr/>
        </p:nvSpPr>
        <p:spPr>
          <a:xfrm>
            <a:off x="10683368" y="2692763"/>
            <a:ext cx="6014085" cy="4044720"/>
          </a:xfrm>
          <a:prstGeom prst="rect"/>
        </p:spPr>
        <p:txBody>
          <a:bodyPr bIns="0" lIns="0" rIns="0" rtlCol="0" tIns="8255" vert="horz" wrap="square">
            <a:spAutoFit/>
          </a:bodyPr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dirty="0" sz="3000" spc="-135">
                <a:latin typeface="Verdana"/>
                <a:cs typeface="Verdana"/>
              </a:rPr>
              <a:t>In</a:t>
            </a:r>
            <a:r>
              <a:rPr dirty="0" sz="3000" spc="-160">
                <a:latin typeface="Verdana"/>
                <a:cs typeface="Verdana"/>
              </a:rPr>
              <a:t> </a:t>
            </a:r>
            <a:r>
              <a:rPr dirty="0" sz="3000" spc="-40">
                <a:latin typeface="Verdana"/>
                <a:cs typeface="Verdana"/>
              </a:rPr>
              <a:t>summary,</a:t>
            </a:r>
            <a:r>
              <a:rPr dirty="0" sz="3000" spc="-16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mastering</a:t>
            </a:r>
            <a:r>
              <a:rPr dirty="0" sz="3000" spc="-160">
                <a:latin typeface="Verdana"/>
                <a:cs typeface="Verdana"/>
              </a:rPr>
              <a:t> </a:t>
            </a:r>
            <a:r>
              <a:rPr dirty="0" sz="3000" spc="25">
                <a:latin typeface="Verdana"/>
                <a:cs typeface="Verdana"/>
              </a:rPr>
              <a:t>the </a:t>
            </a:r>
            <a:r>
              <a:rPr b="1" dirty="0" sz="3000" spc="-130">
                <a:latin typeface="Verdana"/>
                <a:cs typeface="Verdana"/>
              </a:rPr>
              <a:t>fundamentals</a:t>
            </a:r>
            <a:r>
              <a:rPr b="1" dirty="0" sz="3000" spc="-170">
                <a:latin typeface="Verdana"/>
                <a:cs typeface="Verdana"/>
              </a:rPr>
              <a:t> </a:t>
            </a:r>
            <a:r>
              <a:rPr b="1" dirty="0" sz="3000" spc="-160">
                <a:latin typeface="Verdana"/>
                <a:cs typeface="Verdana"/>
              </a:rPr>
              <a:t>of</a:t>
            </a:r>
            <a:r>
              <a:rPr b="1" dirty="0" sz="3000" spc="-165">
                <a:latin typeface="Verdana"/>
                <a:cs typeface="Verdana"/>
              </a:rPr>
              <a:t> </a:t>
            </a:r>
            <a:r>
              <a:rPr b="1" dirty="0" sz="3000" spc="-20">
                <a:latin typeface="Verdana"/>
                <a:cs typeface="Verdana"/>
              </a:rPr>
              <a:t>Java </a:t>
            </a:r>
            <a:r>
              <a:rPr b="1" dirty="0" sz="3000" spc="-145">
                <a:latin typeface="Verdana"/>
                <a:cs typeface="Verdana"/>
              </a:rPr>
              <a:t>architecture</a:t>
            </a:r>
            <a:r>
              <a:rPr b="1" dirty="0" sz="3000" spc="-215">
                <a:latin typeface="Verdana"/>
                <a:cs typeface="Verdana"/>
              </a:rPr>
              <a:t> </a:t>
            </a:r>
            <a:r>
              <a:rPr dirty="0" sz="3000" spc="55">
                <a:latin typeface="Verdana"/>
                <a:cs typeface="Verdana"/>
              </a:rPr>
              <a:t>along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 spc="70">
                <a:latin typeface="Verdana"/>
                <a:cs typeface="Verdana"/>
              </a:rPr>
              <a:t>with</a:t>
            </a:r>
            <a:r>
              <a:rPr dirty="0" sz="3000" spc="-245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its </a:t>
            </a:r>
            <a:r>
              <a:rPr dirty="0" sz="3000" spc="50">
                <a:latin typeface="Verdana"/>
                <a:cs typeface="Verdana"/>
              </a:rPr>
              <a:t>design</a:t>
            </a:r>
            <a:r>
              <a:rPr dirty="0" sz="3000" spc="-18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principles</a:t>
            </a:r>
            <a:r>
              <a:rPr dirty="0" sz="3000" spc="-180">
                <a:latin typeface="Verdana"/>
                <a:cs typeface="Verdana"/>
              </a:rPr>
              <a:t> </a:t>
            </a:r>
            <a:r>
              <a:rPr dirty="0" sz="3000" spc="75">
                <a:latin typeface="Verdana"/>
                <a:cs typeface="Verdana"/>
              </a:rPr>
              <a:t>and</a:t>
            </a:r>
            <a:r>
              <a:rPr dirty="0" sz="3000" spc="-180">
                <a:latin typeface="Verdana"/>
                <a:cs typeface="Verdana"/>
              </a:rPr>
              <a:t> </a:t>
            </a:r>
            <a:r>
              <a:rPr dirty="0" sz="3000" spc="-20">
                <a:latin typeface="Verdana"/>
                <a:cs typeface="Verdana"/>
              </a:rPr>
              <a:t>best </a:t>
            </a:r>
            <a:r>
              <a:rPr dirty="0" sz="3000">
                <a:latin typeface="Verdana"/>
                <a:cs typeface="Verdana"/>
              </a:rPr>
              <a:t>practices</a:t>
            </a:r>
            <a:r>
              <a:rPr dirty="0" sz="3000" spc="-245">
                <a:latin typeface="Verdana"/>
                <a:cs typeface="Verdana"/>
              </a:rPr>
              <a:t> </a:t>
            </a:r>
            <a:r>
              <a:rPr dirty="0" sz="3000" spc="-75">
                <a:latin typeface="Verdana"/>
                <a:cs typeface="Verdana"/>
              </a:rPr>
              <a:t>is</a:t>
            </a:r>
            <a:r>
              <a:rPr dirty="0" sz="3000" spc="-245">
                <a:latin typeface="Verdana"/>
                <a:cs typeface="Verdana"/>
              </a:rPr>
              <a:t> </a:t>
            </a:r>
            <a:r>
              <a:rPr dirty="0" sz="3000" spc="-50">
                <a:latin typeface="Verdana"/>
                <a:cs typeface="Verdana"/>
              </a:rPr>
              <a:t>vital</a:t>
            </a:r>
            <a:r>
              <a:rPr dirty="0" sz="3000" spc="-245">
                <a:latin typeface="Verdana"/>
                <a:cs typeface="Verdana"/>
              </a:rPr>
              <a:t> </a:t>
            </a:r>
            <a:r>
              <a:rPr dirty="0" sz="3000" spc="-40">
                <a:latin typeface="Verdana"/>
                <a:cs typeface="Verdana"/>
              </a:rPr>
              <a:t>for</a:t>
            </a:r>
            <a:r>
              <a:rPr dirty="0" sz="3000" spc="-245">
                <a:latin typeface="Verdana"/>
                <a:cs typeface="Verdana"/>
              </a:rPr>
              <a:t> </a:t>
            </a:r>
            <a:r>
              <a:rPr dirty="0" sz="3000" spc="-45">
                <a:latin typeface="Verdana"/>
                <a:cs typeface="Verdana"/>
              </a:rPr>
              <a:t>any</a:t>
            </a:r>
            <a:r>
              <a:rPr dirty="0" sz="3000" spc="-245">
                <a:latin typeface="Verdana"/>
                <a:cs typeface="Verdana"/>
              </a:rPr>
              <a:t> </a:t>
            </a:r>
            <a:r>
              <a:rPr dirty="0" sz="3000" spc="-20">
                <a:latin typeface="Verdana"/>
                <a:cs typeface="Verdana"/>
              </a:rPr>
              <a:t>Java </a:t>
            </a:r>
            <a:r>
              <a:rPr dirty="0" sz="3000" spc="-50">
                <a:latin typeface="Verdana"/>
                <a:cs typeface="Verdana"/>
              </a:rPr>
              <a:t>developer.</a:t>
            </a:r>
            <a:r>
              <a:rPr dirty="0" sz="3000" spc="-12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By</a:t>
            </a:r>
            <a:r>
              <a:rPr dirty="0" sz="3000" spc="-12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applying</a:t>
            </a:r>
            <a:r>
              <a:rPr dirty="0" sz="3000" spc="-12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these concepts,</a:t>
            </a:r>
            <a:r>
              <a:rPr dirty="0" sz="3000" spc="-235">
                <a:latin typeface="Verdana"/>
                <a:cs typeface="Verdana"/>
              </a:rPr>
              <a:t> </a:t>
            </a:r>
            <a:r>
              <a:rPr dirty="0" sz="3000" spc="-20">
                <a:latin typeface="Verdana"/>
                <a:cs typeface="Verdana"/>
              </a:rPr>
              <a:t>you</a:t>
            </a:r>
            <a:r>
              <a:rPr dirty="0" sz="3000" spc="-235">
                <a:latin typeface="Verdana"/>
                <a:cs typeface="Verdana"/>
              </a:rPr>
              <a:t> </a:t>
            </a:r>
            <a:r>
              <a:rPr dirty="0" sz="3000" spc="65">
                <a:latin typeface="Verdana"/>
                <a:cs typeface="Verdana"/>
              </a:rPr>
              <a:t>can</a:t>
            </a:r>
            <a:r>
              <a:rPr dirty="0" sz="3000" spc="-235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create </a:t>
            </a:r>
            <a:r>
              <a:rPr dirty="0" sz="3000">
                <a:latin typeface="Verdana"/>
                <a:cs typeface="Verdana"/>
              </a:rPr>
              <a:t>applications</a:t>
            </a:r>
            <a:r>
              <a:rPr dirty="0" sz="3000" spc="-10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that</a:t>
            </a:r>
            <a:r>
              <a:rPr dirty="0" sz="3000" spc="-100">
                <a:latin typeface="Verdana"/>
                <a:cs typeface="Verdana"/>
              </a:rPr>
              <a:t> </a:t>
            </a:r>
            <a:r>
              <a:rPr dirty="0" sz="3000" spc="-50">
                <a:latin typeface="Verdana"/>
                <a:cs typeface="Verdana"/>
              </a:rPr>
              <a:t>are</a:t>
            </a:r>
            <a:r>
              <a:rPr dirty="0" sz="3000" spc="-105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efﬁcient, </a:t>
            </a:r>
            <a:r>
              <a:rPr dirty="0" sz="3000">
                <a:latin typeface="Verdana"/>
                <a:cs typeface="Verdana"/>
              </a:rPr>
              <a:t>maintainable,</a:t>
            </a:r>
            <a:r>
              <a:rPr dirty="0" sz="3000" spc="-140">
                <a:latin typeface="Verdana"/>
                <a:cs typeface="Verdana"/>
              </a:rPr>
              <a:t> </a:t>
            </a:r>
            <a:r>
              <a:rPr dirty="0" sz="3000" spc="75">
                <a:latin typeface="Verdana"/>
                <a:cs typeface="Verdana"/>
              </a:rPr>
              <a:t>and</a:t>
            </a:r>
            <a:r>
              <a:rPr dirty="0" sz="3000" spc="-13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adaptable</a:t>
            </a:r>
            <a:r>
              <a:rPr dirty="0" sz="3000" spc="-135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to </a:t>
            </a:r>
            <a:r>
              <a:rPr dirty="0" sz="3000">
                <a:latin typeface="Verdana"/>
                <a:cs typeface="Verdana"/>
              </a:rPr>
              <a:t>future</a:t>
            </a:r>
            <a:r>
              <a:rPr dirty="0" sz="3000" spc="-16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needs.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048606" name="object 4"/>
          <p:cNvSpPr txBox="1">
            <a:spLocks noGrp="1"/>
          </p:cNvSpPr>
          <p:nvPr>
            <p:ph type="title"/>
          </p:nvPr>
        </p:nvSpPr>
        <p:spPr>
          <a:xfrm>
            <a:off x="1238027" y="1301886"/>
            <a:ext cx="15824644" cy="626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9457690">
              <a:lnSpc>
                <a:spcPct val="100000"/>
              </a:lnSpc>
              <a:spcBef>
                <a:spcPts val="130"/>
              </a:spcBef>
            </a:pPr>
            <a:r>
              <a:rPr dirty="0" spc="-140"/>
              <a:t>Conclusion</a:t>
            </a:r>
          </a:p>
        </p:txBody>
      </p:sp>
      <p:sp>
        <p:nvSpPr>
          <p:cNvPr id="1048607" name="object 5" descr=""/>
          <p:cNvSpPr/>
          <p:nvPr/>
        </p:nvSpPr>
        <p:spPr>
          <a:xfrm>
            <a:off x="10696068" y="964007"/>
            <a:ext cx="7586345" cy="114300"/>
          </a:xfrm>
          <a:custGeom>
            <a:avLst/>
            <a:ahLst/>
            <a:rect l="l" t="t" r="r" b="b"/>
            <a:pathLst>
              <a:path w="7586344" h="114300">
                <a:moveTo>
                  <a:pt x="7586084" y="114300"/>
                </a:moveTo>
                <a:lnTo>
                  <a:pt x="0" y="114300"/>
                </a:lnTo>
                <a:lnTo>
                  <a:pt x="0" y="0"/>
                </a:lnTo>
                <a:lnTo>
                  <a:pt x="7586084" y="0"/>
                </a:lnTo>
                <a:lnTo>
                  <a:pt x="7586084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CPH2527</dc:creator>
  <dcterms:created xsi:type="dcterms:W3CDTF">2024-10-21T19:19:49Z</dcterms:created>
  <dcterms:modified xsi:type="dcterms:W3CDTF">2024-10-22T06:27:45Z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2024-10-22T00:00:00Z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2024-10-22T00:00:00Z</vt:filetime>
  </property>
  <property fmtid="{D5CDD505-2E9C-101B-9397-08002B2CF9AE}" pid="5" name="Producer">
    <vt:lpwstr>Skia/PDF m119</vt:lpwstr>
  </property>
  <property fmtid="{D5CDD505-2E9C-101B-9397-08002B2CF9AE}" pid="6" name="ICV">
    <vt:lpwstr>a88afe72eb0c464ba71145a96a10caaa</vt:lpwstr>
  </property>
</Properties>
</file>