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78BD91A-D579-48D0-B063-AB37E66DDE01}" type="datetimeFigureOut">
              <a:rPr lang="en-IN" smtClean="0"/>
              <a:t>24-02-2019</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D4C1483-C894-4F1C-A976-4AA6BBA65886}"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969713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BD91A-D579-48D0-B063-AB37E66DDE01}"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C1483-C894-4F1C-A976-4AA6BBA65886}" type="slidenum">
              <a:rPr lang="en-IN" smtClean="0"/>
              <a:t>‹#›</a:t>
            </a:fld>
            <a:endParaRPr lang="en-IN"/>
          </a:p>
        </p:txBody>
      </p:sp>
    </p:spTree>
    <p:extLst>
      <p:ext uri="{BB962C8B-B14F-4D97-AF65-F5344CB8AC3E}">
        <p14:creationId xmlns:p14="http://schemas.microsoft.com/office/powerpoint/2010/main" val="357021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BD91A-D579-48D0-B063-AB37E66DDE01}"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C1483-C894-4F1C-A976-4AA6BBA65886}" type="slidenum">
              <a:rPr lang="en-IN" smtClean="0"/>
              <a:t>‹#›</a:t>
            </a:fld>
            <a:endParaRPr lang="en-IN"/>
          </a:p>
        </p:txBody>
      </p:sp>
    </p:spTree>
    <p:extLst>
      <p:ext uri="{BB962C8B-B14F-4D97-AF65-F5344CB8AC3E}">
        <p14:creationId xmlns:p14="http://schemas.microsoft.com/office/powerpoint/2010/main" val="136928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BD91A-D579-48D0-B063-AB37E66DDE01}" type="datetimeFigureOut">
              <a:rPr lang="en-IN" smtClean="0"/>
              <a:t>24-02-2019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C1483-C894-4F1C-A976-4AA6BBA65886}" type="slidenum">
              <a:rPr lang="en-IN" smtClean="0"/>
              <a:t>‹#›</a:t>
            </a:fld>
            <a:endParaRPr lang="en-IN"/>
          </a:p>
        </p:txBody>
      </p:sp>
    </p:spTree>
    <p:extLst>
      <p:ext uri="{BB962C8B-B14F-4D97-AF65-F5344CB8AC3E}">
        <p14:creationId xmlns:p14="http://schemas.microsoft.com/office/powerpoint/2010/main" val="330489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78BD91A-D579-48D0-B063-AB37E66DDE01}" type="datetimeFigureOut">
              <a:rPr lang="en-IN" smtClean="0"/>
              <a:t>24-02-2019</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D4C1483-C894-4F1C-A976-4AA6BBA65886}"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774550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BD91A-D579-48D0-B063-AB37E66DDE01}" type="datetimeFigureOut">
              <a:rPr lang="en-IN" smtClean="0"/>
              <a:t>24-02-2019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C1483-C894-4F1C-A976-4AA6BBA65886}" type="slidenum">
              <a:rPr lang="en-IN" smtClean="0"/>
              <a:t>‹#›</a:t>
            </a:fld>
            <a:endParaRPr lang="en-IN"/>
          </a:p>
        </p:txBody>
      </p:sp>
    </p:spTree>
    <p:extLst>
      <p:ext uri="{BB962C8B-B14F-4D97-AF65-F5344CB8AC3E}">
        <p14:creationId xmlns:p14="http://schemas.microsoft.com/office/powerpoint/2010/main" val="384419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8BD91A-D579-48D0-B063-AB37E66DDE01}" type="datetimeFigureOut">
              <a:rPr lang="en-IN" smtClean="0"/>
              <a:t>24-02-2019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4C1483-C894-4F1C-A976-4AA6BBA65886}" type="slidenum">
              <a:rPr lang="en-IN" smtClean="0"/>
              <a:t>‹#›</a:t>
            </a:fld>
            <a:endParaRPr lang="en-IN"/>
          </a:p>
        </p:txBody>
      </p:sp>
    </p:spTree>
    <p:extLst>
      <p:ext uri="{BB962C8B-B14F-4D97-AF65-F5344CB8AC3E}">
        <p14:creationId xmlns:p14="http://schemas.microsoft.com/office/powerpoint/2010/main" val="184939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8BD91A-D579-48D0-B063-AB37E66DDE01}" type="datetimeFigureOut">
              <a:rPr lang="en-IN" smtClean="0"/>
              <a:t>24-02-2019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4C1483-C894-4F1C-A976-4AA6BBA65886}" type="slidenum">
              <a:rPr lang="en-IN" smtClean="0"/>
              <a:t>‹#›</a:t>
            </a:fld>
            <a:endParaRPr lang="en-IN"/>
          </a:p>
        </p:txBody>
      </p:sp>
    </p:spTree>
    <p:extLst>
      <p:ext uri="{BB962C8B-B14F-4D97-AF65-F5344CB8AC3E}">
        <p14:creationId xmlns:p14="http://schemas.microsoft.com/office/powerpoint/2010/main" val="36432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BD91A-D579-48D0-B063-AB37E66DDE01}" type="datetimeFigureOut">
              <a:rPr lang="en-IN" smtClean="0"/>
              <a:t>24-02-2019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4C1483-C894-4F1C-A976-4AA6BBA65886}" type="slidenum">
              <a:rPr lang="en-IN" smtClean="0"/>
              <a:t>‹#›</a:t>
            </a:fld>
            <a:endParaRPr lang="en-IN"/>
          </a:p>
        </p:txBody>
      </p:sp>
    </p:spTree>
    <p:extLst>
      <p:ext uri="{BB962C8B-B14F-4D97-AF65-F5344CB8AC3E}">
        <p14:creationId xmlns:p14="http://schemas.microsoft.com/office/powerpoint/2010/main" val="128924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8BD91A-D579-48D0-B063-AB37E66DDE01}" type="datetimeFigureOut">
              <a:rPr lang="en-IN" smtClean="0"/>
              <a:t>24-02-2019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D4C1483-C894-4F1C-A976-4AA6BBA65886}"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599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8BD91A-D579-48D0-B063-AB37E66DDE01}" type="datetimeFigureOut">
              <a:rPr lang="en-IN" smtClean="0"/>
              <a:t>24-02-2019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D4C1483-C894-4F1C-A976-4AA6BBA65886}"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841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78BD91A-D579-48D0-B063-AB37E66DDE01}" type="datetimeFigureOut">
              <a:rPr lang="en-IN" smtClean="0"/>
              <a:t>24-02-2019</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D4C1483-C894-4F1C-A976-4AA6BBA65886}"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9104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C04A-6999-42DA-8303-A5AC4F803974}"/>
              </a:ext>
            </a:extLst>
          </p:cNvPr>
          <p:cNvSpPr>
            <a:spLocks noGrp="1"/>
          </p:cNvSpPr>
          <p:nvPr>
            <p:ph type="ctrTitle"/>
          </p:nvPr>
        </p:nvSpPr>
        <p:spPr/>
        <p:txBody>
          <a:bodyPr/>
          <a:lstStyle/>
          <a:p>
            <a:r>
              <a:rPr lang="en-IN" dirty="0"/>
              <a:t>ACCESS MODIFIERS</a:t>
            </a:r>
          </a:p>
        </p:txBody>
      </p:sp>
    </p:spTree>
    <p:extLst>
      <p:ext uri="{BB962C8B-B14F-4D97-AF65-F5344CB8AC3E}">
        <p14:creationId xmlns:p14="http://schemas.microsoft.com/office/powerpoint/2010/main" val="426568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1749-4655-450E-BBAE-04C7CB366184}"/>
              </a:ext>
            </a:extLst>
          </p:cNvPr>
          <p:cNvSpPr>
            <a:spLocks noGrp="1"/>
          </p:cNvSpPr>
          <p:nvPr>
            <p:ph type="title"/>
          </p:nvPr>
        </p:nvSpPr>
        <p:spPr/>
        <p:txBody>
          <a:bodyPr/>
          <a:lstStyle/>
          <a:p>
            <a:r>
              <a:rPr lang="en-IN" dirty="0"/>
              <a:t>SYNCHRONIZED</a:t>
            </a:r>
          </a:p>
        </p:txBody>
      </p:sp>
      <p:sp>
        <p:nvSpPr>
          <p:cNvPr id="3" name="Content Placeholder 2">
            <a:extLst>
              <a:ext uri="{FF2B5EF4-FFF2-40B4-BE49-F238E27FC236}">
                <a16:creationId xmlns:a16="http://schemas.microsoft.com/office/drawing/2014/main" id="{C633C90C-D474-4D50-ADC1-8213235056E6}"/>
              </a:ext>
            </a:extLst>
          </p:cNvPr>
          <p:cNvSpPr>
            <a:spLocks noGrp="1"/>
          </p:cNvSpPr>
          <p:nvPr>
            <p:ph idx="1"/>
          </p:nvPr>
        </p:nvSpPr>
        <p:spPr/>
        <p:txBody>
          <a:bodyPr/>
          <a:lstStyle/>
          <a:p>
            <a:r>
              <a:rPr lang="en-IN" dirty="0"/>
              <a:t>Used for methods to control their access in multi threaded program.</a:t>
            </a:r>
          </a:p>
          <a:p>
            <a:r>
              <a:rPr lang="en-US" dirty="0"/>
              <a:t> Its overall purpose is to only allow one thread at a time into a particular section of code thus allowing us to protect.</a:t>
            </a:r>
          </a:p>
          <a:p>
            <a:r>
              <a:rPr lang="en-US" dirty="0"/>
              <a:t> for example, variables or data from being corrupted by simultaneous modifications from different threads.</a:t>
            </a:r>
            <a:endParaRPr lang="en-IN" dirty="0"/>
          </a:p>
        </p:txBody>
      </p:sp>
    </p:spTree>
    <p:extLst>
      <p:ext uri="{BB962C8B-B14F-4D97-AF65-F5344CB8AC3E}">
        <p14:creationId xmlns:p14="http://schemas.microsoft.com/office/powerpoint/2010/main" val="176500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C09E-03DD-4963-A3F4-73E071C2ACED}"/>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BDD4114-CB2D-42DB-A561-66FAF4AB6E2C}"/>
              </a:ext>
            </a:extLst>
          </p:cNvPr>
          <p:cNvSpPr>
            <a:spLocks noGrp="1"/>
          </p:cNvSpPr>
          <p:nvPr>
            <p:ph sz="half" idx="1"/>
          </p:nvPr>
        </p:nvSpPr>
        <p:spPr>
          <a:xfrm>
            <a:off x="838200" y="1825625"/>
            <a:ext cx="5006009" cy="4217366"/>
          </a:xfrm>
        </p:spPr>
        <p:txBody>
          <a:bodyPr>
            <a:normAutofit/>
          </a:bodyPr>
          <a:lstStyle/>
          <a:p>
            <a:pPr marL="0" lvl="0" indent="0" eaLnBrk="0" fontAlgn="base" hangingPunct="0">
              <a:lnSpc>
                <a:spcPct val="100000"/>
              </a:lnSpc>
              <a:spcBef>
                <a:spcPct val="0"/>
              </a:spcBef>
              <a:spcAft>
                <a:spcPct val="0"/>
              </a:spcAft>
              <a:buNone/>
            </a:pPr>
            <a:r>
              <a:rPr lang="en-US" altLang="en-US" sz="2000" dirty="0">
                <a:solidFill>
                  <a:srgbClr val="333333"/>
                </a:solidFill>
                <a:latin typeface="Helvetica Neue"/>
              </a:rPr>
              <a:t>for example: </a:t>
            </a:r>
          </a:p>
          <a:p>
            <a:pPr marL="0" lvl="0" indent="0" eaLnBrk="0" fontAlgn="base" hangingPunct="0">
              <a:lnSpc>
                <a:spcPct val="100000"/>
              </a:lnSpc>
              <a:spcBef>
                <a:spcPct val="0"/>
              </a:spcBef>
              <a:spcAft>
                <a:spcPct val="0"/>
              </a:spcAft>
              <a:buNone/>
            </a:pPr>
            <a:r>
              <a:rPr lang="en-US" altLang="en-US" sz="2000" dirty="0">
                <a:solidFill>
                  <a:srgbClr val="333333"/>
                </a:solidFill>
                <a:latin typeface="Helvetica Neue"/>
              </a:rPr>
              <a:t>that we have a counter that needs to be</a:t>
            </a:r>
          </a:p>
          <a:p>
            <a:pPr marL="0" lvl="0" indent="0" eaLnBrk="0" fontAlgn="base" hangingPunct="0">
              <a:lnSpc>
                <a:spcPct val="100000"/>
              </a:lnSpc>
              <a:spcBef>
                <a:spcPct val="0"/>
              </a:spcBef>
              <a:spcAft>
                <a:spcPct val="0"/>
              </a:spcAft>
              <a:buNone/>
            </a:pPr>
            <a:r>
              <a:rPr lang="en-US" altLang="en-US" sz="2000" dirty="0">
                <a:solidFill>
                  <a:srgbClr val="333333"/>
                </a:solidFill>
                <a:latin typeface="Helvetica Neue"/>
              </a:rPr>
              <a:t> incremented at random points in time by</a:t>
            </a:r>
          </a:p>
          <a:p>
            <a:pPr marL="0" lvl="0" indent="0" eaLnBrk="0" fontAlgn="base" hangingPunct="0">
              <a:lnSpc>
                <a:spcPct val="100000"/>
              </a:lnSpc>
              <a:spcBef>
                <a:spcPct val="0"/>
              </a:spcBef>
              <a:spcAft>
                <a:spcPct val="0"/>
              </a:spcAft>
              <a:buNone/>
            </a:pPr>
            <a:r>
              <a:rPr lang="en-US" altLang="en-US" sz="2000" dirty="0">
                <a:solidFill>
                  <a:srgbClr val="333333"/>
                </a:solidFill>
                <a:latin typeface="Helvetica Neue"/>
              </a:rPr>
              <a:t> different threads there would</a:t>
            </a:r>
          </a:p>
          <a:p>
            <a:pPr marL="0" lvl="0" indent="0" eaLnBrk="0" fontAlgn="base" hangingPunct="0">
              <a:lnSpc>
                <a:spcPct val="100000"/>
              </a:lnSpc>
              <a:spcBef>
                <a:spcPct val="0"/>
              </a:spcBef>
              <a:spcAft>
                <a:spcPct val="0"/>
              </a:spcAft>
              <a:buNone/>
            </a:pPr>
            <a:r>
              <a:rPr lang="en-US" altLang="en-US" sz="2000" dirty="0">
                <a:solidFill>
                  <a:srgbClr val="333333"/>
                </a:solidFill>
                <a:latin typeface="Helvetica Neue"/>
              </a:rPr>
              <a:t> be a risk that two threads could simultaneously</a:t>
            </a:r>
          </a:p>
          <a:p>
            <a:pPr marL="0" lvl="0" indent="0" eaLnBrk="0" fontAlgn="base" hangingPunct="0">
              <a:lnSpc>
                <a:spcPct val="100000"/>
              </a:lnSpc>
              <a:spcBef>
                <a:spcPct val="0"/>
              </a:spcBef>
              <a:spcAft>
                <a:spcPct val="0"/>
              </a:spcAft>
              <a:buNone/>
            </a:pPr>
            <a:r>
              <a:rPr lang="en-US" altLang="en-US" sz="2000" dirty="0">
                <a:solidFill>
                  <a:srgbClr val="333333"/>
                </a:solidFill>
                <a:latin typeface="Helvetica Neue"/>
              </a:rPr>
              <a:t> try and update the counter at the same time , and in so doing </a:t>
            </a:r>
            <a:r>
              <a:rPr lang="en-US" altLang="en-US" sz="2000" dirty="0" err="1">
                <a:solidFill>
                  <a:srgbClr val="333333"/>
                </a:solidFill>
                <a:latin typeface="Helvetica Neue"/>
              </a:rPr>
              <a:t>corrurrpt</a:t>
            </a:r>
            <a:r>
              <a:rPr lang="en-US" altLang="en-US" sz="2000" dirty="0">
                <a:solidFill>
                  <a:srgbClr val="333333"/>
                </a:solidFill>
                <a:latin typeface="Helvetica Neue"/>
              </a:rPr>
              <a:t> the value of the counter </a:t>
            </a:r>
          </a:p>
          <a:p>
            <a:endParaRPr lang="en-IN" dirty="0"/>
          </a:p>
        </p:txBody>
      </p:sp>
      <p:sp>
        <p:nvSpPr>
          <p:cNvPr id="5" name="Rectangle 1">
            <a:extLst>
              <a:ext uri="{FF2B5EF4-FFF2-40B4-BE49-F238E27FC236}">
                <a16:creationId xmlns:a16="http://schemas.microsoft.com/office/drawing/2014/main" id="{FAEB746C-2360-47EF-867E-2DEB42438FC8}"/>
              </a:ext>
            </a:extLst>
          </p:cNvPr>
          <p:cNvSpPr>
            <a:spLocks noGrp="1" noChangeArrowheads="1"/>
          </p:cNvSpPr>
          <p:nvPr>
            <p:ph sz="half" idx="2"/>
          </p:nvPr>
        </p:nvSpPr>
        <p:spPr bwMode="auto">
          <a:xfrm>
            <a:off x="6019800" y="950284"/>
            <a:ext cx="4714461" cy="562971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public class Counter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private int count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public void increment()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Menlo"/>
              </a:rPr>
              <a:t>synchronized (this)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Menlo"/>
              </a:rPr>
              <a:t>{</a:t>
            </a:r>
            <a:r>
              <a:rPr kumimoji="0" lang="en-US" altLang="en-US" sz="2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count++;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public int </a:t>
            </a:r>
            <a:r>
              <a:rPr kumimoji="0" lang="en-US" altLang="en-US" sz="2400" b="0" i="0" u="none" strike="noStrike" cap="none" normalizeH="0" baseline="0" dirty="0" err="1">
                <a:ln>
                  <a:noFill/>
                </a:ln>
                <a:solidFill>
                  <a:srgbClr val="333333"/>
                </a:solidFill>
                <a:effectLst/>
                <a:latin typeface="Menlo"/>
              </a:rPr>
              <a:t>getCount</a:t>
            </a:r>
            <a:r>
              <a:rPr kumimoji="0" lang="en-US" altLang="en-US" sz="2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a:t>
            </a:r>
            <a:r>
              <a:rPr kumimoji="0" lang="en-US" altLang="en-US" sz="2400" b="1" i="0" u="none" strike="noStrike" cap="none" normalizeH="0" baseline="0" dirty="0">
                <a:ln>
                  <a:noFill/>
                </a:ln>
                <a:solidFill>
                  <a:srgbClr val="333333"/>
                </a:solidFill>
                <a:effectLst/>
                <a:latin typeface="Menlo"/>
              </a:rPr>
              <a:t>synchronized (this)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return count;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94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4D1B-6F1F-4907-9FB0-6B5BE8A2A86F}"/>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36200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A8C2-33B2-482D-9803-FFE86F61406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069E9A7-B6D2-4554-98A0-F3BFF065B95E}"/>
              </a:ext>
            </a:extLst>
          </p:cNvPr>
          <p:cNvSpPr>
            <a:spLocks noGrp="1"/>
          </p:cNvSpPr>
          <p:nvPr>
            <p:ph idx="1"/>
          </p:nvPr>
        </p:nvSpPr>
        <p:spPr/>
        <p:txBody>
          <a:bodyPr>
            <a:normAutofit lnSpcReduction="10000"/>
          </a:bodyPr>
          <a:lstStyle/>
          <a:p>
            <a:r>
              <a:rPr lang="en-IN" dirty="0"/>
              <a:t>Access Modifiers are used to determine the manner in which data members  and methods are </a:t>
            </a:r>
            <a:r>
              <a:rPr lang="en-IN" dirty="0" err="1"/>
              <a:t>utilizied</a:t>
            </a:r>
            <a:r>
              <a:rPr lang="en-IN" dirty="0"/>
              <a:t> in other class and objects.</a:t>
            </a:r>
          </a:p>
          <a:p>
            <a:r>
              <a:rPr lang="en-IN" dirty="0"/>
              <a:t>The different access modifiers in java are:</a:t>
            </a:r>
          </a:p>
          <a:p>
            <a:r>
              <a:rPr lang="en-IN" dirty="0"/>
              <a:t>Final</a:t>
            </a:r>
          </a:p>
          <a:p>
            <a:r>
              <a:rPr lang="en-IN" dirty="0"/>
              <a:t>Abstract</a:t>
            </a:r>
          </a:p>
          <a:p>
            <a:r>
              <a:rPr lang="en-IN" dirty="0"/>
              <a:t>Static</a:t>
            </a:r>
          </a:p>
          <a:p>
            <a:r>
              <a:rPr lang="en-IN" dirty="0"/>
              <a:t>Volatile</a:t>
            </a:r>
          </a:p>
          <a:p>
            <a:r>
              <a:rPr lang="en-IN" dirty="0"/>
              <a:t>Transient</a:t>
            </a:r>
          </a:p>
          <a:p>
            <a:r>
              <a:rPr lang="en-IN" dirty="0"/>
              <a:t>Synchronized</a:t>
            </a:r>
          </a:p>
          <a:p>
            <a:endParaRPr lang="en-IN" dirty="0"/>
          </a:p>
        </p:txBody>
      </p:sp>
    </p:spTree>
    <p:extLst>
      <p:ext uri="{BB962C8B-B14F-4D97-AF65-F5344CB8AC3E}">
        <p14:creationId xmlns:p14="http://schemas.microsoft.com/office/powerpoint/2010/main" val="415236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A0D4-938F-4BBA-80BC-2CCF23846EB3}"/>
              </a:ext>
            </a:extLst>
          </p:cNvPr>
          <p:cNvSpPr>
            <a:spLocks noGrp="1"/>
          </p:cNvSpPr>
          <p:nvPr>
            <p:ph type="title"/>
          </p:nvPr>
        </p:nvSpPr>
        <p:spPr/>
        <p:txBody>
          <a:bodyPr/>
          <a:lstStyle/>
          <a:p>
            <a:r>
              <a:rPr lang="en-IN" dirty="0"/>
              <a:t>Final</a:t>
            </a:r>
          </a:p>
        </p:txBody>
      </p:sp>
      <p:sp>
        <p:nvSpPr>
          <p:cNvPr id="3" name="Content Placeholder 2">
            <a:extLst>
              <a:ext uri="{FF2B5EF4-FFF2-40B4-BE49-F238E27FC236}">
                <a16:creationId xmlns:a16="http://schemas.microsoft.com/office/drawing/2014/main" id="{93875743-FCE2-4CA3-ACF4-5FFE38AD7135}"/>
              </a:ext>
            </a:extLst>
          </p:cNvPr>
          <p:cNvSpPr>
            <a:spLocks noGrp="1"/>
          </p:cNvSpPr>
          <p:nvPr>
            <p:ph idx="1"/>
          </p:nvPr>
        </p:nvSpPr>
        <p:spPr/>
        <p:txBody>
          <a:bodyPr/>
          <a:lstStyle/>
          <a:p>
            <a:r>
              <a:rPr lang="en-IN" dirty="0"/>
              <a:t>The Final keyword is applicable for methods , variables and classes.</a:t>
            </a:r>
          </a:p>
          <a:p>
            <a:r>
              <a:rPr lang="en-IN" dirty="0"/>
              <a:t>Can’t be used with an interface.</a:t>
            </a:r>
          </a:p>
          <a:p>
            <a:r>
              <a:rPr lang="en-IN" dirty="0"/>
              <a:t>Must be initialized at time of declaration or in constructor only once.</a:t>
            </a:r>
          </a:p>
          <a:p>
            <a:r>
              <a:rPr lang="en-IN" dirty="0"/>
              <a:t>Value cant be changed.</a:t>
            </a:r>
          </a:p>
          <a:p>
            <a:r>
              <a:rPr lang="en-IN" dirty="0"/>
              <a:t>Cant be overridden.</a:t>
            </a:r>
          </a:p>
          <a:p>
            <a:r>
              <a:rPr lang="en-IN" dirty="0"/>
              <a:t>Cant inherit from final class.</a:t>
            </a:r>
          </a:p>
          <a:p>
            <a:r>
              <a:rPr lang="en-IN" dirty="0"/>
              <a:t>Final will be used in creating library classes.  Ex: string class.</a:t>
            </a:r>
          </a:p>
        </p:txBody>
      </p:sp>
    </p:spTree>
    <p:extLst>
      <p:ext uri="{BB962C8B-B14F-4D97-AF65-F5344CB8AC3E}">
        <p14:creationId xmlns:p14="http://schemas.microsoft.com/office/powerpoint/2010/main" val="307960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207C-A695-4B63-A576-031385C4050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78A74A5-FE73-44AD-A422-ECA1784A1210}"/>
              </a:ext>
            </a:extLst>
          </p:cNvPr>
          <p:cNvSpPr>
            <a:spLocks noGrp="1"/>
          </p:cNvSpPr>
          <p:nvPr>
            <p:ph idx="1"/>
          </p:nvPr>
        </p:nvSpPr>
        <p:spPr/>
        <p:txBody>
          <a:bodyPr/>
          <a:lstStyle/>
          <a:p>
            <a:r>
              <a:rPr lang="en-IN" dirty="0"/>
              <a:t>Can be used with methods and class.</a:t>
            </a:r>
          </a:p>
          <a:p>
            <a:r>
              <a:rPr lang="en-IN" dirty="0"/>
              <a:t>Cant be used with variables.</a:t>
            </a:r>
          </a:p>
          <a:p>
            <a:r>
              <a:rPr lang="en-IN" dirty="0"/>
              <a:t>Must be overridden.</a:t>
            </a:r>
          </a:p>
          <a:p>
            <a:r>
              <a:rPr lang="en-IN" dirty="0"/>
              <a:t>Must be defined in abstract class.</a:t>
            </a:r>
          </a:p>
          <a:p>
            <a:r>
              <a:rPr lang="en-IN" dirty="0"/>
              <a:t>Cant create object of abstract class.</a:t>
            </a:r>
          </a:p>
          <a:p>
            <a:r>
              <a:rPr lang="en-IN" dirty="0"/>
              <a:t>Can contain abstract and non abstract classes.</a:t>
            </a:r>
          </a:p>
          <a:p>
            <a:r>
              <a:rPr lang="en-IN" dirty="0"/>
              <a:t>Must inherit from abstract class.</a:t>
            </a:r>
          </a:p>
          <a:p>
            <a:r>
              <a:rPr lang="en-IN" dirty="0"/>
              <a:t>Used to achieve Abstraction.</a:t>
            </a:r>
          </a:p>
        </p:txBody>
      </p:sp>
    </p:spTree>
    <p:extLst>
      <p:ext uri="{BB962C8B-B14F-4D97-AF65-F5344CB8AC3E}">
        <p14:creationId xmlns:p14="http://schemas.microsoft.com/office/powerpoint/2010/main" val="98793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0532-D421-4A16-B735-7B27B9980D5C}"/>
              </a:ext>
            </a:extLst>
          </p:cNvPr>
          <p:cNvSpPr>
            <a:spLocks noGrp="1"/>
          </p:cNvSpPr>
          <p:nvPr>
            <p:ph type="title"/>
          </p:nvPr>
        </p:nvSpPr>
        <p:spPr/>
        <p:txBody>
          <a:bodyPr/>
          <a:lstStyle/>
          <a:p>
            <a:r>
              <a:rPr lang="en-IN" dirty="0"/>
              <a:t>STATIC</a:t>
            </a:r>
          </a:p>
        </p:txBody>
      </p:sp>
      <p:sp>
        <p:nvSpPr>
          <p:cNvPr id="3" name="Content Placeholder 2">
            <a:extLst>
              <a:ext uri="{FF2B5EF4-FFF2-40B4-BE49-F238E27FC236}">
                <a16:creationId xmlns:a16="http://schemas.microsoft.com/office/drawing/2014/main" id="{760E8EAF-29BD-408F-AE79-B86EEEB29662}"/>
              </a:ext>
            </a:extLst>
          </p:cNvPr>
          <p:cNvSpPr>
            <a:spLocks noGrp="1"/>
          </p:cNvSpPr>
          <p:nvPr>
            <p:ph idx="1"/>
          </p:nvPr>
        </p:nvSpPr>
        <p:spPr/>
        <p:txBody>
          <a:bodyPr/>
          <a:lstStyle/>
          <a:p>
            <a:r>
              <a:rPr lang="en-IN" dirty="0"/>
              <a:t>Applicable to  methods , variables  and inner class.</a:t>
            </a:r>
          </a:p>
          <a:p>
            <a:r>
              <a:rPr lang="en-US" dirty="0"/>
              <a:t>It is a </a:t>
            </a:r>
            <a:r>
              <a:rPr lang="en-US" b="1" dirty="0"/>
              <a:t>keyword</a:t>
            </a:r>
            <a:r>
              <a:rPr lang="en-US" dirty="0"/>
              <a:t> that are used for share the same variable or method of a given class.</a:t>
            </a:r>
          </a:p>
          <a:p>
            <a:r>
              <a:rPr lang="en-US" dirty="0"/>
              <a:t> This is used for a constant variable or a method that is the same for every instance of a class.</a:t>
            </a:r>
            <a:endParaRPr lang="en-IN" dirty="0"/>
          </a:p>
        </p:txBody>
      </p:sp>
    </p:spTree>
    <p:extLst>
      <p:ext uri="{BB962C8B-B14F-4D97-AF65-F5344CB8AC3E}">
        <p14:creationId xmlns:p14="http://schemas.microsoft.com/office/powerpoint/2010/main" val="85534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0172-8456-4B92-A7D7-240A557F1C2B}"/>
              </a:ext>
            </a:extLst>
          </p:cNvPr>
          <p:cNvSpPr>
            <a:spLocks noGrp="1"/>
          </p:cNvSpPr>
          <p:nvPr>
            <p:ph type="title"/>
          </p:nvPr>
        </p:nvSpPr>
        <p:spPr/>
        <p:txBody>
          <a:bodyPr/>
          <a:lstStyle/>
          <a:p>
            <a:r>
              <a:rPr lang="en-IN" dirty="0"/>
              <a:t>Why and when is static used?</a:t>
            </a:r>
          </a:p>
        </p:txBody>
      </p:sp>
      <p:sp>
        <p:nvSpPr>
          <p:cNvPr id="3" name="Content Placeholder 2">
            <a:extLst>
              <a:ext uri="{FF2B5EF4-FFF2-40B4-BE49-F238E27FC236}">
                <a16:creationId xmlns:a16="http://schemas.microsoft.com/office/drawing/2014/main" id="{F2C83D6F-BF0E-4CC1-9B12-5D9B6F1B992D}"/>
              </a:ext>
            </a:extLst>
          </p:cNvPr>
          <p:cNvSpPr>
            <a:spLocks noGrp="1"/>
          </p:cNvSpPr>
          <p:nvPr>
            <p:ph idx="1"/>
          </p:nvPr>
        </p:nvSpPr>
        <p:spPr/>
        <p:txBody>
          <a:bodyPr>
            <a:normAutofit fontScale="85000" lnSpcReduction="10000"/>
          </a:bodyPr>
          <a:lstStyle/>
          <a:p>
            <a:r>
              <a:rPr lang="en-US" sz="2400" dirty="0"/>
              <a:t>Suppose we want to store record of all employee of any company, in this case employee id is unique for every employee but company name is common for all. When we create a static variable as a company name then only once memory is allocated otherwise it allocate a memory space each time for every employee.</a:t>
            </a:r>
          </a:p>
          <a:p>
            <a:endParaRPr lang="en-US" sz="2400" dirty="0"/>
          </a:p>
          <a:p>
            <a:pPr marL="0" indent="0">
              <a:buNone/>
            </a:pPr>
            <a:r>
              <a:rPr lang="en-US" sz="2400" dirty="0"/>
              <a:t>Class Student{</a:t>
            </a:r>
          </a:p>
          <a:p>
            <a:pPr marL="0" indent="0">
              <a:buNone/>
            </a:pPr>
            <a:r>
              <a:rPr lang="en-US" sz="2400" dirty="0"/>
              <a:t>int </a:t>
            </a:r>
            <a:r>
              <a:rPr lang="en-US" sz="2400" dirty="0" err="1"/>
              <a:t>roll_number</a:t>
            </a:r>
            <a:r>
              <a:rPr lang="en-US" sz="2400" dirty="0"/>
              <a:t>;</a:t>
            </a:r>
          </a:p>
          <a:p>
            <a:pPr marL="0" indent="0">
              <a:buNone/>
            </a:pPr>
            <a:r>
              <a:rPr lang="en-US" sz="2400" dirty="0"/>
              <a:t>int </a:t>
            </a:r>
            <a:r>
              <a:rPr lang="en-US" sz="2400" dirty="0" err="1"/>
              <a:t>student_name</a:t>
            </a:r>
            <a:r>
              <a:rPr lang="en-US" sz="2400" dirty="0"/>
              <a:t>;</a:t>
            </a:r>
          </a:p>
          <a:p>
            <a:pPr marL="0" indent="0">
              <a:buNone/>
            </a:pPr>
            <a:r>
              <a:rPr lang="en-US" sz="2400" dirty="0"/>
              <a:t>static String </a:t>
            </a:r>
            <a:r>
              <a:rPr lang="en-US" sz="2400" dirty="0" err="1"/>
              <a:t>collage_name</a:t>
            </a:r>
            <a:r>
              <a:rPr lang="en-US" sz="2400" dirty="0"/>
              <a:t>; </a:t>
            </a:r>
            <a:br>
              <a:rPr lang="en-US" sz="2400" dirty="0"/>
            </a:br>
            <a:r>
              <a:rPr lang="en-US" sz="2400" dirty="0"/>
              <a:t>}</a:t>
            </a:r>
          </a:p>
        </p:txBody>
      </p:sp>
    </p:spTree>
    <p:extLst>
      <p:ext uri="{BB962C8B-B14F-4D97-AF65-F5344CB8AC3E}">
        <p14:creationId xmlns:p14="http://schemas.microsoft.com/office/powerpoint/2010/main" val="281658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ED94-C6EC-4A58-A36E-E741A9CAED83}"/>
              </a:ext>
            </a:extLst>
          </p:cNvPr>
          <p:cNvSpPr>
            <a:spLocks noGrp="1"/>
          </p:cNvSpPr>
          <p:nvPr>
            <p:ph type="title"/>
          </p:nvPr>
        </p:nvSpPr>
        <p:spPr/>
        <p:txBody>
          <a:bodyPr/>
          <a:lstStyle/>
          <a:p>
            <a:r>
              <a:rPr lang="en-IN" dirty="0"/>
              <a:t>VOLATILE</a:t>
            </a:r>
          </a:p>
        </p:txBody>
      </p:sp>
      <p:sp>
        <p:nvSpPr>
          <p:cNvPr id="3" name="Content Placeholder 2">
            <a:extLst>
              <a:ext uri="{FF2B5EF4-FFF2-40B4-BE49-F238E27FC236}">
                <a16:creationId xmlns:a16="http://schemas.microsoft.com/office/drawing/2014/main" id="{D38E3A3B-4177-4164-8FA8-DC0A21C5255F}"/>
              </a:ext>
            </a:extLst>
          </p:cNvPr>
          <p:cNvSpPr>
            <a:spLocks noGrp="1"/>
          </p:cNvSpPr>
          <p:nvPr>
            <p:ph idx="1"/>
          </p:nvPr>
        </p:nvSpPr>
        <p:spPr/>
        <p:txBody>
          <a:bodyPr/>
          <a:lstStyle/>
          <a:p>
            <a:r>
              <a:rPr lang="en-IN" dirty="0"/>
              <a:t>This keyword is used with a variable to specify that the value is updated every time when it is accessed.</a:t>
            </a:r>
          </a:p>
          <a:p>
            <a:r>
              <a:rPr lang="en-US" dirty="0"/>
              <a:t>If a </a:t>
            </a:r>
            <a:r>
              <a:rPr lang="en-US" b="1" dirty="0"/>
              <a:t>volatile</a:t>
            </a:r>
            <a:r>
              <a:rPr lang="en-US" dirty="0"/>
              <a:t> is not dependent on any other </a:t>
            </a:r>
            <a:r>
              <a:rPr lang="en-US" b="1" dirty="0"/>
              <a:t>volatile</a:t>
            </a:r>
            <a:r>
              <a:rPr lang="en-US" dirty="0"/>
              <a:t> variable its </a:t>
            </a:r>
            <a:r>
              <a:rPr lang="en-US" b="1" dirty="0"/>
              <a:t>thread safe</a:t>
            </a:r>
            <a:r>
              <a:rPr lang="en-US" dirty="0"/>
              <a:t> for read operation. In case of write </a:t>
            </a:r>
            <a:r>
              <a:rPr lang="en-US" b="1" dirty="0"/>
              <a:t>volatile</a:t>
            </a:r>
            <a:r>
              <a:rPr lang="en-US" dirty="0"/>
              <a:t> does not guarantee </a:t>
            </a:r>
            <a:r>
              <a:rPr lang="en-US" b="1" dirty="0"/>
              <a:t>thread safety</a:t>
            </a:r>
            <a:r>
              <a:rPr lang="en-US" dirty="0"/>
              <a:t>. </a:t>
            </a:r>
          </a:p>
          <a:p>
            <a:r>
              <a:rPr lang="en-US" dirty="0"/>
              <a:t>Declaring a </a:t>
            </a:r>
            <a:r>
              <a:rPr lang="en-US" b="1" dirty="0"/>
              <a:t>volatile Java</a:t>
            </a:r>
            <a:r>
              <a:rPr lang="en-US" dirty="0"/>
              <a:t> variable means: The value of this variable will never be cached thread-locally: all reads and writes will go straight to "main memory”.</a:t>
            </a:r>
            <a:endParaRPr lang="en-IN" dirty="0"/>
          </a:p>
        </p:txBody>
      </p:sp>
    </p:spTree>
    <p:extLst>
      <p:ext uri="{BB962C8B-B14F-4D97-AF65-F5344CB8AC3E}">
        <p14:creationId xmlns:p14="http://schemas.microsoft.com/office/powerpoint/2010/main" val="283295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9B0C-E351-404D-B2D7-8553AC409D45}"/>
              </a:ext>
            </a:extLst>
          </p:cNvPr>
          <p:cNvSpPr>
            <a:spLocks noGrp="1"/>
          </p:cNvSpPr>
          <p:nvPr>
            <p:ph type="title"/>
          </p:nvPr>
        </p:nvSpPr>
        <p:spPr/>
        <p:txBody>
          <a:bodyPr/>
          <a:lstStyle/>
          <a:p>
            <a:r>
              <a:rPr lang="en-IN" dirty="0"/>
              <a:t>TRANSCIENT</a:t>
            </a:r>
          </a:p>
        </p:txBody>
      </p:sp>
      <p:sp>
        <p:nvSpPr>
          <p:cNvPr id="3" name="Content Placeholder 2">
            <a:extLst>
              <a:ext uri="{FF2B5EF4-FFF2-40B4-BE49-F238E27FC236}">
                <a16:creationId xmlns:a16="http://schemas.microsoft.com/office/drawing/2014/main" id="{BCC106E1-6E20-4EE6-9B06-7F3006E3C5F1}"/>
              </a:ext>
            </a:extLst>
          </p:cNvPr>
          <p:cNvSpPr>
            <a:spLocks noGrp="1"/>
          </p:cNvSpPr>
          <p:nvPr>
            <p:ph idx="1"/>
          </p:nvPr>
        </p:nvSpPr>
        <p:spPr/>
        <p:txBody>
          <a:bodyPr/>
          <a:lstStyle/>
          <a:p>
            <a:r>
              <a:rPr lang="en-IN" dirty="0"/>
              <a:t>The properties and state of object can be saved by using a technic called serialization.</a:t>
            </a:r>
          </a:p>
          <a:p>
            <a:r>
              <a:rPr lang="en-US" dirty="0"/>
              <a:t>Serialization converts the object state to serial bytes.</a:t>
            </a:r>
          </a:p>
          <a:p>
            <a:r>
              <a:rPr lang="en-US" dirty="0"/>
              <a:t>Since static fields are not part of state of the object, there is no impact of using </a:t>
            </a:r>
            <a:r>
              <a:rPr lang="en-US" b="1" dirty="0"/>
              <a:t>transient</a:t>
            </a:r>
            <a:r>
              <a:rPr lang="en-US" dirty="0"/>
              <a:t> keyword with static variables.</a:t>
            </a:r>
          </a:p>
          <a:p>
            <a:endParaRPr lang="en-IN" dirty="0"/>
          </a:p>
        </p:txBody>
      </p:sp>
    </p:spTree>
    <p:extLst>
      <p:ext uri="{BB962C8B-B14F-4D97-AF65-F5344CB8AC3E}">
        <p14:creationId xmlns:p14="http://schemas.microsoft.com/office/powerpoint/2010/main" val="313392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3BC5-4A00-47F0-B854-871524C8BAA0}"/>
              </a:ext>
            </a:extLst>
          </p:cNvPr>
          <p:cNvSpPr>
            <a:spLocks noGrp="1"/>
          </p:cNvSpPr>
          <p:nvPr>
            <p:ph type="title"/>
          </p:nvPr>
        </p:nvSpPr>
        <p:spPr/>
        <p:txBody>
          <a:bodyPr/>
          <a:lstStyle/>
          <a:p>
            <a:r>
              <a:rPr lang="en-IN" dirty="0"/>
              <a:t>Example:</a:t>
            </a:r>
          </a:p>
        </p:txBody>
      </p:sp>
      <p:sp>
        <p:nvSpPr>
          <p:cNvPr id="4" name="Rectangle 1">
            <a:extLst>
              <a:ext uri="{FF2B5EF4-FFF2-40B4-BE49-F238E27FC236}">
                <a16:creationId xmlns:a16="http://schemas.microsoft.com/office/drawing/2014/main" id="{21DF6CC2-F1B7-4904-BEB9-13B120130A9F}"/>
              </a:ext>
            </a:extLst>
          </p:cNvPr>
          <p:cNvSpPr>
            <a:spLocks noGrp="1" noChangeArrowheads="1"/>
          </p:cNvSpPr>
          <p:nvPr>
            <p:ph idx="1"/>
          </p:nvPr>
        </p:nvSpPr>
        <p:spPr bwMode="auto">
          <a:xfrm>
            <a:off x="838200" y="1358541"/>
            <a:ext cx="8451574" cy="393954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000000"/>
                </a:solidFill>
                <a:effectLst/>
                <a:latin typeface="Consolas" panose="020B0609020204030204" pitchFamily="49" charset="0"/>
              </a:rPr>
              <a:t> Employee </a:t>
            </a:r>
            <a:r>
              <a:rPr kumimoji="0" lang="en-US" altLang="en-US" sz="1600" b="1" i="0" u="none" strike="noStrike" cap="none" normalizeH="0" baseline="0" dirty="0">
                <a:ln>
                  <a:noFill/>
                </a:ln>
                <a:solidFill>
                  <a:srgbClr val="006699"/>
                </a:solidFill>
                <a:effectLst/>
                <a:latin typeface="Consolas" panose="020B0609020204030204" pitchFamily="49" charset="0"/>
              </a:rPr>
              <a:t>implements</a:t>
            </a:r>
            <a:r>
              <a:rPr kumimoji="0" lang="en-US" altLang="en-US" sz="1600" b="0" i="0" u="none" strike="noStrike" cap="none" normalizeH="0" baseline="0" dirty="0">
                <a:ln>
                  <a:noFill/>
                </a:ln>
                <a:solidFill>
                  <a:srgbClr val="000000"/>
                </a:solidFill>
                <a:effectLst/>
                <a:latin typeface="Consolas" panose="020B0609020204030204" pitchFamily="49" charset="0"/>
              </a:rPr>
              <a:t> Serializable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private</a:t>
            </a:r>
            <a:r>
              <a:rPr kumimoji="0" lang="en-US" altLang="en-US" sz="1600" b="0" i="0" u="none" strike="noStrike" cap="none" normalizeH="0" baseline="0" dirty="0">
                <a:ln>
                  <a:noFill/>
                </a:ln>
                <a:solidFill>
                  <a:srgbClr val="000000"/>
                </a:solidFill>
                <a:effectLst/>
                <a:latin typeface="Consolas" panose="020B0609020204030204" pitchFamily="49" charset="0"/>
              </a:rPr>
              <a:t> String           </a:t>
            </a:r>
            <a:r>
              <a:rPr kumimoji="0" lang="en-US" altLang="en-US" sz="1600" b="0" i="0" u="none" strike="noStrike" cap="none" normalizeH="0" baseline="0" dirty="0" err="1">
                <a:ln>
                  <a:noFill/>
                </a:ln>
                <a:solidFill>
                  <a:srgbClr val="000000"/>
                </a:solidFill>
                <a:effectLst/>
                <a:latin typeface="Consolas" panose="020B0609020204030204" pitchFamily="49" charset="0"/>
              </a:rPr>
              <a:t>firstName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private</a:t>
            </a:r>
            <a:r>
              <a:rPr kumimoji="0" lang="en-US" altLang="en-US" sz="1600" b="0" i="0" u="none" strike="noStrike" cap="none" normalizeH="0" baseline="0" dirty="0">
                <a:ln>
                  <a:noFill/>
                </a:ln>
                <a:solidFill>
                  <a:srgbClr val="000000"/>
                </a:solidFill>
                <a:effectLst/>
                <a:latin typeface="Consolas" panose="020B0609020204030204" pitchFamily="49" charset="0"/>
              </a:rPr>
              <a:t> String           </a:t>
            </a:r>
            <a:r>
              <a:rPr kumimoji="0" lang="en-US" altLang="en-US" sz="1600" b="0" i="0" u="none" strike="noStrike" cap="none" normalizeH="0" baseline="0" dirty="0" err="1">
                <a:ln>
                  <a:noFill/>
                </a:ln>
                <a:solidFill>
                  <a:srgbClr val="000000"/>
                </a:solidFill>
                <a:effectLst/>
                <a:latin typeface="Consolas" panose="020B0609020204030204" pitchFamily="49" charset="0"/>
              </a:rPr>
              <a:t>lastName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private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transient</a:t>
            </a:r>
            <a:r>
              <a:rPr kumimoji="0" lang="en-US" altLang="en-US" sz="1600" b="0" i="0" u="none" strike="noStrike" cap="none" normalizeH="0" baseline="0" dirty="0">
                <a:ln>
                  <a:noFill/>
                </a:ln>
                <a:solidFill>
                  <a:srgbClr val="000000"/>
                </a:solidFill>
                <a:effectLst/>
                <a:latin typeface="Consolas" panose="020B0609020204030204" pitchFamily="49" charset="0"/>
              </a:rPr>
              <a:t> String </a:t>
            </a:r>
            <a:r>
              <a:rPr kumimoji="0" lang="en-US" altLang="en-US" sz="1600" b="0" i="0" u="none" strike="noStrike" cap="none" normalizeH="0" baseline="0" dirty="0" err="1">
                <a:ln>
                  <a:noFill/>
                </a:ln>
                <a:solidFill>
                  <a:srgbClr val="000000"/>
                </a:solidFill>
                <a:effectLst/>
                <a:latin typeface="Consolas" panose="020B0609020204030204" pitchFamily="49" charset="0"/>
              </a:rPr>
              <a:t>confidentialInfo</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Here first name , last name , </a:t>
            </a:r>
            <a:r>
              <a:rPr kumimoji="0" lang="en-US" altLang="en-US" sz="2000" b="0" i="0" u="none" strike="noStrike" cap="none" normalizeH="0" baseline="0">
                <a:ln>
                  <a:noFill/>
                </a:ln>
                <a:solidFill>
                  <a:srgbClr val="000000"/>
                </a:solidFill>
                <a:effectLst/>
                <a:latin typeface="Consolas" panose="020B0609020204030204" pitchFamily="49" charset="0"/>
              </a:rPr>
              <a:t>and confidential info </a:t>
            </a:r>
            <a:r>
              <a:rPr kumimoji="0" lang="en-US" altLang="en-US" sz="2000" b="0" i="0" u="none" strike="noStrike" cap="none" normalizeH="0" baseline="0" dirty="0">
                <a:ln>
                  <a:noFill/>
                </a:ln>
                <a:solidFill>
                  <a:srgbClr val="000000"/>
                </a:solidFill>
                <a:effectLst/>
                <a:latin typeface="Consolas" panose="020B0609020204030204" pitchFamily="49" charset="0"/>
              </a:rPr>
              <a:t>are the 3 attributes which are private.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Confidential info is declared transient because we don’t need to save that information for some reason</a:t>
            </a:r>
            <a:r>
              <a:rPr lang="en-US" altLang="en-US" sz="1600" dirty="0">
                <a:solidFill>
                  <a:srgbClr val="000000"/>
                </a:solidFill>
                <a:latin typeface="Consolas" panose="020B0609020204030204" pitchFamily="49" charset="0"/>
              </a:rPr>
              <a:t>.</a:t>
            </a: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622660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90</TotalTime>
  <Words>441</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Franklin Gothic Book</vt:lpstr>
      <vt:lpstr>Helvetica Neue</vt:lpstr>
      <vt:lpstr>Menlo</vt:lpstr>
      <vt:lpstr>Crop</vt:lpstr>
      <vt:lpstr>ACCESS MODIFIERS</vt:lpstr>
      <vt:lpstr>INTRODUCTION</vt:lpstr>
      <vt:lpstr>Final</vt:lpstr>
      <vt:lpstr>Abstract</vt:lpstr>
      <vt:lpstr>STATIC</vt:lpstr>
      <vt:lpstr>Why and when is static used?</vt:lpstr>
      <vt:lpstr>VOLATILE</vt:lpstr>
      <vt:lpstr>TRANSCIENT</vt:lpstr>
      <vt:lpstr>Example:</vt:lpstr>
      <vt:lpstr>SYNCHRONIZED</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 kavya</dc:creator>
  <cp:lastModifiedBy>nidhi kavya</cp:lastModifiedBy>
  <cp:revision>20</cp:revision>
  <dcterms:created xsi:type="dcterms:W3CDTF">2019-02-24T04:48:32Z</dcterms:created>
  <dcterms:modified xsi:type="dcterms:W3CDTF">2019-02-24T11:29:01Z</dcterms:modified>
</cp:coreProperties>
</file>