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346464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D90E4-5986-4762-891D-63100E0DFDF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147285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14415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364323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262921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3D90E4-5986-4762-891D-63100E0DFDF0}"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154954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3D90E4-5986-4762-891D-63100E0DFDF0}" type="datetimeFigureOut">
              <a:rPr lang="en-IN" smtClean="0"/>
              <a:t>26-01-2021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32757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324738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277541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22394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D90E4-5986-4762-891D-63100E0DFDF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78954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3D90E4-5986-4762-891D-63100E0DFDF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424188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3D90E4-5986-4762-891D-63100E0DFDF0}"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86391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D90E4-5986-4762-891D-63100E0DFDF0}"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131878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D90E4-5986-4762-891D-63100E0DFDF0}"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61611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D90E4-5986-4762-891D-63100E0DFDF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309152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D90E4-5986-4762-891D-63100E0DFDF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69B1F9-5CA5-4D01-96B0-4C8263E6A8F2}" type="slidenum">
              <a:rPr lang="en-IN" smtClean="0"/>
              <a:t>‹#›</a:t>
            </a:fld>
            <a:endParaRPr lang="en-IN"/>
          </a:p>
        </p:txBody>
      </p:sp>
    </p:spTree>
    <p:extLst>
      <p:ext uri="{BB962C8B-B14F-4D97-AF65-F5344CB8AC3E}">
        <p14:creationId xmlns:p14="http://schemas.microsoft.com/office/powerpoint/2010/main" val="45804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E3D90E4-5986-4762-891D-63100E0DFDF0}" type="datetimeFigureOut">
              <a:rPr lang="en-IN" smtClean="0"/>
              <a:t>26-01-2021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E69B1F9-5CA5-4D01-96B0-4C8263E6A8F2}" type="slidenum">
              <a:rPr lang="en-IN" smtClean="0"/>
              <a:t>‹#›</a:t>
            </a:fld>
            <a:endParaRPr lang="en-IN"/>
          </a:p>
        </p:txBody>
      </p:sp>
    </p:spTree>
    <p:extLst>
      <p:ext uri="{BB962C8B-B14F-4D97-AF65-F5344CB8AC3E}">
        <p14:creationId xmlns:p14="http://schemas.microsoft.com/office/powerpoint/2010/main" val="3469399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BC32-BA62-4CE5-BCAC-B05465004106}"/>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CREDIT CARD FRAUD DETECTION</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6F6273-1311-431D-9C69-71E8919C114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5787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D1C4-FB66-4C9E-A101-ACABFF7595D7}"/>
              </a:ext>
            </a:extLst>
          </p:cNvPr>
          <p:cNvSpPr>
            <a:spLocks noGrp="1"/>
          </p:cNvSpPr>
          <p:nvPr>
            <p:ph type="title"/>
          </p:nvPr>
        </p:nvSpPr>
        <p:spPr/>
        <p:txBody>
          <a:bodyPr/>
          <a:lstStyle/>
          <a:p>
            <a:r>
              <a:rPr lang="en-US" dirty="0"/>
              <a:t>SOFTWARE REQUIREMENT</a:t>
            </a:r>
            <a:endParaRPr lang="en-IN" dirty="0"/>
          </a:p>
        </p:txBody>
      </p:sp>
      <p:sp>
        <p:nvSpPr>
          <p:cNvPr id="3" name="Content Placeholder 2">
            <a:extLst>
              <a:ext uri="{FF2B5EF4-FFF2-40B4-BE49-F238E27FC236}">
                <a16:creationId xmlns:a16="http://schemas.microsoft.com/office/drawing/2014/main" id="{FAB70279-4D02-41D8-82F1-16D89B12D8E5}"/>
              </a:ext>
            </a:extLst>
          </p:cNvPr>
          <p:cNvSpPr>
            <a:spLocks noGrp="1"/>
          </p:cNvSpPr>
          <p:nvPr>
            <p:ph idx="1"/>
          </p:nvPr>
        </p:nvSpPr>
        <p:spPr/>
        <p:txBody>
          <a:bodyPr/>
          <a:lstStyle/>
          <a:p>
            <a:pPr marL="342900" lvl="0" indent="-342900" algn="just">
              <a:lnSpc>
                <a:spcPct val="150000"/>
              </a:lnSpc>
              <a:spcBef>
                <a:spcPts val="725"/>
              </a:spcBef>
              <a:spcAft>
                <a:spcPts val="0"/>
              </a:spcAft>
              <a:buFont typeface="Wingdings" panose="05000000000000000000" pitchFamily="2" charset="2"/>
              <a:buChar char=""/>
              <a:tabLst>
                <a:tab pos="285750" algn="l"/>
                <a:tab pos="342900" algn="l"/>
                <a:tab pos="400050" algn="l"/>
                <a:tab pos="628650" algn="l"/>
                <a:tab pos="848995" algn="l"/>
              </a:tabLst>
            </a:pPr>
            <a:r>
              <a:rPr lang="en-US" sz="1800" b="0" dirty="0">
                <a:effectLst/>
                <a:latin typeface="Times New Roman" panose="02020603050405020304" pitchFamily="18" charset="0"/>
                <a:ea typeface="Times New Roman" panose="02020603050405020304" pitchFamily="18" charset="0"/>
              </a:rPr>
              <a:t>Operating system 	: 	Windows XP/7/10</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Coding Language	: 	python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Tool			: 	Jupiter</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IDE 			: 	Anaconda prompt</a:t>
            </a:r>
          </a:p>
          <a:p>
            <a:pPr marL="342900" lvl="0" indent="-342900" algn="just">
              <a:lnSpc>
                <a:spcPct val="150000"/>
              </a:lnSpc>
              <a:spcBef>
                <a:spcPts val="680"/>
              </a:spcBef>
              <a:buFont typeface="Wingdings" panose="05000000000000000000" pitchFamily="2" charset="2"/>
              <a:buChar char=""/>
            </a:pPr>
            <a:r>
              <a:rPr lang="en-US" sz="1800" dirty="0">
                <a:latin typeface="Times New Roman" panose="02020603050405020304" pitchFamily="18" charset="0"/>
                <a:ea typeface="Times New Roman" panose="02020603050405020304" pitchFamily="18" charset="0"/>
              </a:rPr>
              <a:t>Framework		: 	Flask</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921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D549-A1D8-4C15-AFF1-088538773D47}"/>
              </a:ext>
            </a:extLst>
          </p:cNvPr>
          <p:cNvSpPr>
            <a:spLocks noGrp="1"/>
          </p:cNvSpPr>
          <p:nvPr>
            <p:ph type="title"/>
          </p:nvPr>
        </p:nvSpPr>
        <p:spPr/>
        <p:txBody>
          <a:bodyPr/>
          <a:lstStyle/>
          <a:p>
            <a:r>
              <a:rPr lang="en-US" dirty="0"/>
              <a:t>HARDWARE REQUIREMENT</a:t>
            </a:r>
            <a:endParaRPr lang="en-IN" dirty="0"/>
          </a:p>
        </p:txBody>
      </p:sp>
      <p:sp>
        <p:nvSpPr>
          <p:cNvPr id="3" name="Content Placeholder 2">
            <a:extLst>
              <a:ext uri="{FF2B5EF4-FFF2-40B4-BE49-F238E27FC236}">
                <a16:creationId xmlns:a16="http://schemas.microsoft.com/office/drawing/2014/main" id="{3A5CB1DE-983E-4ED3-920B-C6B05E2BA318}"/>
              </a:ext>
            </a:extLst>
          </p:cNvPr>
          <p:cNvSpPr>
            <a:spLocks noGrp="1"/>
          </p:cNvSpPr>
          <p:nvPr>
            <p:ph idx="1"/>
          </p:nvPr>
        </p:nvSpPr>
        <p:spPr/>
        <p:txBody>
          <a:bodyPr/>
          <a:lstStyle/>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System		 : Pentium IV 2.4 GHz.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Hard Disk 	 : 100 GB.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Monitor	 : 15 VGA Color.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Mouse		 : Logitech.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RAM		 : 1 GB.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2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4AA5-3487-41E6-9BE6-26B9FA6609C1}"/>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rPr>
              <a:t>REFERENCES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7BEF76B-2389-4628-8945-161046F8EED2}"/>
              </a:ext>
            </a:extLst>
          </p:cNvPr>
          <p:cNvSpPr>
            <a:spLocks noGrp="1"/>
          </p:cNvSpPr>
          <p:nvPr>
            <p:ph idx="1"/>
          </p:nvPr>
        </p:nvSpPr>
        <p:spPr/>
        <p:txBody>
          <a:bodyPr>
            <a:normAutofit fontScale="70000" lnSpcReduction="20000"/>
          </a:bodyPr>
          <a:lstStyle/>
          <a:p>
            <a:pPr marL="342900" lvl="0" indent="-342900" algn="just">
              <a:lnSpc>
                <a:spcPct val="150000"/>
              </a:lnSpc>
              <a:spcBef>
                <a:spcPts val="68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Ming Xiao, The anti-fraud </a:t>
            </a:r>
            <a:r>
              <a:rPr lang="en-US" sz="1800" dirty="0" err="1">
                <a:effectLst/>
                <a:latin typeface="Times New Roman" panose="02020603050405020304" pitchFamily="18" charset="0"/>
                <a:ea typeface="Times New Roman" panose="02020603050405020304" pitchFamily="18" charset="0"/>
              </a:rPr>
              <a:t>reserch</a:t>
            </a:r>
            <a:r>
              <a:rPr lang="en-US" sz="1800" dirty="0">
                <a:effectLst/>
                <a:latin typeface="Times New Roman" panose="02020603050405020304" pitchFamily="18" charset="0"/>
                <a:ea typeface="Times New Roman" panose="02020603050405020304" pitchFamily="18" charset="0"/>
              </a:rPr>
              <a:t> for credit card online payment, Nankai University, May 2010.</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Pai, Ping-Feng, </a:t>
            </a:r>
            <a:r>
              <a:rPr lang="en-US" sz="1800" dirty="0" err="1">
                <a:effectLst/>
                <a:latin typeface="Times New Roman" panose="02020603050405020304" pitchFamily="18" charset="0"/>
                <a:ea typeface="Times New Roman" panose="02020603050405020304" pitchFamily="18" charset="0"/>
              </a:rPr>
              <a:t>Chih</a:t>
            </a:r>
            <a:r>
              <a:rPr lang="en-US" sz="1800" dirty="0">
                <a:effectLst/>
                <a:latin typeface="Times New Roman" panose="02020603050405020304" pitchFamily="18" charset="0"/>
                <a:ea typeface="Times New Roman" panose="02020603050405020304" pitchFamily="18" charset="0"/>
              </a:rPr>
              <a:t>-Shen Lin, A hybrid ARIMA and support vector machines model in stock price forecasting, Omega: International Journal of Management Science, 2005, 33(6): 497-505.</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Linhui</a:t>
            </a:r>
            <a:r>
              <a:rPr lang="en-US" sz="1800" dirty="0">
                <a:effectLst/>
                <a:latin typeface="Times New Roman" panose="02020603050405020304" pitchFamily="18" charset="0"/>
                <a:ea typeface="Times New Roman" panose="02020603050405020304" pitchFamily="18" charset="0"/>
              </a:rPr>
              <a:t> Li, Intrusion Detection Based on Feature Selection, </a:t>
            </a:r>
            <a:r>
              <a:rPr lang="en-US" sz="1800" dirty="0" err="1">
                <a:effectLst/>
                <a:latin typeface="Times New Roman" panose="02020603050405020304" pitchFamily="18" charset="0"/>
                <a:ea typeface="Times New Roman" panose="02020603050405020304" pitchFamily="18" charset="0"/>
              </a:rPr>
              <a:t>Zhongnan</a:t>
            </a:r>
            <a:r>
              <a:rPr lang="en-US" sz="1800" dirty="0">
                <a:effectLst/>
                <a:latin typeface="Times New Roman" panose="02020603050405020304" pitchFamily="18" charset="0"/>
                <a:ea typeface="Times New Roman" panose="02020603050405020304" pitchFamily="18" charset="0"/>
              </a:rPr>
              <a:t> forestry university of science and technology, 2009.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Ling Yang, Tongue color pattern recognition system, Nankai University, 2008.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C. Chiu, C. Tsai: A Web Services-Based Collaborative Scheme for Credit Card Fraud Detection[C].Proceedings of 2004 IEEE International Conference on e-Technology, e-Commerce and e-Service,2004:177-181.</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Daqin</a:t>
            </a:r>
            <a:r>
              <a:rPr lang="en-US" sz="1800" dirty="0">
                <a:effectLst/>
                <a:latin typeface="Times New Roman" panose="02020603050405020304" pitchFamily="18" charset="0"/>
                <a:ea typeface="Times New Roman" panose="02020603050405020304" pitchFamily="18" charset="0"/>
              </a:rPr>
              <a:t> Wei, Detection of risk of credit card transactions based on data mining, Chengdu: Sichuan Normal University, 2007.</a:t>
            </a:r>
            <a:endParaRPr lang="en-IN" sz="1800" dirty="0">
              <a:effectLst/>
              <a:latin typeface="Times New Roman" panose="02020603050405020304" pitchFamily="18" charset="0"/>
              <a:ea typeface="Times New Roman" panose="02020603050405020304" pitchFamily="18" charset="0"/>
            </a:endParaRPr>
          </a:p>
          <a:p>
            <a:pPr marL="342900" marR="137795" lvl="0" indent="-342900" algn="just">
              <a:lnSpc>
                <a:spcPct val="150000"/>
              </a:lnSpc>
              <a:spcBef>
                <a:spcPts val="680"/>
              </a:spcBef>
              <a:spcAft>
                <a:spcPts val="0"/>
              </a:spcAft>
              <a:buFont typeface="Symbol" panose="05050102010706020507" pitchFamily="18" charset="2"/>
              <a:buChar char=""/>
              <a:tabLst>
                <a:tab pos="304800" algn="l"/>
              </a:tabLst>
            </a:pPr>
            <a:r>
              <a:rPr lang="en-US" sz="1800"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Delamaire,L</a:t>
            </a:r>
            <a:r>
              <a:rPr lang="en-US" sz="1800"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Abdou,H</a:t>
            </a:r>
            <a:r>
              <a:rPr lang="en-US" sz="1800" dirty="0">
                <a:solidFill>
                  <a:srgbClr val="231F20"/>
                </a:solidFill>
                <a:effectLst/>
                <a:latin typeface="Times New Roman" panose="02020603050405020304" pitchFamily="18" charset="0"/>
                <a:ea typeface="Times New Roman" panose="02020603050405020304" pitchFamily="18" charset="0"/>
              </a:rPr>
              <a:t>., and </a:t>
            </a:r>
            <a:r>
              <a:rPr lang="en-US" sz="1800" dirty="0" err="1">
                <a:solidFill>
                  <a:srgbClr val="231F20"/>
                </a:solidFill>
                <a:effectLst/>
                <a:latin typeface="Times New Roman" panose="02020603050405020304" pitchFamily="18" charset="0"/>
                <a:ea typeface="Times New Roman" panose="02020603050405020304" pitchFamily="18" charset="0"/>
              </a:rPr>
              <a:t>Pointon,J</a:t>
            </a:r>
            <a:r>
              <a:rPr lang="en-US" sz="1800" dirty="0">
                <a:solidFill>
                  <a:srgbClr val="231F20"/>
                </a:solidFill>
                <a:effectLst/>
                <a:latin typeface="Times New Roman" panose="02020603050405020304" pitchFamily="18" charset="0"/>
                <a:ea typeface="Times New Roman" panose="02020603050405020304" pitchFamily="18" charset="0"/>
              </a:rPr>
              <a:t>.,(2009) "Credit card fraud and detection techniques: a review." Banks and Bank systems ,4(2),pp. 57-68.</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4135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1DC1-DF89-4750-9FF5-235B81ECF22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1B2781F-A33C-4A8B-BDDF-B6DD73CF05FC}"/>
              </a:ext>
            </a:extLst>
          </p:cNvPr>
          <p:cNvSpPr>
            <a:spLocks noGrp="1"/>
          </p:cNvSpPr>
          <p:nvPr>
            <p:ph idx="1"/>
          </p:nvPr>
        </p:nvSpPr>
        <p:spPr/>
        <p:txBody>
          <a:bodyPr>
            <a:normAutofit fontScale="92500" lnSpcReduction="10000"/>
          </a:bodyPr>
          <a:lstStyle/>
          <a:p>
            <a:pPr algn="just"/>
            <a:r>
              <a:rPr lang="en-IN" sz="1800" dirty="0">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In day to day life credit cards are used for purchasing goods and services with the help of virtual card for online transaction or physical card for offline transaction.</a:t>
            </a:r>
          </a:p>
          <a:p>
            <a:pPr algn="just"/>
            <a:r>
              <a:rPr lang="en-US" sz="1800" dirty="0">
                <a:solidFill>
                  <a:srgbClr val="231F20"/>
                </a:solidFill>
                <a:effectLst/>
                <a:latin typeface="Times New Roman" panose="02020603050405020304" pitchFamily="18" charset="0"/>
                <a:ea typeface="Times New Roman" panose="02020603050405020304" pitchFamily="18" charset="0"/>
              </a:rPr>
              <a:t>In a physical-card based purchase, the cardholder presents his card physically to a merchant for making a payment. To carry out fraudulent transactions in this kind of purchase; an attacker has to steal the credit card. </a:t>
            </a:r>
            <a:endParaRPr lang="en-US" sz="1800" dirty="0">
              <a:solidFill>
                <a:srgbClr val="231F20"/>
              </a:solidFill>
              <a:latin typeface="Times New Roman" panose="02020603050405020304" pitchFamily="18" charset="0"/>
              <a:ea typeface="Times New Roman" panose="02020603050405020304" pitchFamily="18" charset="0"/>
            </a:endParaRPr>
          </a:p>
          <a:p>
            <a:pPr algn="just"/>
            <a:r>
              <a:rPr lang="en-US" sz="1800" dirty="0">
                <a:solidFill>
                  <a:srgbClr val="231F20"/>
                </a:solidFill>
                <a:effectLst/>
                <a:latin typeface="Times New Roman" panose="02020603050405020304" pitchFamily="18" charset="0"/>
                <a:ea typeface="Times New Roman" panose="02020603050405020304" pitchFamily="18" charset="0"/>
              </a:rPr>
              <a:t>. In online payment mode, attackers need only little information for doing fraudulent transaction (secure code, card number, expiration date etc.)</a:t>
            </a:r>
          </a:p>
          <a:p>
            <a:pPr algn="just"/>
            <a:r>
              <a:rPr lang="en-US" sz="1800" dirty="0">
                <a:solidFill>
                  <a:srgbClr val="231F20"/>
                </a:solidFill>
                <a:effectLst/>
                <a:latin typeface="Times New Roman" panose="02020603050405020304" pitchFamily="18" charset="0"/>
                <a:ea typeface="Times New Roman" panose="02020603050405020304" pitchFamily="18" charset="0"/>
              </a:rPr>
              <a:t>In this purchase method, mainly transactions will be done through Internet or telephone. To commit fraud in these types of purchases, a fraudster simply needs to know the card details. Most of the time, the genuine cardholder is not aware that someone else has seen or stolen his card information. The only way to detect this kind of fraud is to analyze the spending patterns on every card and to figure out any inconsistency with respect to the “usual” spending</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patterns.</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07152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92A5-6AEB-42C9-BAB3-4326CB3511C8}"/>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6A2E9773-6E8C-4E13-BF94-D325DD3A87F9}"/>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order to identify the credit card fraudulent transactions, in this project we propose an optimized SVM model for detection of fraudulent online credit card model.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8466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98F1-8F34-4859-83EA-833E6B5BBF4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62CEFF1-CB9A-45FC-8133-762EB9C2C1B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Payments using credit cards have increased in recent years. It may be used in online or in regular shopping. Now-a-days credit card payments are necessary and convenient to use. Due to the increase of fraudulent transactions, there is a need to find the efficient fraud detection model.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2700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D069-481F-4518-BCDD-4E966B500119}"/>
              </a:ext>
            </a:extLst>
          </p:cNvPr>
          <p:cNvSpPr>
            <a:spLocks noGrp="1"/>
          </p:cNvSpPr>
          <p:nvPr>
            <p:ph type="title"/>
          </p:nvPr>
        </p:nvSpPr>
        <p:spPr/>
        <p:txBody>
          <a:bodyPr/>
          <a:lstStyle/>
          <a:p>
            <a:r>
              <a:rPr lang="en-US" dirty="0"/>
              <a:t>EXISTING SYSTEM	</a:t>
            </a:r>
            <a:endParaRPr lang="en-IN" dirty="0"/>
          </a:p>
        </p:txBody>
      </p:sp>
      <p:sp>
        <p:nvSpPr>
          <p:cNvPr id="3" name="Content Placeholder 2">
            <a:extLst>
              <a:ext uri="{FF2B5EF4-FFF2-40B4-BE49-F238E27FC236}">
                <a16:creationId xmlns:a16="http://schemas.microsoft.com/office/drawing/2014/main" id="{A145B887-C62E-47B6-977A-498083FD23B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 Financial market makes the credit card business become one of the bank’s most important incomes. But along with the growth of issuance volume, global credit fraud transactions increase at an alarming rate. Financial companies cannot effectively discover fraudulent transactions.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2067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D3A0-0911-431E-BA58-9DBA3A1AFD73}"/>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31915D84-6289-4011-968E-969FB6899E93}"/>
              </a:ext>
            </a:extLst>
          </p:cNvPr>
          <p:cNvSpPr>
            <a:spLocks noGrp="1"/>
          </p:cNvSpPr>
          <p:nvPr>
            <p:ph idx="1"/>
          </p:nvPr>
        </p:nvSpPr>
        <p:spPr/>
        <p:txBody>
          <a:bodyPr>
            <a:normAutofit lnSpcReduction="10000"/>
          </a:bodyPr>
          <a:lstStyle/>
          <a:p>
            <a:pPr marL="0" marR="2420620" lvl="0" indent="0">
              <a:lnSpc>
                <a:spcPct val="150000"/>
              </a:lnSpc>
              <a:spcBef>
                <a:spcPts val="680"/>
              </a:spcBef>
              <a:spcAft>
                <a:spcPts val="0"/>
              </a:spcAft>
              <a:buNone/>
              <a:tabLst>
                <a:tab pos="2902585" algn="l"/>
              </a:tabLst>
            </a:pPr>
            <a:r>
              <a:rPr lang="en-US" sz="1800" dirty="0">
                <a:solidFill>
                  <a:srgbClr val="231F20"/>
                </a:solidFill>
                <a:effectLst/>
                <a:latin typeface="Times New Roman" panose="02020603050405020304" pitchFamily="18" charset="0"/>
                <a:ea typeface="Times New Roman" panose="02020603050405020304" pitchFamily="18" charset="0"/>
              </a:rPr>
              <a:t>To</a:t>
            </a:r>
            <a:r>
              <a:rPr lang="en-US" sz="1800" spc="-2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Study</a:t>
            </a:r>
            <a:r>
              <a:rPr lang="en-US" sz="1800" spc="-2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analyze</a:t>
            </a:r>
            <a:r>
              <a:rPr lang="en-US" sz="1800" spc="-2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various</a:t>
            </a:r>
            <a:r>
              <a:rPr lang="en-US" sz="1800" spc="-2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Credit</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Card</a:t>
            </a:r>
            <a:r>
              <a:rPr lang="en-US" sz="1800" spc="-2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Fraud</a:t>
            </a:r>
            <a:r>
              <a:rPr lang="en-US" sz="1800" spc="-2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techniques</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Bef>
                <a:spcPts val="680"/>
              </a:spcBef>
              <a:spcAft>
                <a:spcPts val="0"/>
              </a:spcAft>
              <a:buClr>
                <a:srgbClr val="231F20"/>
              </a:buClr>
              <a:buSzPts val="1000"/>
              <a:buNone/>
              <a:tabLst>
                <a:tab pos="203200" algn="l"/>
              </a:tabLst>
            </a:pPr>
            <a:r>
              <a:rPr lang="en-US" sz="1800" dirty="0">
                <a:solidFill>
                  <a:srgbClr val="231F20"/>
                </a:solidFill>
                <a:effectLst/>
                <a:latin typeface="Times New Roman" panose="02020603050405020304" pitchFamily="18" charset="0"/>
                <a:ea typeface="Times New Roman" panose="02020603050405020304" pitchFamily="18" charset="0"/>
              </a:rPr>
              <a:t>To Propose a new Credit Card Fraud Detection based on Data Mining using Support Vector</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Machines</a:t>
            </a:r>
            <a:endParaRPr lang="en-IN" sz="1800" dirty="0">
              <a:effectLst/>
              <a:latin typeface="Times New Roman" panose="02020603050405020304" pitchFamily="18" charset="0"/>
              <a:ea typeface="Times New Roman" panose="02020603050405020304" pitchFamily="18" charset="0"/>
            </a:endParaRPr>
          </a:p>
          <a:p>
            <a:pPr marL="0" marR="137795" lvl="0" indent="0">
              <a:lnSpc>
                <a:spcPct val="150000"/>
              </a:lnSpc>
              <a:spcBef>
                <a:spcPts val="5"/>
              </a:spcBef>
              <a:spcAft>
                <a:spcPts val="0"/>
              </a:spcAft>
              <a:buClr>
                <a:srgbClr val="231F20"/>
              </a:buClr>
              <a:buSzPts val="1000"/>
              <a:buNone/>
              <a:tabLst>
                <a:tab pos="172720" algn="l"/>
              </a:tabLst>
            </a:pPr>
            <a:r>
              <a:rPr lang="en-US" sz="1800" dirty="0">
                <a:solidFill>
                  <a:srgbClr val="231F20"/>
                </a:solidFill>
                <a:effectLst/>
                <a:latin typeface="Times New Roman" panose="02020603050405020304" pitchFamily="18" charset="0"/>
                <a:ea typeface="Times New Roman" panose="02020603050405020304" pitchFamily="18" charset="0"/>
              </a:rPr>
              <a:t>To employ the incremental learning technique to reduce the misclassification rate and generation of false alarms </a:t>
            </a:r>
          </a:p>
          <a:p>
            <a:pPr marL="0" marR="137795" lvl="0" indent="0">
              <a:lnSpc>
                <a:spcPct val="150000"/>
              </a:lnSpc>
              <a:spcBef>
                <a:spcPts val="5"/>
              </a:spcBef>
              <a:spcAft>
                <a:spcPts val="0"/>
              </a:spcAft>
              <a:buClr>
                <a:srgbClr val="231F20"/>
              </a:buClr>
              <a:buSzPts val="1000"/>
              <a:buNone/>
              <a:tabLst>
                <a:tab pos="172720" algn="l"/>
              </a:tabLst>
            </a:pPr>
            <a:r>
              <a:rPr lang="en-US" sz="1800" dirty="0">
                <a:solidFill>
                  <a:srgbClr val="231F20"/>
                </a:solidFill>
                <a:effectLst/>
                <a:latin typeface="Times New Roman" panose="02020603050405020304" pitchFamily="18" charset="0"/>
                <a:ea typeface="Times New Roman" panose="02020603050405020304" pitchFamily="18" charset="0"/>
              </a:rPr>
              <a:t>To Evaluate the proposed technique using various input and output parameters such as Classification errors, Accuracy and False</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Alarms.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8522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1EA5-DB26-43BD-8C85-E8A6EB7673ED}"/>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4871EB4C-AC20-4192-8E8C-73D355ABDA03}"/>
              </a:ext>
            </a:extLst>
          </p:cNvPr>
          <p:cNvSpPr>
            <a:spLocks noGrp="1"/>
          </p:cNvSpPr>
          <p:nvPr>
            <p:ph idx="1"/>
          </p:nvPr>
        </p:nvSpPr>
        <p:spPr/>
        <p:txBody>
          <a:bodyPr>
            <a:noAutofit/>
          </a:bodyPr>
          <a:lstStyle/>
          <a:p>
            <a:pPr marL="342900" lvl="0" indent="-342900">
              <a:lnSpc>
                <a:spcPct val="115000"/>
              </a:lnSpc>
              <a:spcBef>
                <a:spcPts val="680"/>
              </a:spcBef>
              <a:spcAft>
                <a:spcPts val="10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Dataset collection and loading:</a:t>
            </a:r>
            <a:endParaRPr lang="en-IN" sz="1800" dirty="0">
              <a:effectLst/>
              <a:latin typeface="Times New Roman" panose="02020603050405020304" pitchFamily="18" charset="0"/>
              <a:ea typeface="Times New Roman" panose="02020603050405020304" pitchFamily="18" charset="0"/>
            </a:endParaRPr>
          </a:p>
          <a:p>
            <a:pPr marL="914400">
              <a:lnSpc>
                <a:spcPct val="115000"/>
              </a:lnSpc>
              <a:spcAft>
                <a:spcPts val="1000"/>
              </a:spcAft>
            </a:pPr>
            <a:r>
              <a:rPr lang="en-US" sz="1800" dirty="0">
                <a:effectLst/>
                <a:latin typeface="Times New Roman" panose="02020603050405020304" pitchFamily="18" charset="0"/>
                <a:ea typeface="Times New Roman" panose="02020603050405020304" pitchFamily="18" charset="0"/>
              </a:rPr>
              <a:t>Using this module we will collect dataset from </a:t>
            </a:r>
            <a:r>
              <a:rPr lang="en-US" sz="1800" dirty="0" err="1">
                <a:effectLst/>
                <a:latin typeface="Times New Roman" panose="02020603050405020304" pitchFamily="18" charset="0"/>
                <a:ea typeface="Times New Roman" panose="02020603050405020304" pitchFamily="18" charset="0"/>
              </a:rPr>
              <a:t>kaggle</a:t>
            </a:r>
            <a:r>
              <a:rPr lang="en-US" sz="1800" dirty="0">
                <a:effectLst/>
                <a:latin typeface="Times New Roman" panose="02020603050405020304" pitchFamily="18" charset="0"/>
                <a:ea typeface="Times New Roman" panose="02020603050405020304" pitchFamily="18" charset="0"/>
              </a:rPr>
              <a:t> website which has features and labels denoted as v1 to v60  as features and 1,0 as labels.  This data set is in csv format this is loaded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680"/>
              </a:spcBef>
              <a:spcAft>
                <a:spcPts val="10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Preprocessing:</a:t>
            </a:r>
            <a:endParaRPr lang="en-IN" sz="1800" dirty="0">
              <a:effectLst/>
              <a:latin typeface="Times New Roman" panose="02020603050405020304" pitchFamily="18" charset="0"/>
              <a:ea typeface="Times New Roman" panose="02020603050405020304" pitchFamily="18" charset="0"/>
            </a:endParaRPr>
          </a:p>
          <a:p>
            <a:pPr marL="914400">
              <a:lnSpc>
                <a:spcPct val="115000"/>
              </a:lnSpc>
              <a:spcAft>
                <a:spcPts val="1000"/>
              </a:spcAft>
            </a:pPr>
            <a:r>
              <a:rPr lang="en-US" sz="1800" dirty="0">
                <a:effectLst/>
                <a:latin typeface="Times New Roman" panose="02020603050405020304" pitchFamily="18" charset="0"/>
                <a:ea typeface="Times New Roman" panose="02020603050405020304" pitchFamily="18" charset="0"/>
              </a:rPr>
              <a:t>In this module dataset is organized in required manner and data set features and labels are stored in two variables.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680"/>
              </a:spcBef>
              <a:spcAft>
                <a:spcPts val="10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Data set Testing and Training:</a:t>
            </a:r>
            <a:endParaRPr lang="en-IN" sz="1800" dirty="0">
              <a:effectLst/>
              <a:latin typeface="Times New Roman" panose="02020603050405020304" pitchFamily="18" charset="0"/>
              <a:ea typeface="Times New Roman" panose="02020603050405020304" pitchFamily="18" charset="0"/>
            </a:endParaRPr>
          </a:p>
          <a:p>
            <a:pPr marL="914400">
              <a:lnSpc>
                <a:spcPct val="115000"/>
              </a:lnSpc>
              <a:spcAft>
                <a:spcPts val="1000"/>
              </a:spcAft>
            </a:pPr>
            <a:r>
              <a:rPr lang="en-US" sz="1800" dirty="0" err="1">
                <a:effectLst/>
                <a:latin typeface="Times New Roman" panose="02020603050405020304" pitchFamily="18" charset="0"/>
                <a:ea typeface="Times New Roman" panose="02020603050405020304" pitchFamily="18" charset="0"/>
              </a:rPr>
              <a:t>Uisng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 library using train and test function data set is divided in to train, test  where train will have x, y values features and labels of all records in dataset where as in test only half of records will be there</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293191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C052-16A5-4041-943A-B3F159BBFB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6E06F7-8139-44E0-B453-BFE924F71DAD}"/>
              </a:ext>
            </a:extLst>
          </p:cNvPr>
          <p:cNvSpPr>
            <a:spLocks noGrp="1"/>
          </p:cNvSpPr>
          <p:nvPr>
            <p:ph idx="1"/>
          </p:nvPr>
        </p:nvSpPr>
        <p:spPr/>
        <p:txBody>
          <a:bodyPr>
            <a:normAutofit/>
          </a:bodyPr>
          <a:lstStyle/>
          <a:p>
            <a:pPr marL="0" indent="0">
              <a:lnSpc>
                <a:spcPct val="115000"/>
              </a:lnSpc>
              <a:buNone/>
            </a:pPr>
            <a:endParaRPr lang="en-IN" sz="200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680"/>
              </a:spcBef>
              <a:spcAft>
                <a:spcPts val="100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Analysis and Prediction accuracy checking:</a:t>
            </a:r>
            <a:endParaRPr lang="en-IN" sz="2000" dirty="0">
              <a:effectLst/>
              <a:latin typeface="Times New Roman" panose="02020603050405020304" pitchFamily="18" charset="0"/>
              <a:ea typeface="Times New Roman" panose="02020603050405020304" pitchFamily="18" charset="0"/>
            </a:endParaRPr>
          </a:p>
          <a:p>
            <a:pPr marL="914400">
              <a:lnSpc>
                <a:spcPct val="115000"/>
              </a:lnSpc>
              <a:spcAft>
                <a:spcPts val="1000"/>
              </a:spcAft>
            </a:pPr>
            <a:r>
              <a:rPr lang="en-US" sz="2000" dirty="0">
                <a:effectLst/>
                <a:latin typeface="Times New Roman" panose="02020603050405020304" pitchFamily="18" charset="0"/>
                <a:ea typeface="Times New Roman" panose="02020603050405020304" pitchFamily="18" charset="0"/>
              </a:rPr>
              <a:t>In this module test and train data is analyzed and data is shown in the form of graphs and </a:t>
            </a:r>
            <a:r>
              <a:rPr lang="en-US" sz="2000" dirty="0" err="1">
                <a:effectLst/>
                <a:latin typeface="Times New Roman" panose="02020603050405020304" pitchFamily="18" charset="0"/>
                <a:ea typeface="Times New Roman" panose="02020603050405020304" pitchFamily="18" charset="0"/>
              </a:rPr>
              <a:t>svm</a:t>
            </a:r>
            <a:r>
              <a:rPr lang="en-US" sz="2000" dirty="0">
                <a:effectLst/>
                <a:latin typeface="Times New Roman" panose="02020603050405020304" pitchFamily="18" charset="0"/>
                <a:ea typeface="Times New Roman" panose="02020603050405020304" pitchFamily="18" charset="0"/>
              </a:rPr>
              <a:t> algorithm is used to predict results using test data with train data.</a:t>
            </a:r>
            <a:endParaRPr lang="en-IN" sz="2000" dirty="0"/>
          </a:p>
        </p:txBody>
      </p:sp>
    </p:spTree>
    <p:extLst>
      <p:ext uri="{BB962C8B-B14F-4D97-AF65-F5344CB8AC3E}">
        <p14:creationId xmlns:p14="http://schemas.microsoft.com/office/powerpoint/2010/main" val="281291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59C2-AAAF-4BA0-8366-2C5B28D963C0}"/>
              </a:ext>
            </a:extLst>
          </p:cNvPr>
          <p:cNvSpPr>
            <a:spLocks noGrp="1"/>
          </p:cNvSpPr>
          <p:nvPr>
            <p:ph type="title"/>
          </p:nvPr>
        </p:nvSpPr>
        <p:spPr/>
        <p:txBody>
          <a:bodyPr/>
          <a:lstStyle/>
          <a:p>
            <a:r>
              <a:rPr lang="en-US" dirty="0"/>
              <a:t>ARCHITECTURE DIAGRAM</a:t>
            </a:r>
            <a:endParaRPr lang="en-IN" dirty="0"/>
          </a:p>
        </p:txBody>
      </p:sp>
      <p:sp>
        <p:nvSpPr>
          <p:cNvPr id="3" name="Content Placeholder 2">
            <a:extLst>
              <a:ext uri="{FF2B5EF4-FFF2-40B4-BE49-F238E27FC236}">
                <a16:creationId xmlns:a16="http://schemas.microsoft.com/office/drawing/2014/main" id="{CF4FDA0D-730D-4D8F-A62F-BBA14F5ECDCA}"/>
              </a:ext>
            </a:extLst>
          </p:cNvPr>
          <p:cNvSpPr>
            <a:spLocks noGrp="1"/>
          </p:cNvSpPr>
          <p:nvPr>
            <p:ph idx="1"/>
          </p:nvPr>
        </p:nvSpPr>
        <p:spPr/>
        <p:txBody>
          <a:bodyPr/>
          <a:lstStyle/>
          <a:p>
            <a:endParaRPr lang="en-IN"/>
          </a:p>
        </p:txBody>
      </p:sp>
      <p:pic>
        <p:nvPicPr>
          <p:cNvPr id="4" name="image1.jpeg">
            <a:extLst>
              <a:ext uri="{FF2B5EF4-FFF2-40B4-BE49-F238E27FC236}">
                <a16:creationId xmlns:a16="http://schemas.microsoft.com/office/drawing/2014/main" id="{06E79766-8C6B-40DB-83BC-D8ACC6489C58}"/>
              </a:ext>
            </a:extLst>
          </p:cNvPr>
          <p:cNvPicPr/>
          <p:nvPr/>
        </p:nvPicPr>
        <p:blipFill>
          <a:blip r:embed="rId2" cstate="print"/>
          <a:stretch>
            <a:fillRect/>
          </a:stretch>
        </p:blipFill>
        <p:spPr>
          <a:xfrm>
            <a:off x="1884785" y="1950098"/>
            <a:ext cx="7464488" cy="4077478"/>
          </a:xfrm>
          <a:prstGeom prst="rect">
            <a:avLst/>
          </a:prstGeom>
        </p:spPr>
      </p:pic>
    </p:spTree>
    <p:extLst>
      <p:ext uri="{BB962C8B-B14F-4D97-AF65-F5344CB8AC3E}">
        <p14:creationId xmlns:p14="http://schemas.microsoft.com/office/powerpoint/2010/main" val="2573615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817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Symbol</vt:lpstr>
      <vt:lpstr>Times New Roman</vt:lpstr>
      <vt:lpstr>Wingdings</vt:lpstr>
      <vt:lpstr>Wingdings 3</vt:lpstr>
      <vt:lpstr>Ion Boardroom</vt:lpstr>
      <vt:lpstr>CREDIT CARD FRAUD DETECTION</vt:lpstr>
      <vt:lpstr>ABSTRACT</vt:lpstr>
      <vt:lpstr>MOTIVATION</vt:lpstr>
      <vt:lpstr>PROBLEM STATEMENT</vt:lpstr>
      <vt:lpstr>EXISTING SYSTEM </vt:lpstr>
      <vt:lpstr>PROPOSED SYSTEM</vt:lpstr>
      <vt:lpstr>Working procedure</vt:lpstr>
      <vt:lpstr>PowerPoint Presentation</vt:lpstr>
      <vt:lpstr>ARCHITECTURE DIAGRAM</vt:lpstr>
      <vt:lpstr>SOFTWARE REQUIREMENT</vt:lpstr>
      <vt:lpstr>HARDWARE REQUIREMENT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kasarla shanthan</dc:creator>
  <cp:lastModifiedBy>kasarla shanthan</cp:lastModifiedBy>
  <cp:revision>23</cp:revision>
  <dcterms:created xsi:type="dcterms:W3CDTF">2021-01-26T12:12:58Z</dcterms:created>
  <dcterms:modified xsi:type="dcterms:W3CDTF">2021-01-26T12:27:43Z</dcterms:modified>
</cp:coreProperties>
</file>