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Open Sauce" panose="020B0604020202020204" charset="0"/>
      <p:regular r:id="rId10"/>
    </p:embeddedFont>
    <p:embeddedFont>
      <p:font typeface="Open Sauce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3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7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44447" y="904875"/>
            <a:ext cx="13723525" cy="1715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39"/>
              </a:lnSpc>
            </a:pPr>
            <a:r>
              <a:rPr lang="en-US" sz="6099" spc="-384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Income &amp; Spending Survey Analysis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endParaRPr lang="en-US" sz="6099" spc="-384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2602150" y="5651827"/>
            <a:ext cx="11078434" cy="2498927"/>
            <a:chOff x="0" y="0"/>
            <a:chExt cx="2917777" cy="6581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917777" cy="658154"/>
            </a:xfrm>
            <a:custGeom>
              <a:avLst/>
              <a:gdLst/>
              <a:ahLst/>
              <a:cxnLst/>
              <a:rect l="l" t="t" r="r" b="b"/>
              <a:pathLst>
                <a:path w="2917777" h="658154">
                  <a:moveTo>
                    <a:pt x="0" y="0"/>
                  </a:moveTo>
                  <a:lnTo>
                    <a:pt x="2917777" y="0"/>
                  </a:lnTo>
                  <a:lnTo>
                    <a:pt x="2917777" y="658154"/>
                  </a:lnTo>
                  <a:lnTo>
                    <a:pt x="0" y="658154"/>
                  </a:lnTo>
                  <a:close/>
                </a:path>
              </a:pathLst>
            </a:custGeom>
            <a:solidFill>
              <a:srgbClr val="A3B18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917777" cy="7248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99"/>
                </a:lnSpc>
              </a:pPr>
              <a:r>
                <a:rPr lang="en-US" sz="3499" spc="-104" dirty="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Presented by: Adaora Nkemdilim Okafor</a:t>
              </a:r>
            </a:p>
            <a:p>
              <a:pPr algn="ctr">
                <a:lnSpc>
                  <a:spcPts val="4899"/>
                </a:lnSpc>
              </a:pPr>
              <a:r>
                <a:rPr lang="en-US" sz="3499" spc="-104" dirty="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BAN6420 Final Project: Flask Healthcare Application</a:t>
              </a:r>
            </a:p>
            <a:p>
              <a:pPr algn="ctr">
                <a:lnSpc>
                  <a:spcPts val="4899"/>
                </a:lnSpc>
              </a:pPr>
              <a:r>
                <a:rPr lang="en-US" sz="3499" spc="-104" dirty="0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20th September 2025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30508" y="2543811"/>
            <a:ext cx="13723525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spc="-251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Data Collection and Insights for Healthcare Product Launch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7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5418" y="624013"/>
            <a:ext cx="6877426" cy="936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spc="-346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Project Overview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2951" y="2908602"/>
            <a:ext cx="17153328" cy="636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99"/>
              </a:lnSpc>
              <a:spcBef>
                <a:spcPct val="0"/>
              </a:spcBef>
            </a:pPr>
            <a:r>
              <a:rPr lang="en-US" sz="4500" spc="-135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Objective: Collect and analyze income and spending habits.</a:t>
            </a:r>
          </a:p>
          <a:p>
            <a:pPr algn="just">
              <a:lnSpc>
                <a:spcPts val="6299"/>
              </a:lnSpc>
              <a:spcBef>
                <a:spcPct val="0"/>
              </a:spcBef>
            </a:pPr>
            <a:endParaRPr lang="en-US" sz="4500" spc="-135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6299"/>
              </a:lnSpc>
              <a:spcBef>
                <a:spcPct val="0"/>
              </a:spcBef>
            </a:pPr>
            <a:r>
              <a:rPr lang="en-US" sz="4500" spc="-135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Methodology:</a:t>
            </a:r>
          </a:p>
          <a:p>
            <a:pPr marL="971550" lvl="1" indent="-485775" algn="just">
              <a:lnSpc>
                <a:spcPts val="6299"/>
              </a:lnSpc>
              <a:buFont typeface="Arial"/>
              <a:buChar char="•"/>
            </a:pPr>
            <a:r>
              <a:rPr lang="en-US" sz="4500" spc="-135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Data collected with Flask web app</a:t>
            </a:r>
          </a:p>
          <a:p>
            <a:pPr marL="971550" lvl="1" indent="-485775" algn="just">
              <a:lnSpc>
                <a:spcPts val="6299"/>
              </a:lnSpc>
              <a:spcBef>
                <a:spcPct val="0"/>
              </a:spcBef>
              <a:buFont typeface="Arial"/>
              <a:buChar char="•"/>
            </a:pPr>
            <a:r>
              <a:rPr lang="en-US" sz="4500" spc="-135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Stored in MongoDB</a:t>
            </a:r>
          </a:p>
          <a:p>
            <a:pPr marL="971550" lvl="1" indent="-485775" algn="just">
              <a:lnSpc>
                <a:spcPts val="6299"/>
              </a:lnSpc>
              <a:spcBef>
                <a:spcPct val="0"/>
              </a:spcBef>
              <a:buFont typeface="Arial"/>
              <a:buChar char="•"/>
            </a:pPr>
            <a:r>
              <a:rPr lang="en-US" sz="4500" spc="-135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Processed with Python (pandas, matplotlib)</a:t>
            </a:r>
          </a:p>
          <a:p>
            <a:pPr algn="just">
              <a:lnSpc>
                <a:spcPts val="6299"/>
              </a:lnSpc>
              <a:spcBef>
                <a:spcPct val="0"/>
              </a:spcBef>
            </a:pPr>
            <a:endParaRPr lang="en-US" sz="4500" spc="-135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just">
              <a:lnSpc>
                <a:spcPts val="6299"/>
              </a:lnSpc>
              <a:spcBef>
                <a:spcPct val="0"/>
              </a:spcBef>
            </a:pPr>
            <a:r>
              <a:rPr lang="en-US" sz="4500" spc="-135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Deliverable: Insights for client decision-making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7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35522" y="1709137"/>
            <a:ext cx="13270538" cy="7577259"/>
          </a:xfrm>
          <a:custGeom>
            <a:avLst/>
            <a:gdLst/>
            <a:ahLst/>
            <a:cxnLst/>
            <a:rect l="l" t="t" r="r" b="b"/>
            <a:pathLst>
              <a:path w="13270538" h="7577259">
                <a:moveTo>
                  <a:pt x="0" y="0"/>
                </a:moveTo>
                <a:lnTo>
                  <a:pt x="13270538" y="0"/>
                </a:lnTo>
                <a:lnTo>
                  <a:pt x="13270538" y="7577259"/>
                </a:lnTo>
                <a:lnTo>
                  <a:pt x="0" y="7577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98" t="-5377" b="-53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189756" y="335405"/>
            <a:ext cx="8562068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spc="-314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Age vs Average Income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5522" y="9438796"/>
            <a:ext cx="13270538" cy="596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spc="-104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Respondents aged 35–40 show the highest average income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7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09726" y="1189482"/>
            <a:ext cx="13339902" cy="8068818"/>
          </a:xfrm>
          <a:custGeom>
            <a:avLst/>
            <a:gdLst/>
            <a:ahLst/>
            <a:cxnLst/>
            <a:rect l="l" t="t" r="r" b="b"/>
            <a:pathLst>
              <a:path w="13339902" h="8068818">
                <a:moveTo>
                  <a:pt x="0" y="0"/>
                </a:moveTo>
                <a:lnTo>
                  <a:pt x="13339901" y="0"/>
                </a:lnTo>
                <a:lnTo>
                  <a:pt x="13339901" y="8068818"/>
                </a:lnTo>
                <a:lnTo>
                  <a:pt x="0" y="8068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080" t="-2031" b="-220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608445" y="12063"/>
            <a:ext cx="8562068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spc="-314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Age vs Average Income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50264" y="9353550"/>
            <a:ext cx="15909036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spc="-104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Younger respondents (&lt;25) and older respondents (&gt;50) report lower income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7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2959" y="1350264"/>
            <a:ext cx="10693124" cy="7908036"/>
          </a:xfrm>
          <a:custGeom>
            <a:avLst/>
            <a:gdLst/>
            <a:ahLst/>
            <a:cxnLst/>
            <a:rect l="l" t="t" r="r" b="b"/>
            <a:pathLst>
              <a:path w="10693124" h="7908036">
                <a:moveTo>
                  <a:pt x="0" y="0"/>
                </a:moveTo>
                <a:lnTo>
                  <a:pt x="10693124" y="0"/>
                </a:lnTo>
                <a:lnTo>
                  <a:pt x="10693124" y="7908036"/>
                </a:lnTo>
                <a:lnTo>
                  <a:pt x="0" y="7908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6" b="-70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680132" y="335405"/>
            <a:ext cx="8562068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b="1" spc="-314">
                <a:solidFill>
                  <a:srgbClr val="344E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Gender Spending Distribution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792121" y="2025650"/>
            <a:ext cx="5249414" cy="6169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spc="-105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Females spend more on healthcare and school fees.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 spc="-105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spc="-105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Males spend more on entertainment.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 spc="-105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 spc="-105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Utilities and shopping are balanced across genders.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7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0414" y="1700614"/>
            <a:ext cx="17141362" cy="645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7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spc="-220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Income: Highest among mid-30s to early 40s</a:t>
            </a:r>
          </a:p>
          <a:p>
            <a:pPr marL="755647" lvl="1" indent="-377824" algn="l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220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Spending Patterns: Clear gender differences in allocation</a:t>
            </a:r>
          </a:p>
          <a:p>
            <a:pPr algn="l">
              <a:lnSpc>
                <a:spcPts val="4899"/>
              </a:lnSpc>
              <a:spcBef>
                <a:spcPct val="0"/>
              </a:spcBef>
            </a:pPr>
            <a:endParaRPr lang="en-US" sz="3499" spc="-220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899"/>
              </a:lnSpc>
              <a:spcBef>
                <a:spcPct val="0"/>
              </a:spcBef>
            </a:pPr>
            <a:endParaRPr lang="en-US" sz="3499" spc="-220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899"/>
              </a:lnSpc>
              <a:spcBef>
                <a:spcPct val="0"/>
              </a:spcBef>
            </a:pPr>
            <a:endParaRPr lang="en-US" sz="3499" spc="-220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899"/>
              </a:lnSpc>
              <a:spcBef>
                <a:spcPct val="0"/>
              </a:spcBef>
            </a:pPr>
            <a:endParaRPr lang="en-US" sz="3499" spc="-220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899"/>
              </a:lnSpc>
              <a:spcBef>
                <a:spcPct val="0"/>
              </a:spcBef>
            </a:pPr>
            <a:endParaRPr lang="en-US" sz="3499" spc="-220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7139"/>
              </a:lnSpc>
              <a:spcBef>
                <a:spcPct val="0"/>
              </a:spcBef>
            </a:pPr>
            <a:r>
              <a:rPr lang="en-US" sz="5099" b="1" spc="-321">
                <a:solidFill>
                  <a:srgbClr val="344E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Opportunities:</a:t>
            </a:r>
          </a:p>
          <a:p>
            <a:pPr marL="755647" lvl="1" indent="-377824" algn="l">
              <a:lnSpc>
                <a:spcPts val="4899"/>
              </a:lnSpc>
              <a:buFont typeface="Arial"/>
              <a:buChar char="•"/>
            </a:pPr>
            <a:r>
              <a:rPr lang="en-US" sz="3499" spc="-220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Target healthcare products toward women</a:t>
            </a:r>
          </a:p>
          <a:p>
            <a:pPr marL="755647" lvl="1" indent="-377824" algn="l">
              <a:lnSpc>
                <a:spcPts val="4899"/>
              </a:lnSpc>
              <a:spcBef>
                <a:spcPct val="0"/>
              </a:spcBef>
              <a:buFont typeface="Arial"/>
              <a:buChar char="•"/>
            </a:pPr>
            <a:r>
              <a:rPr lang="en-US" sz="3499" spc="-220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Entertainment-related offers could be male-focused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74624"/>
            <a:ext cx="8562068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b="1" spc="-314">
                <a:solidFill>
                  <a:srgbClr val="344E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7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6628" y="2292350"/>
            <a:ext cx="17174745" cy="563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pc="-220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Focus product marketing on 30–40 age group (higher disposable income)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 spc="-220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 spc="-220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 spc="-220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1" spc="-251">
                <a:solidFill>
                  <a:srgbClr val="344E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Tailor promotions on:</a:t>
            </a:r>
          </a:p>
          <a:p>
            <a:pPr marL="755651" lvl="1" indent="-377825" algn="l">
              <a:lnSpc>
                <a:spcPts val="4900"/>
              </a:lnSpc>
              <a:buFont typeface="Arial"/>
              <a:buChar char="•"/>
            </a:pPr>
            <a:r>
              <a:rPr lang="en-US" sz="3500" spc="-220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Healthcare packages → Female respondents</a:t>
            </a:r>
          </a:p>
          <a:p>
            <a:pPr marL="755651" lvl="1" indent="-377825" algn="l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pc="-220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Entertainment/lifestyle offers → Male respondents</a:t>
            </a:r>
          </a:p>
          <a:p>
            <a:pPr marL="755651" lvl="1" indent="-377825" algn="l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 spc="-220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Explore bundled offers that combine shopping and utilities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endParaRPr lang="en-US" sz="3500" spc="-220">
              <a:solidFill>
                <a:srgbClr val="344E41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74624"/>
            <a:ext cx="8562068" cy="854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b="1" spc="-314">
                <a:solidFill>
                  <a:srgbClr val="344E41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Key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D7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934653" y="4029076"/>
            <a:ext cx="8418694" cy="1114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99"/>
              </a:lnSpc>
            </a:pPr>
            <a:r>
              <a:rPr lang="en-US" sz="9999" spc="-629">
                <a:solidFill>
                  <a:srgbClr val="344E41"/>
                </a:solidFill>
                <a:latin typeface="Open Sauce"/>
                <a:ea typeface="Open Sauce"/>
                <a:cs typeface="Open Sauce"/>
                <a:sym typeface="Open Sauce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192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Open Sauce</vt:lpstr>
      <vt:lpstr>Open Sauce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Grey Simple Nature Presentation</dc:title>
  <cp:lastModifiedBy>Adaora Nkemdilim Okafor</cp:lastModifiedBy>
  <cp:revision>2</cp:revision>
  <dcterms:created xsi:type="dcterms:W3CDTF">2006-08-16T00:00:00Z</dcterms:created>
  <dcterms:modified xsi:type="dcterms:W3CDTF">2025-09-21T00:26:42Z</dcterms:modified>
  <dc:identifier>DAGzj1Jl4bs</dc:identifier>
</cp:coreProperties>
</file>