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9" r:id="rId5"/>
    <p:sldId id="259" r:id="rId6"/>
    <p:sldId id="260" r:id="rId7"/>
    <p:sldId id="262" r:id="rId8"/>
    <p:sldId id="264" r:id="rId9"/>
    <p:sldId id="265" r:id="rId10"/>
    <p:sldId id="270"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8" d="100"/>
          <a:sy n="68" d="100"/>
        </p:scale>
        <p:origin x="5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B7BF3A-5E79-46A1-9703-8DC794E9FE10}"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4A7FB825-F715-42EF-8E4D-5114D0D45EE9}">
      <dgm:prSet/>
      <dgm:spPr/>
      <dgm:t>
        <a:bodyPr/>
        <a:lstStyle/>
        <a:p>
          <a:r>
            <a:rPr lang="en-GB" b="0" i="0" baseline="0" dirty="0"/>
            <a:t>Increasing financial and institutional support for women</a:t>
          </a:r>
          <a:endParaRPr lang="en-US" dirty="0"/>
        </a:p>
      </dgm:t>
    </dgm:pt>
    <dgm:pt modelId="{A2435773-EF3A-4BF8-A02D-55E395AD580B}" type="parTrans" cxnId="{8D58D1F2-420A-445C-A5D1-18416CD0F2DC}">
      <dgm:prSet/>
      <dgm:spPr/>
      <dgm:t>
        <a:bodyPr/>
        <a:lstStyle/>
        <a:p>
          <a:endParaRPr lang="en-US"/>
        </a:p>
      </dgm:t>
    </dgm:pt>
    <dgm:pt modelId="{B68ED51F-EC7D-48B3-811E-389981D31F27}" type="sibTrans" cxnId="{8D58D1F2-420A-445C-A5D1-18416CD0F2DC}">
      <dgm:prSet phldrT="1" phldr="0"/>
      <dgm:spPr/>
      <dgm:t>
        <a:bodyPr/>
        <a:lstStyle/>
        <a:p>
          <a:r>
            <a:rPr lang="en-US"/>
            <a:t>1</a:t>
          </a:r>
        </a:p>
      </dgm:t>
    </dgm:pt>
    <dgm:pt modelId="{13BAA1FB-5EF1-4C51-BCE2-3039A9DFB04B}">
      <dgm:prSet/>
      <dgm:spPr/>
      <dgm:t>
        <a:bodyPr/>
        <a:lstStyle/>
        <a:p>
          <a:r>
            <a:rPr lang="en-GB" b="0" i="0" baseline="0" dirty="0"/>
            <a:t>Enforcing laws against gender discrimination in political processes</a:t>
          </a:r>
          <a:endParaRPr lang="en-US" dirty="0"/>
        </a:p>
      </dgm:t>
    </dgm:pt>
    <dgm:pt modelId="{4E7A51DC-0E6A-4B9F-A8A9-90CC8038223D}" type="parTrans" cxnId="{3D6C93F1-A525-4126-A518-E5026A9DCFB2}">
      <dgm:prSet/>
      <dgm:spPr/>
      <dgm:t>
        <a:bodyPr/>
        <a:lstStyle/>
        <a:p>
          <a:endParaRPr lang="en-US"/>
        </a:p>
      </dgm:t>
    </dgm:pt>
    <dgm:pt modelId="{99557BAB-C11E-4F58-8F33-682B135FCDEF}" type="sibTrans" cxnId="{3D6C93F1-A525-4126-A518-E5026A9DCFB2}">
      <dgm:prSet phldrT="2" phldr="0"/>
      <dgm:spPr/>
      <dgm:t>
        <a:bodyPr/>
        <a:lstStyle/>
        <a:p>
          <a:r>
            <a:rPr lang="en-US"/>
            <a:t>2</a:t>
          </a:r>
        </a:p>
      </dgm:t>
    </dgm:pt>
    <dgm:pt modelId="{B8EA94CE-2C0C-433E-B966-6D2D35E06836}">
      <dgm:prSet/>
      <dgm:spPr/>
      <dgm:t>
        <a:bodyPr/>
        <a:lstStyle/>
        <a:p>
          <a:r>
            <a:rPr lang="en-GB" b="0" i="0" baseline="0" dirty="0"/>
            <a:t>Providing political education and leadership training for women</a:t>
          </a:r>
          <a:endParaRPr lang="en-US" dirty="0"/>
        </a:p>
      </dgm:t>
    </dgm:pt>
    <dgm:pt modelId="{27FDB064-D531-407B-B5A7-897D00D61729}" type="parTrans" cxnId="{DE0EEA93-BAD5-4B0E-B1F6-A5751D66BF51}">
      <dgm:prSet/>
      <dgm:spPr/>
      <dgm:t>
        <a:bodyPr/>
        <a:lstStyle/>
        <a:p>
          <a:endParaRPr lang="en-US"/>
        </a:p>
      </dgm:t>
    </dgm:pt>
    <dgm:pt modelId="{993B7508-0CD9-43EE-9B0D-E7C2F1AC1216}" type="sibTrans" cxnId="{DE0EEA93-BAD5-4B0E-B1F6-A5751D66BF51}">
      <dgm:prSet phldrT="3" phldr="0"/>
      <dgm:spPr/>
      <dgm:t>
        <a:bodyPr/>
        <a:lstStyle/>
        <a:p>
          <a:r>
            <a:rPr lang="en-US"/>
            <a:t>3</a:t>
          </a:r>
        </a:p>
      </dgm:t>
    </dgm:pt>
    <dgm:pt modelId="{BDDDB2D6-7B71-41DC-9442-B658B216468B}" type="pres">
      <dgm:prSet presAssocID="{1EB7BF3A-5E79-46A1-9703-8DC794E9FE10}" presName="Name0" presStyleCnt="0">
        <dgm:presLayoutVars>
          <dgm:animLvl val="lvl"/>
          <dgm:resizeHandles val="exact"/>
        </dgm:presLayoutVars>
      </dgm:prSet>
      <dgm:spPr/>
    </dgm:pt>
    <dgm:pt modelId="{FE9CAE43-9059-443C-8760-96DF8D22C1FC}" type="pres">
      <dgm:prSet presAssocID="{4A7FB825-F715-42EF-8E4D-5114D0D45EE9}" presName="compositeNode" presStyleCnt="0">
        <dgm:presLayoutVars>
          <dgm:bulletEnabled val="1"/>
        </dgm:presLayoutVars>
      </dgm:prSet>
      <dgm:spPr/>
    </dgm:pt>
    <dgm:pt modelId="{EDC442E5-4AC2-4BE7-B40C-37D8A99D51D7}" type="pres">
      <dgm:prSet presAssocID="{4A7FB825-F715-42EF-8E4D-5114D0D45EE9}" presName="bgRect" presStyleLbl="bgAccFollowNode1" presStyleIdx="0" presStyleCnt="3"/>
      <dgm:spPr/>
    </dgm:pt>
    <dgm:pt modelId="{FA549030-D91D-4B01-AED7-7CC3DFDBA34C}" type="pres">
      <dgm:prSet presAssocID="{B68ED51F-EC7D-48B3-811E-389981D31F27}" presName="sibTransNodeCircle" presStyleLbl="alignNode1" presStyleIdx="0" presStyleCnt="6">
        <dgm:presLayoutVars>
          <dgm:chMax val="0"/>
          <dgm:bulletEnabled/>
        </dgm:presLayoutVars>
      </dgm:prSet>
      <dgm:spPr/>
    </dgm:pt>
    <dgm:pt modelId="{ACAA4A96-D8CE-40B6-A24C-785E0B8BF92C}" type="pres">
      <dgm:prSet presAssocID="{4A7FB825-F715-42EF-8E4D-5114D0D45EE9}" presName="bottomLine" presStyleLbl="alignNode1" presStyleIdx="1" presStyleCnt="6">
        <dgm:presLayoutVars/>
      </dgm:prSet>
      <dgm:spPr/>
    </dgm:pt>
    <dgm:pt modelId="{5F463CD8-9F7D-414A-A1C8-50FF59CE060C}" type="pres">
      <dgm:prSet presAssocID="{4A7FB825-F715-42EF-8E4D-5114D0D45EE9}" presName="nodeText" presStyleLbl="bgAccFollowNode1" presStyleIdx="0" presStyleCnt="3">
        <dgm:presLayoutVars>
          <dgm:bulletEnabled val="1"/>
        </dgm:presLayoutVars>
      </dgm:prSet>
      <dgm:spPr/>
    </dgm:pt>
    <dgm:pt modelId="{455CCFAC-F24D-4191-999B-0C670013C9BD}" type="pres">
      <dgm:prSet presAssocID="{B68ED51F-EC7D-48B3-811E-389981D31F27}" presName="sibTrans" presStyleCnt="0"/>
      <dgm:spPr/>
    </dgm:pt>
    <dgm:pt modelId="{9818F73E-A2B2-4A5B-B5D3-63F1AF71DFC2}" type="pres">
      <dgm:prSet presAssocID="{13BAA1FB-5EF1-4C51-BCE2-3039A9DFB04B}" presName="compositeNode" presStyleCnt="0">
        <dgm:presLayoutVars>
          <dgm:bulletEnabled val="1"/>
        </dgm:presLayoutVars>
      </dgm:prSet>
      <dgm:spPr/>
    </dgm:pt>
    <dgm:pt modelId="{10E4528B-32FB-423A-AB0E-53A44B7FE852}" type="pres">
      <dgm:prSet presAssocID="{13BAA1FB-5EF1-4C51-BCE2-3039A9DFB04B}" presName="bgRect" presStyleLbl="bgAccFollowNode1" presStyleIdx="1" presStyleCnt="3"/>
      <dgm:spPr/>
    </dgm:pt>
    <dgm:pt modelId="{1C0C070A-399A-40A1-9436-D9FCE09D3182}" type="pres">
      <dgm:prSet presAssocID="{99557BAB-C11E-4F58-8F33-682B135FCDEF}" presName="sibTransNodeCircle" presStyleLbl="alignNode1" presStyleIdx="2" presStyleCnt="6">
        <dgm:presLayoutVars>
          <dgm:chMax val="0"/>
          <dgm:bulletEnabled/>
        </dgm:presLayoutVars>
      </dgm:prSet>
      <dgm:spPr/>
    </dgm:pt>
    <dgm:pt modelId="{AB12B1DC-59BD-4323-814A-C382210E9855}" type="pres">
      <dgm:prSet presAssocID="{13BAA1FB-5EF1-4C51-BCE2-3039A9DFB04B}" presName="bottomLine" presStyleLbl="alignNode1" presStyleIdx="3" presStyleCnt="6">
        <dgm:presLayoutVars/>
      </dgm:prSet>
      <dgm:spPr/>
    </dgm:pt>
    <dgm:pt modelId="{12F05342-F362-42F4-8DA6-681250DB1745}" type="pres">
      <dgm:prSet presAssocID="{13BAA1FB-5EF1-4C51-BCE2-3039A9DFB04B}" presName="nodeText" presStyleLbl="bgAccFollowNode1" presStyleIdx="1" presStyleCnt="3">
        <dgm:presLayoutVars>
          <dgm:bulletEnabled val="1"/>
        </dgm:presLayoutVars>
      </dgm:prSet>
      <dgm:spPr/>
    </dgm:pt>
    <dgm:pt modelId="{E084B66C-9A29-4D94-8699-6E6E57DE8B71}" type="pres">
      <dgm:prSet presAssocID="{99557BAB-C11E-4F58-8F33-682B135FCDEF}" presName="sibTrans" presStyleCnt="0"/>
      <dgm:spPr/>
    </dgm:pt>
    <dgm:pt modelId="{F200A00D-C876-4FFC-AC12-1D1D1AAED969}" type="pres">
      <dgm:prSet presAssocID="{B8EA94CE-2C0C-433E-B966-6D2D35E06836}" presName="compositeNode" presStyleCnt="0">
        <dgm:presLayoutVars>
          <dgm:bulletEnabled val="1"/>
        </dgm:presLayoutVars>
      </dgm:prSet>
      <dgm:spPr/>
    </dgm:pt>
    <dgm:pt modelId="{14A343DA-C5F7-4390-80A1-90EFA2752843}" type="pres">
      <dgm:prSet presAssocID="{B8EA94CE-2C0C-433E-B966-6D2D35E06836}" presName="bgRect" presStyleLbl="bgAccFollowNode1" presStyleIdx="2" presStyleCnt="3"/>
      <dgm:spPr/>
    </dgm:pt>
    <dgm:pt modelId="{20F30E13-B269-4383-861B-32EAE60B310A}" type="pres">
      <dgm:prSet presAssocID="{993B7508-0CD9-43EE-9B0D-E7C2F1AC1216}" presName="sibTransNodeCircle" presStyleLbl="alignNode1" presStyleIdx="4" presStyleCnt="6">
        <dgm:presLayoutVars>
          <dgm:chMax val="0"/>
          <dgm:bulletEnabled/>
        </dgm:presLayoutVars>
      </dgm:prSet>
      <dgm:spPr/>
    </dgm:pt>
    <dgm:pt modelId="{7FE719A8-E013-4C45-BE6F-CCB0A460B8AA}" type="pres">
      <dgm:prSet presAssocID="{B8EA94CE-2C0C-433E-B966-6D2D35E06836}" presName="bottomLine" presStyleLbl="alignNode1" presStyleIdx="5" presStyleCnt="6">
        <dgm:presLayoutVars/>
      </dgm:prSet>
      <dgm:spPr/>
    </dgm:pt>
    <dgm:pt modelId="{EDAC41D8-9529-44E1-8FAF-4B7D0788BAE8}" type="pres">
      <dgm:prSet presAssocID="{B8EA94CE-2C0C-433E-B966-6D2D35E06836}" presName="nodeText" presStyleLbl="bgAccFollowNode1" presStyleIdx="2" presStyleCnt="3">
        <dgm:presLayoutVars>
          <dgm:bulletEnabled val="1"/>
        </dgm:presLayoutVars>
      </dgm:prSet>
      <dgm:spPr/>
    </dgm:pt>
  </dgm:ptLst>
  <dgm:cxnLst>
    <dgm:cxn modelId="{AD1B2616-C8F1-472B-9A4D-B6B43708CD6F}" type="presOf" srcId="{4A7FB825-F715-42EF-8E4D-5114D0D45EE9}" destId="{EDC442E5-4AC2-4BE7-B40C-37D8A99D51D7}" srcOrd="0" destOrd="0" presId="urn:microsoft.com/office/officeart/2016/7/layout/BasicLinearProcessNumbered"/>
    <dgm:cxn modelId="{8651A53B-236A-4A2E-B0BC-C571EBBBC6E8}" type="presOf" srcId="{B8EA94CE-2C0C-433E-B966-6D2D35E06836}" destId="{14A343DA-C5F7-4390-80A1-90EFA2752843}" srcOrd="0" destOrd="0" presId="urn:microsoft.com/office/officeart/2016/7/layout/BasicLinearProcessNumbered"/>
    <dgm:cxn modelId="{D754DC6E-05A2-4C15-B7DA-4B57EC8BA6F4}" type="presOf" srcId="{13BAA1FB-5EF1-4C51-BCE2-3039A9DFB04B}" destId="{10E4528B-32FB-423A-AB0E-53A44B7FE852}" srcOrd="0" destOrd="0" presId="urn:microsoft.com/office/officeart/2016/7/layout/BasicLinearProcessNumbered"/>
    <dgm:cxn modelId="{9C7FE46F-0BF4-40EC-B351-907EED7046DD}" type="presOf" srcId="{B8EA94CE-2C0C-433E-B966-6D2D35E06836}" destId="{EDAC41D8-9529-44E1-8FAF-4B7D0788BAE8}" srcOrd="1" destOrd="0" presId="urn:microsoft.com/office/officeart/2016/7/layout/BasicLinearProcessNumbered"/>
    <dgm:cxn modelId="{4A33E850-8FF6-4C40-A9D8-BE76EB843E86}" type="presOf" srcId="{1EB7BF3A-5E79-46A1-9703-8DC794E9FE10}" destId="{BDDDB2D6-7B71-41DC-9442-B658B216468B}" srcOrd="0" destOrd="0" presId="urn:microsoft.com/office/officeart/2016/7/layout/BasicLinearProcessNumbered"/>
    <dgm:cxn modelId="{FC573C71-1C67-4C85-8F7A-D8A8C25128EA}" type="presOf" srcId="{993B7508-0CD9-43EE-9B0D-E7C2F1AC1216}" destId="{20F30E13-B269-4383-861B-32EAE60B310A}" srcOrd="0" destOrd="0" presId="urn:microsoft.com/office/officeart/2016/7/layout/BasicLinearProcessNumbered"/>
    <dgm:cxn modelId="{8D06E580-17CA-4DD5-91DA-65C94EAEE5EA}" type="presOf" srcId="{4A7FB825-F715-42EF-8E4D-5114D0D45EE9}" destId="{5F463CD8-9F7D-414A-A1C8-50FF59CE060C}" srcOrd="1" destOrd="0" presId="urn:microsoft.com/office/officeart/2016/7/layout/BasicLinearProcessNumbered"/>
    <dgm:cxn modelId="{5E11BB82-F9E4-4E92-B325-4948FC07CB28}" type="presOf" srcId="{13BAA1FB-5EF1-4C51-BCE2-3039A9DFB04B}" destId="{12F05342-F362-42F4-8DA6-681250DB1745}" srcOrd="1" destOrd="0" presId="urn:microsoft.com/office/officeart/2016/7/layout/BasicLinearProcessNumbered"/>
    <dgm:cxn modelId="{DE0EEA93-BAD5-4B0E-B1F6-A5751D66BF51}" srcId="{1EB7BF3A-5E79-46A1-9703-8DC794E9FE10}" destId="{B8EA94CE-2C0C-433E-B966-6D2D35E06836}" srcOrd="2" destOrd="0" parTransId="{27FDB064-D531-407B-B5A7-897D00D61729}" sibTransId="{993B7508-0CD9-43EE-9B0D-E7C2F1AC1216}"/>
    <dgm:cxn modelId="{81D7DFD4-3693-46A0-AE76-DE057A189BE8}" type="presOf" srcId="{99557BAB-C11E-4F58-8F33-682B135FCDEF}" destId="{1C0C070A-399A-40A1-9436-D9FCE09D3182}" srcOrd="0" destOrd="0" presId="urn:microsoft.com/office/officeart/2016/7/layout/BasicLinearProcessNumbered"/>
    <dgm:cxn modelId="{3D6C93F1-A525-4126-A518-E5026A9DCFB2}" srcId="{1EB7BF3A-5E79-46A1-9703-8DC794E9FE10}" destId="{13BAA1FB-5EF1-4C51-BCE2-3039A9DFB04B}" srcOrd="1" destOrd="0" parTransId="{4E7A51DC-0E6A-4B9F-A8A9-90CC8038223D}" sibTransId="{99557BAB-C11E-4F58-8F33-682B135FCDEF}"/>
    <dgm:cxn modelId="{8D58D1F2-420A-445C-A5D1-18416CD0F2DC}" srcId="{1EB7BF3A-5E79-46A1-9703-8DC794E9FE10}" destId="{4A7FB825-F715-42EF-8E4D-5114D0D45EE9}" srcOrd="0" destOrd="0" parTransId="{A2435773-EF3A-4BF8-A02D-55E395AD580B}" sibTransId="{B68ED51F-EC7D-48B3-811E-389981D31F27}"/>
    <dgm:cxn modelId="{40D2B7FF-C47C-47D2-B07B-C8839329075D}" type="presOf" srcId="{B68ED51F-EC7D-48B3-811E-389981D31F27}" destId="{FA549030-D91D-4B01-AED7-7CC3DFDBA34C}" srcOrd="0" destOrd="0" presId="urn:microsoft.com/office/officeart/2016/7/layout/BasicLinearProcessNumbered"/>
    <dgm:cxn modelId="{AFF02FAC-9C89-4B07-BB8D-5D97905CF32A}" type="presParOf" srcId="{BDDDB2D6-7B71-41DC-9442-B658B216468B}" destId="{FE9CAE43-9059-443C-8760-96DF8D22C1FC}" srcOrd="0" destOrd="0" presId="urn:microsoft.com/office/officeart/2016/7/layout/BasicLinearProcessNumbered"/>
    <dgm:cxn modelId="{54058349-2265-44E1-A4AC-BE8FA5BDE511}" type="presParOf" srcId="{FE9CAE43-9059-443C-8760-96DF8D22C1FC}" destId="{EDC442E5-4AC2-4BE7-B40C-37D8A99D51D7}" srcOrd="0" destOrd="0" presId="urn:microsoft.com/office/officeart/2016/7/layout/BasicLinearProcessNumbered"/>
    <dgm:cxn modelId="{A27232F5-8859-478B-B156-DE33E3A13CF2}" type="presParOf" srcId="{FE9CAE43-9059-443C-8760-96DF8D22C1FC}" destId="{FA549030-D91D-4B01-AED7-7CC3DFDBA34C}" srcOrd="1" destOrd="0" presId="urn:microsoft.com/office/officeart/2016/7/layout/BasicLinearProcessNumbered"/>
    <dgm:cxn modelId="{5FCA3FE8-ADB7-42BA-8806-783A358BBAA2}" type="presParOf" srcId="{FE9CAE43-9059-443C-8760-96DF8D22C1FC}" destId="{ACAA4A96-D8CE-40B6-A24C-785E0B8BF92C}" srcOrd="2" destOrd="0" presId="urn:microsoft.com/office/officeart/2016/7/layout/BasicLinearProcessNumbered"/>
    <dgm:cxn modelId="{A6BA9B0E-B1CF-4CDD-8831-269DE3E114FC}" type="presParOf" srcId="{FE9CAE43-9059-443C-8760-96DF8D22C1FC}" destId="{5F463CD8-9F7D-414A-A1C8-50FF59CE060C}" srcOrd="3" destOrd="0" presId="urn:microsoft.com/office/officeart/2016/7/layout/BasicLinearProcessNumbered"/>
    <dgm:cxn modelId="{978B16B4-4F46-4147-BA94-271AEC6B6E44}" type="presParOf" srcId="{BDDDB2D6-7B71-41DC-9442-B658B216468B}" destId="{455CCFAC-F24D-4191-999B-0C670013C9BD}" srcOrd="1" destOrd="0" presId="urn:microsoft.com/office/officeart/2016/7/layout/BasicLinearProcessNumbered"/>
    <dgm:cxn modelId="{0D220589-D27F-447F-A8BD-B2F70B37ECED}" type="presParOf" srcId="{BDDDB2D6-7B71-41DC-9442-B658B216468B}" destId="{9818F73E-A2B2-4A5B-B5D3-63F1AF71DFC2}" srcOrd="2" destOrd="0" presId="urn:microsoft.com/office/officeart/2016/7/layout/BasicLinearProcessNumbered"/>
    <dgm:cxn modelId="{A3BE0C9E-4FD3-4CC4-B967-78592C0C37EF}" type="presParOf" srcId="{9818F73E-A2B2-4A5B-B5D3-63F1AF71DFC2}" destId="{10E4528B-32FB-423A-AB0E-53A44B7FE852}" srcOrd="0" destOrd="0" presId="urn:microsoft.com/office/officeart/2016/7/layout/BasicLinearProcessNumbered"/>
    <dgm:cxn modelId="{54303868-6068-46B3-BB5B-6CAAFC08B9C8}" type="presParOf" srcId="{9818F73E-A2B2-4A5B-B5D3-63F1AF71DFC2}" destId="{1C0C070A-399A-40A1-9436-D9FCE09D3182}" srcOrd="1" destOrd="0" presId="urn:microsoft.com/office/officeart/2016/7/layout/BasicLinearProcessNumbered"/>
    <dgm:cxn modelId="{51AD6EC1-3F11-4A3A-B82B-5C741340A649}" type="presParOf" srcId="{9818F73E-A2B2-4A5B-B5D3-63F1AF71DFC2}" destId="{AB12B1DC-59BD-4323-814A-C382210E9855}" srcOrd="2" destOrd="0" presId="urn:microsoft.com/office/officeart/2016/7/layout/BasicLinearProcessNumbered"/>
    <dgm:cxn modelId="{3AF7B354-8C1E-441C-A9A3-EC627BD8344B}" type="presParOf" srcId="{9818F73E-A2B2-4A5B-B5D3-63F1AF71DFC2}" destId="{12F05342-F362-42F4-8DA6-681250DB1745}" srcOrd="3" destOrd="0" presId="urn:microsoft.com/office/officeart/2016/7/layout/BasicLinearProcessNumbered"/>
    <dgm:cxn modelId="{D581C8E6-4491-4949-9C2D-1D4C1A0BAB84}" type="presParOf" srcId="{BDDDB2D6-7B71-41DC-9442-B658B216468B}" destId="{E084B66C-9A29-4D94-8699-6E6E57DE8B71}" srcOrd="3" destOrd="0" presId="urn:microsoft.com/office/officeart/2016/7/layout/BasicLinearProcessNumbered"/>
    <dgm:cxn modelId="{87C0CF99-D441-44BC-9D4B-A1451A4314B2}" type="presParOf" srcId="{BDDDB2D6-7B71-41DC-9442-B658B216468B}" destId="{F200A00D-C876-4FFC-AC12-1D1D1AAED969}" srcOrd="4" destOrd="0" presId="urn:microsoft.com/office/officeart/2016/7/layout/BasicLinearProcessNumbered"/>
    <dgm:cxn modelId="{9B43FF10-C374-4754-917E-8FB6B8EFF947}" type="presParOf" srcId="{F200A00D-C876-4FFC-AC12-1D1D1AAED969}" destId="{14A343DA-C5F7-4390-80A1-90EFA2752843}" srcOrd="0" destOrd="0" presId="urn:microsoft.com/office/officeart/2016/7/layout/BasicLinearProcessNumbered"/>
    <dgm:cxn modelId="{D887FCF2-4BC8-45BA-95EF-3784E1835DD5}" type="presParOf" srcId="{F200A00D-C876-4FFC-AC12-1D1D1AAED969}" destId="{20F30E13-B269-4383-861B-32EAE60B310A}" srcOrd="1" destOrd="0" presId="urn:microsoft.com/office/officeart/2016/7/layout/BasicLinearProcessNumbered"/>
    <dgm:cxn modelId="{2C9713B0-821B-440D-8000-4B9B7FE550D1}" type="presParOf" srcId="{F200A00D-C876-4FFC-AC12-1D1D1AAED969}" destId="{7FE719A8-E013-4C45-BE6F-CCB0A460B8AA}" srcOrd="2" destOrd="0" presId="urn:microsoft.com/office/officeart/2016/7/layout/BasicLinearProcessNumbered"/>
    <dgm:cxn modelId="{BCAB6955-64E3-42E6-B090-39D3DEA2C844}" type="presParOf" srcId="{F200A00D-C876-4FFC-AC12-1D1D1AAED969}" destId="{EDAC41D8-9529-44E1-8FAF-4B7D0788BAE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442E5-4AC2-4BE7-B40C-37D8A99D51D7}">
      <dsp:nvSpPr>
        <dsp:cNvPr id="0" name=""/>
        <dsp:cNvSpPr/>
      </dsp:nvSpPr>
      <dsp:spPr>
        <a:xfrm>
          <a:off x="0" y="60275"/>
          <a:ext cx="2686347" cy="3760886"/>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977900">
            <a:lnSpc>
              <a:spcPct val="90000"/>
            </a:lnSpc>
            <a:spcBef>
              <a:spcPct val="0"/>
            </a:spcBef>
            <a:spcAft>
              <a:spcPct val="35000"/>
            </a:spcAft>
            <a:buNone/>
          </a:pPr>
          <a:r>
            <a:rPr lang="en-GB" sz="2200" b="0" i="0" kern="1200" baseline="0" dirty="0"/>
            <a:t>Increasing financial and institutional support for women</a:t>
          </a:r>
          <a:endParaRPr lang="en-US" sz="2200" kern="1200" dirty="0"/>
        </a:p>
      </dsp:txBody>
      <dsp:txXfrm>
        <a:off x="0" y="1489412"/>
        <a:ext cx="2686347" cy="2256531"/>
      </dsp:txXfrm>
    </dsp:sp>
    <dsp:sp modelId="{FA549030-D91D-4B01-AED7-7CC3DFDBA34C}">
      <dsp:nvSpPr>
        <dsp:cNvPr id="0" name=""/>
        <dsp:cNvSpPr/>
      </dsp:nvSpPr>
      <dsp:spPr>
        <a:xfrm>
          <a:off x="779040" y="436363"/>
          <a:ext cx="1128265" cy="1128265"/>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44271" y="601594"/>
        <a:ext cx="797803" cy="797803"/>
      </dsp:txXfrm>
    </dsp:sp>
    <dsp:sp modelId="{ACAA4A96-D8CE-40B6-A24C-785E0B8BF92C}">
      <dsp:nvSpPr>
        <dsp:cNvPr id="0" name=""/>
        <dsp:cNvSpPr/>
      </dsp:nvSpPr>
      <dsp:spPr>
        <a:xfrm>
          <a:off x="0" y="3821089"/>
          <a:ext cx="2686347" cy="7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4528B-32FB-423A-AB0E-53A44B7FE852}">
      <dsp:nvSpPr>
        <dsp:cNvPr id="0" name=""/>
        <dsp:cNvSpPr/>
      </dsp:nvSpPr>
      <dsp:spPr>
        <a:xfrm>
          <a:off x="2954982" y="60275"/>
          <a:ext cx="2686347" cy="3760886"/>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977900">
            <a:lnSpc>
              <a:spcPct val="90000"/>
            </a:lnSpc>
            <a:spcBef>
              <a:spcPct val="0"/>
            </a:spcBef>
            <a:spcAft>
              <a:spcPct val="35000"/>
            </a:spcAft>
            <a:buNone/>
          </a:pPr>
          <a:r>
            <a:rPr lang="en-GB" sz="2200" b="0" i="0" kern="1200" baseline="0" dirty="0"/>
            <a:t>Enforcing laws against gender discrimination in political processes</a:t>
          </a:r>
          <a:endParaRPr lang="en-US" sz="2200" kern="1200" dirty="0"/>
        </a:p>
      </dsp:txBody>
      <dsp:txXfrm>
        <a:off x="2954982" y="1489412"/>
        <a:ext cx="2686347" cy="2256531"/>
      </dsp:txXfrm>
    </dsp:sp>
    <dsp:sp modelId="{1C0C070A-399A-40A1-9436-D9FCE09D3182}">
      <dsp:nvSpPr>
        <dsp:cNvPr id="0" name=""/>
        <dsp:cNvSpPr/>
      </dsp:nvSpPr>
      <dsp:spPr>
        <a:xfrm>
          <a:off x="3734023" y="436363"/>
          <a:ext cx="1128265" cy="1128265"/>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899254" y="601594"/>
        <a:ext cx="797803" cy="797803"/>
      </dsp:txXfrm>
    </dsp:sp>
    <dsp:sp modelId="{AB12B1DC-59BD-4323-814A-C382210E9855}">
      <dsp:nvSpPr>
        <dsp:cNvPr id="0" name=""/>
        <dsp:cNvSpPr/>
      </dsp:nvSpPr>
      <dsp:spPr>
        <a:xfrm>
          <a:off x="2954982" y="3821089"/>
          <a:ext cx="2686347" cy="7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A343DA-C5F7-4390-80A1-90EFA2752843}">
      <dsp:nvSpPr>
        <dsp:cNvPr id="0" name=""/>
        <dsp:cNvSpPr/>
      </dsp:nvSpPr>
      <dsp:spPr>
        <a:xfrm>
          <a:off x="5909964" y="60275"/>
          <a:ext cx="2686347" cy="3760886"/>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438" tIns="330200" rIns="209438" bIns="330200" numCol="1" spcCol="1270" anchor="t" anchorCtr="0">
          <a:noAutofit/>
        </a:bodyPr>
        <a:lstStyle/>
        <a:p>
          <a:pPr marL="0" lvl="0" indent="0" algn="l" defTabSz="977900">
            <a:lnSpc>
              <a:spcPct val="90000"/>
            </a:lnSpc>
            <a:spcBef>
              <a:spcPct val="0"/>
            </a:spcBef>
            <a:spcAft>
              <a:spcPct val="35000"/>
            </a:spcAft>
            <a:buNone/>
          </a:pPr>
          <a:r>
            <a:rPr lang="en-GB" sz="2200" b="0" i="0" kern="1200" baseline="0" dirty="0"/>
            <a:t>Providing political education and leadership training for women</a:t>
          </a:r>
          <a:endParaRPr lang="en-US" sz="2200" kern="1200" dirty="0"/>
        </a:p>
      </dsp:txBody>
      <dsp:txXfrm>
        <a:off x="5909964" y="1489412"/>
        <a:ext cx="2686347" cy="2256531"/>
      </dsp:txXfrm>
    </dsp:sp>
    <dsp:sp modelId="{20F30E13-B269-4383-861B-32EAE60B310A}">
      <dsp:nvSpPr>
        <dsp:cNvPr id="0" name=""/>
        <dsp:cNvSpPr/>
      </dsp:nvSpPr>
      <dsp:spPr>
        <a:xfrm>
          <a:off x="6689005" y="436363"/>
          <a:ext cx="1128265" cy="1128265"/>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854236" y="601594"/>
        <a:ext cx="797803" cy="797803"/>
      </dsp:txXfrm>
    </dsp:sp>
    <dsp:sp modelId="{7FE719A8-E013-4C45-BE6F-CCB0A460B8AA}">
      <dsp:nvSpPr>
        <dsp:cNvPr id="0" name=""/>
        <dsp:cNvSpPr/>
      </dsp:nvSpPr>
      <dsp:spPr>
        <a:xfrm>
          <a:off x="5909964" y="3821089"/>
          <a:ext cx="2686347" cy="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68057-E7BE-40C3-84ED-574147E2E356}" type="datetimeFigureOut">
              <a:rPr lang="en-GB" smtClean="0"/>
              <a:t>11/07/2025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7DF04-65A6-4401-A392-B420A3FF4FF4}" type="slidenum">
              <a:rPr lang="en-GB" smtClean="0"/>
              <a:t>‹#›</a:t>
            </a:fld>
            <a:endParaRPr lang="en-GB"/>
          </a:p>
        </p:txBody>
      </p:sp>
    </p:spTree>
    <p:extLst>
      <p:ext uri="{BB962C8B-B14F-4D97-AF65-F5344CB8AC3E}">
        <p14:creationId xmlns:p14="http://schemas.microsoft.com/office/powerpoint/2010/main" val="138849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77DF04-65A6-4401-A392-B420A3FF4FF4}" type="slidenum">
              <a:rPr lang="en-GB" smtClean="0"/>
              <a:t>1</a:t>
            </a:fld>
            <a:endParaRPr lang="en-GB"/>
          </a:p>
        </p:txBody>
      </p:sp>
    </p:spTree>
    <p:extLst>
      <p:ext uri="{BB962C8B-B14F-4D97-AF65-F5344CB8AC3E}">
        <p14:creationId xmlns:p14="http://schemas.microsoft.com/office/powerpoint/2010/main" val="327988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77DF04-65A6-4401-A392-B420A3FF4FF4}" type="slidenum">
              <a:rPr lang="en-GB" smtClean="0"/>
              <a:t>10</a:t>
            </a:fld>
            <a:endParaRPr lang="en-GB"/>
          </a:p>
        </p:txBody>
      </p:sp>
    </p:spTree>
    <p:extLst>
      <p:ext uri="{BB962C8B-B14F-4D97-AF65-F5344CB8AC3E}">
        <p14:creationId xmlns:p14="http://schemas.microsoft.com/office/powerpoint/2010/main" val="264063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212055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51620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094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130933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202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801628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1430015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77256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160841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DEF39-4DE9-431A-9C0B-6938C7C9F1F0}" type="datetimeFigureOut">
              <a:rPr lang="en-GB" smtClean="0"/>
              <a:t>11/07/2025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358037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CDEF39-4DE9-431A-9C0B-6938C7C9F1F0}" type="datetimeFigureOut">
              <a:rPr lang="en-GB" smtClean="0"/>
              <a:t>11/07/2025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157214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CDEF39-4DE9-431A-9C0B-6938C7C9F1F0}" type="datetimeFigureOut">
              <a:rPr lang="en-GB" smtClean="0"/>
              <a:t>11/07/2025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241726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CDEF39-4DE9-431A-9C0B-6938C7C9F1F0}" type="datetimeFigureOut">
              <a:rPr lang="en-GB" smtClean="0"/>
              <a:t>11/07/2025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188805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DEF39-4DE9-431A-9C0B-6938C7C9F1F0}" type="datetimeFigureOut">
              <a:rPr lang="en-GB" smtClean="0"/>
              <a:t>11/07/2025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236016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DEF39-4DE9-431A-9C0B-6938C7C9F1F0}" type="datetimeFigureOut">
              <a:rPr lang="en-GB" smtClean="0"/>
              <a:t>11/07/2025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106227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CDEF39-4DE9-431A-9C0B-6938C7C9F1F0}" type="datetimeFigureOut">
              <a:rPr lang="en-GB" smtClean="0"/>
              <a:t>11/07/2025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B81898-2954-406D-BC73-824893E390DE}" type="slidenum">
              <a:rPr lang="en-GB" smtClean="0"/>
              <a:t>‹#›</a:t>
            </a:fld>
            <a:endParaRPr lang="en-GB"/>
          </a:p>
        </p:txBody>
      </p:sp>
    </p:spTree>
    <p:extLst>
      <p:ext uri="{BB962C8B-B14F-4D97-AF65-F5344CB8AC3E}">
        <p14:creationId xmlns:p14="http://schemas.microsoft.com/office/powerpoint/2010/main" val="44500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CDEF39-4DE9-431A-9C0B-6938C7C9F1F0}" type="datetimeFigureOut">
              <a:rPr lang="en-GB" smtClean="0"/>
              <a:t>11/07/2025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B81898-2954-406D-BC73-824893E390DE}" type="slidenum">
              <a:rPr lang="en-GB" smtClean="0"/>
              <a:t>‹#›</a:t>
            </a:fld>
            <a:endParaRPr lang="en-GB"/>
          </a:p>
        </p:txBody>
      </p:sp>
    </p:spTree>
    <p:extLst>
      <p:ext uri="{BB962C8B-B14F-4D97-AF65-F5344CB8AC3E}">
        <p14:creationId xmlns:p14="http://schemas.microsoft.com/office/powerpoint/2010/main" val="3935043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file:///C:\Users\Ebere\Desktop\Submission_OWEF_Grp1_Project(Gender_Distribution_Distribution_2007-2023).xlsx!Dashboard1!R1:R104857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20F5-4134-B636-65C7-196535FA20EC}"/>
              </a:ext>
            </a:extLst>
          </p:cNvPr>
          <p:cNvSpPr>
            <a:spLocks noGrp="1"/>
          </p:cNvSpPr>
          <p:nvPr>
            <p:ph type="ctrTitle"/>
          </p:nvPr>
        </p:nvSpPr>
        <p:spPr>
          <a:xfrm>
            <a:off x="1507067" y="1747993"/>
            <a:ext cx="7766936" cy="2118341"/>
          </a:xfrm>
        </p:spPr>
        <p:txBody>
          <a:bodyPr/>
          <a:lstStyle/>
          <a:p>
            <a:r>
              <a:rPr lang="en-GB" sz="4400" dirty="0">
                <a:latin typeface="Arial Black" panose="020B0A04020102020204" pitchFamily="34" charset="0"/>
              </a:rPr>
              <a:t>Women in Political Offices in Nigeria: Progress or Plateau?</a:t>
            </a:r>
          </a:p>
        </p:txBody>
      </p:sp>
      <p:sp>
        <p:nvSpPr>
          <p:cNvPr id="3" name="Subtitle 2">
            <a:extLst>
              <a:ext uri="{FF2B5EF4-FFF2-40B4-BE49-F238E27FC236}">
                <a16:creationId xmlns:a16="http://schemas.microsoft.com/office/drawing/2014/main" id="{93AD4798-E4E1-E983-C85C-41E4BD85D6B0}"/>
              </a:ext>
            </a:extLst>
          </p:cNvPr>
          <p:cNvSpPr>
            <a:spLocks noGrp="1"/>
          </p:cNvSpPr>
          <p:nvPr>
            <p:ph type="subTitle" idx="1"/>
          </p:nvPr>
        </p:nvSpPr>
        <p:spPr>
          <a:xfrm>
            <a:off x="472611" y="4050836"/>
            <a:ext cx="8645263" cy="2402218"/>
          </a:xfrm>
        </p:spPr>
        <p:txBody>
          <a:bodyPr>
            <a:normAutofit/>
          </a:bodyPr>
          <a:lstStyle/>
          <a:p>
            <a:r>
              <a:rPr lang="en-GB" i="1" dirty="0">
                <a:latin typeface="Arial" panose="020B0604020202020204" pitchFamily="34" charset="0"/>
                <a:cs typeface="Arial" panose="020B0604020202020204" pitchFamily="34" charset="0"/>
              </a:rPr>
              <a:t>A 2007–2023 Analysis of Gender Representation in Nigerian General Elections.</a:t>
            </a:r>
          </a:p>
          <a:p>
            <a:r>
              <a:rPr lang="en-GB" sz="1400" b="1" dirty="0">
                <a:latin typeface="Arial" panose="020B0604020202020204" pitchFamily="34" charset="0"/>
                <a:cs typeface="Arial" panose="020B0604020202020204" pitchFamily="34" charset="0"/>
              </a:rPr>
              <a:t>Agu Confidence, Oluwatosin </a:t>
            </a:r>
            <a:r>
              <a:rPr lang="en-GB" sz="1400" b="1" dirty="0" err="1">
                <a:latin typeface="Arial" panose="020B0604020202020204" pitchFamily="34" charset="0"/>
                <a:cs typeface="Arial" panose="020B0604020202020204" pitchFamily="34" charset="0"/>
              </a:rPr>
              <a:t>Sanyaolu</a:t>
            </a:r>
            <a:r>
              <a:rPr lang="en-GB" sz="1400" b="1" dirty="0">
                <a:latin typeface="Arial" panose="020B0604020202020204" pitchFamily="34" charset="0"/>
                <a:cs typeface="Arial" panose="020B0604020202020204" pitchFamily="34" charset="0"/>
              </a:rPr>
              <a:t>, Ebere Adirika, </a:t>
            </a:r>
            <a:r>
              <a:rPr lang="en-GB" sz="1400" b="1" dirty="0" err="1">
                <a:latin typeface="Arial" panose="020B0604020202020204" pitchFamily="34" charset="0"/>
                <a:cs typeface="Arial" panose="020B0604020202020204" pitchFamily="34" charset="0"/>
              </a:rPr>
              <a:t>Olagboyega</a:t>
            </a:r>
            <a:r>
              <a:rPr lang="en-GB" sz="1400" b="1" dirty="0">
                <a:latin typeface="Arial" panose="020B0604020202020204" pitchFamily="34" charset="0"/>
                <a:cs typeface="Arial" panose="020B0604020202020204" pitchFamily="34" charset="0"/>
              </a:rPr>
              <a:t> Stephanie, </a:t>
            </a:r>
            <a:r>
              <a:rPr lang="en-GB" sz="1400" b="1" dirty="0" err="1">
                <a:latin typeface="Arial" panose="020B0604020202020204" pitchFamily="34" charset="0"/>
                <a:cs typeface="Arial" panose="020B0604020202020204" pitchFamily="34" charset="0"/>
              </a:rPr>
              <a:t>Ajekwe</a:t>
            </a:r>
            <a:r>
              <a:rPr lang="en-GB" sz="1400" b="1" dirty="0">
                <a:latin typeface="Arial" panose="020B0604020202020204" pitchFamily="34" charset="0"/>
                <a:cs typeface="Arial" panose="020B0604020202020204" pitchFamily="34" charset="0"/>
              </a:rPr>
              <a:t> </a:t>
            </a:r>
            <a:r>
              <a:rPr lang="en-GB" sz="1400" b="1" dirty="0" err="1">
                <a:latin typeface="Arial" panose="020B0604020202020204" pitchFamily="34" charset="0"/>
                <a:cs typeface="Arial" panose="020B0604020202020204" pitchFamily="34" charset="0"/>
              </a:rPr>
              <a:t>Nkemakonam</a:t>
            </a:r>
            <a:r>
              <a:rPr lang="en-GB" sz="1400" b="1" dirty="0">
                <a:latin typeface="Arial" panose="020B0604020202020204" pitchFamily="34" charset="0"/>
                <a:cs typeface="Arial" panose="020B0604020202020204" pitchFamily="34" charset="0"/>
              </a:rPr>
              <a:t>.</a:t>
            </a:r>
          </a:p>
          <a:p>
            <a:r>
              <a:rPr lang="en-GB" b="1" dirty="0">
                <a:latin typeface="Arial" panose="020B0604020202020204" pitchFamily="34" charset="0"/>
                <a:cs typeface="Arial" panose="020B0604020202020204" pitchFamily="34" charset="0"/>
              </a:rPr>
              <a:t>Group 1 – Data Analysis,</a:t>
            </a:r>
          </a:p>
          <a:p>
            <a:r>
              <a:rPr lang="en-GB" b="1" dirty="0">
                <a:latin typeface="Arial" panose="020B0604020202020204" pitchFamily="34" charset="0"/>
                <a:cs typeface="Arial" panose="020B0604020202020204" pitchFamily="34" charset="0"/>
              </a:rPr>
              <a:t>July 2025</a:t>
            </a:r>
          </a:p>
        </p:txBody>
      </p:sp>
    </p:spTree>
    <p:extLst>
      <p:ext uri="{BB962C8B-B14F-4D97-AF65-F5344CB8AC3E}">
        <p14:creationId xmlns:p14="http://schemas.microsoft.com/office/powerpoint/2010/main" val="20817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0" name="Isosceles Triangle 3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4" name="Isosceles Triangle 4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5" name="Isosceles Triangle 4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7" name="Rectangle 4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0" name="Straight Connector 4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3" name="Isosceles Triangle 5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7" name="Isosceles Triangle 5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8" name="Isosceles Triangle 5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60" name="Rectangle 5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Content Placeholder 29" descr="A screenshot of a survey dashboard&#10;&#10;AI-generated content may be incorrect.">
            <a:extLst>
              <a:ext uri="{FF2B5EF4-FFF2-40B4-BE49-F238E27FC236}">
                <a16:creationId xmlns:a16="http://schemas.microsoft.com/office/drawing/2014/main" id="{37A4B8BA-CC74-B81E-CAFC-73BC56A291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9002" y="480061"/>
            <a:ext cx="11266255" cy="5897880"/>
          </a:xfrm>
          <a:prstGeom prst="rect">
            <a:avLst/>
          </a:prstGeom>
        </p:spPr>
      </p:pic>
    </p:spTree>
    <p:extLst>
      <p:ext uri="{BB962C8B-B14F-4D97-AF65-F5344CB8AC3E}">
        <p14:creationId xmlns:p14="http://schemas.microsoft.com/office/powerpoint/2010/main" val="332171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9426-1344-ECA5-4229-3E39FE273DFD}"/>
              </a:ext>
            </a:extLst>
          </p:cNvPr>
          <p:cNvSpPr>
            <a:spLocks noGrp="1"/>
          </p:cNvSpPr>
          <p:nvPr>
            <p:ph type="title"/>
          </p:nvPr>
        </p:nvSpPr>
        <p:spPr>
          <a:xfrm>
            <a:off x="677334" y="609600"/>
            <a:ext cx="8596668" cy="1320800"/>
          </a:xfrm>
        </p:spPr>
        <p:txBody>
          <a:bodyPr>
            <a:normAutofit/>
          </a:bodyPr>
          <a:lstStyle/>
          <a:p>
            <a:r>
              <a:rPr lang="en-GB" dirty="0">
                <a:latin typeface="Arial Black" panose="020B0A04020102020204" pitchFamily="34" charset="0"/>
              </a:rPr>
              <a:t>Recommendations </a:t>
            </a:r>
            <a:r>
              <a:rPr lang="en-GB" sz="1800" dirty="0">
                <a:latin typeface="Arial Black" panose="020B0A04020102020204" pitchFamily="34" charset="0"/>
              </a:rPr>
              <a:t>(From Primary Data)</a:t>
            </a:r>
          </a:p>
        </p:txBody>
      </p:sp>
      <p:graphicFrame>
        <p:nvGraphicFramePr>
          <p:cNvPr id="6" name="Rectangle 1">
            <a:extLst>
              <a:ext uri="{FF2B5EF4-FFF2-40B4-BE49-F238E27FC236}">
                <a16:creationId xmlns:a16="http://schemas.microsoft.com/office/drawing/2014/main" id="{82B7F139-7A7D-656C-92D2-72479CA3A347}"/>
              </a:ext>
            </a:extLst>
          </p:cNvPr>
          <p:cNvGraphicFramePr>
            <a:graphicFrameLocks noGrp="1"/>
          </p:cNvGraphicFramePr>
          <p:nvPr>
            <p:ph idx="1"/>
            <p:extLst>
              <p:ext uri="{D42A27DB-BD31-4B8C-83A1-F6EECF244321}">
                <p14:modId xmlns:p14="http://schemas.microsoft.com/office/powerpoint/2010/main" val="410260657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467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7465-758A-BF88-62D7-D3B296A4756B}"/>
              </a:ext>
            </a:extLst>
          </p:cNvPr>
          <p:cNvSpPr>
            <a:spLocks noGrp="1"/>
          </p:cNvSpPr>
          <p:nvPr>
            <p:ph type="title"/>
          </p:nvPr>
        </p:nvSpPr>
        <p:spPr/>
        <p:txBody>
          <a:bodyPr>
            <a:normAutofit/>
          </a:bodyPr>
          <a:lstStyle/>
          <a:p>
            <a:r>
              <a:rPr lang="en-GB" sz="4400"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DC741FA6-FECF-4185-EDD7-8BDDF33003C8}"/>
              </a:ext>
            </a:extLst>
          </p:cNvPr>
          <p:cNvSpPr>
            <a:spLocks noGrp="1"/>
          </p:cNvSpPr>
          <p:nvPr>
            <p:ph idx="1"/>
          </p:nvPr>
        </p:nvSpPr>
        <p:spPr/>
        <p:txBody>
          <a:bodyPr>
            <a:normAutofit/>
          </a:bodyPr>
          <a:lstStyle/>
          <a:p>
            <a:pPr marL="0" indent="0">
              <a:buNone/>
            </a:pPr>
            <a:r>
              <a:rPr lang="en-GB" sz="3200" dirty="0"/>
              <a:t>While more women are stepping into the political arena, their success at the polls remains disproportionately low. This highlights the urgent need for systemic reforms that go beyond candidacy, ensuring equitable support, visibility, and pathways to political office.</a:t>
            </a:r>
          </a:p>
        </p:txBody>
      </p:sp>
    </p:spTree>
    <p:extLst>
      <p:ext uri="{BB962C8B-B14F-4D97-AF65-F5344CB8AC3E}">
        <p14:creationId xmlns:p14="http://schemas.microsoft.com/office/powerpoint/2010/main" val="5671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EBFC-1BE5-02B4-0E49-6CD93F6E29E4}"/>
              </a:ext>
            </a:extLst>
          </p:cNvPr>
          <p:cNvSpPr>
            <a:spLocks noGrp="1"/>
          </p:cNvSpPr>
          <p:nvPr>
            <p:ph type="title"/>
          </p:nvPr>
        </p:nvSpPr>
        <p:spPr/>
        <p:txBody>
          <a:bodyPr>
            <a:normAutofit/>
          </a:bodyPr>
          <a:lstStyle/>
          <a:p>
            <a:pPr algn="ctr"/>
            <a:r>
              <a:rPr lang="en-GB" sz="7200" dirty="0">
                <a:latin typeface="Arial Black" panose="020B0A04020102020204" pitchFamily="34" charset="0"/>
              </a:rPr>
              <a:t>Thank you!</a:t>
            </a:r>
          </a:p>
        </p:txBody>
      </p:sp>
      <p:sp>
        <p:nvSpPr>
          <p:cNvPr id="3" name="Text Placeholder 2">
            <a:extLst>
              <a:ext uri="{FF2B5EF4-FFF2-40B4-BE49-F238E27FC236}">
                <a16:creationId xmlns:a16="http://schemas.microsoft.com/office/drawing/2014/main" id="{E2FF9B3B-B0C3-B4C0-EBDF-390903812072}"/>
              </a:ext>
            </a:extLst>
          </p:cNvPr>
          <p:cNvSpPr>
            <a:spLocks noGrp="1"/>
          </p:cNvSpPr>
          <p:nvPr>
            <p:ph type="body" idx="1"/>
          </p:nvPr>
        </p:nvSpPr>
        <p:spPr/>
        <p:txBody>
          <a:bodyPr>
            <a:normAutofit/>
          </a:bodyPr>
          <a:lstStyle/>
          <a:p>
            <a:pPr algn="ctr"/>
            <a:r>
              <a:rPr lang="en-GB" sz="2400" b="1" dirty="0"/>
              <a:t>We welcome your questions.</a:t>
            </a:r>
          </a:p>
        </p:txBody>
      </p:sp>
    </p:spTree>
    <p:extLst>
      <p:ext uri="{BB962C8B-B14F-4D97-AF65-F5344CB8AC3E}">
        <p14:creationId xmlns:p14="http://schemas.microsoft.com/office/powerpoint/2010/main" val="301815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7389-C7DE-D0A3-1086-4F242E3626FF}"/>
              </a:ext>
            </a:extLst>
          </p:cNvPr>
          <p:cNvSpPr>
            <a:spLocks noGrp="1"/>
          </p:cNvSpPr>
          <p:nvPr>
            <p:ph type="title"/>
          </p:nvPr>
        </p:nvSpPr>
        <p:spPr/>
        <p:txBody>
          <a:bodyPr>
            <a:normAutofit/>
          </a:bodyPr>
          <a:lstStyle/>
          <a:p>
            <a:r>
              <a:rPr lang="en-GB" sz="6000" b="1" dirty="0">
                <a:latin typeface="Arial Black" panose="020B0A04020102020204" pitchFamily="34" charset="0"/>
              </a:rPr>
              <a:t>Introduction</a:t>
            </a:r>
            <a:endParaRPr lang="en-GB" sz="6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DEF9A40-7435-C866-106B-3D1B2960A8EB}"/>
              </a:ext>
            </a:extLst>
          </p:cNvPr>
          <p:cNvSpPr>
            <a:spLocks noGrp="1"/>
          </p:cNvSpPr>
          <p:nvPr>
            <p:ph idx="1"/>
          </p:nvPr>
        </p:nvSpPr>
        <p:spPr>
          <a:xfrm>
            <a:off x="769802" y="1790826"/>
            <a:ext cx="9194329" cy="4457574"/>
          </a:xfrm>
        </p:spPr>
        <p:txBody>
          <a:bodyPr>
            <a:noAutofit/>
          </a:bodyPr>
          <a:lstStyle/>
          <a:p>
            <a:pPr lvl="0"/>
            <a:r>
              <a:rPr lang="en-GB" b="1" dirty="0">
                <a:cs typeface="Arial" panose="020B0604020202020204" pitchFamily="34" charset="0"/>
              </a:rPr>
              <a:t>Brief:</a:t>
            </a:r>
            <a:br>
              <a:rPr lang="en-GB" dirty="0">
                <a:cs typeface="Arial" panose="020B0604020202020204" pitchFamily="34" charset="0"/>
              </a:rPr>
            </a:br>
            <a:r>
              <a:rPr lang="en-GB" dirty="0">
                <a:cs typeface="Arial" panose="020B0604020202020204" pitchFamily="34" charset="0"/>
              </a:rPr>
              <a:t>Women remain significantly underrepresented in Nigerian politics due to structural, social, and cultural barriers. Though awareness has grown, overall participation remains low. </a:t>
            </a:r>
          </a:p>
          <a:p>
            <a:pPr lvl="0"/>
            <a:r>
              <a:rPr lang="en-GB" b="1" dirty="0"/>
              <a:t>Purpose of the Study:</a:t>
            </a:r>
            <a:br>
              <a:rPr lang="en-GB" dirty="0"/>
            </a:br>
            <a:r>
              <a:rPr lang="en-GB" dirty="0"/>
              <a:t>To assess the trend of women's political participation in Nigeria from 2007 to 2023 and determine whether there has been meaningful progress or a plateau.</a:t>
            </a:r>
          </a:p>
          <a:p>
            <a:r>
              <a:rPr lang="en-GB" b="1" dirty="0">
                <a:latin typeface="Arial" panose="020B0604020202020204" pitchFamily="34" charset="0"/>
                <a:cs typeface="Arial" panose="020B0604020202020204" pitchFamily="34" charset="0"/>
              </a:rPr>
              <a:t>Importance of Gender Equity in Politics:</a:t>
            </a:r>
            <a:br>
              <a:rPr lang="en-GB" dirty="0">
                <a:latin typeface="Arial" panose="020B0604020202020204" pitchFamily="34" charset="0"/>
                <a:cs typeface="Arial" panose="020B0604020202020204" pitchFamily="34" charset="0"/>
              </a:rPr>
            </a:br>
            <a:r>
              <a:rPr lang="en-GB" dirty="0">
                <a:cs typeface="Arial" panose="020B0604020202020204" pitchFamily="34" charset="0"/>
              </a:rPr>
              <a:t>Equitable representation ensures inclusive policymaking, strengthens democracy, and reflects the diverse needs of society. </a:t>
            </a:r>
          </a:p>
          <a:p>
            <a:r>
              <a:rPr lang="en-GB" b="1" dirty="0">
                <a:latin typeface="Arial" panose="020B0604020202020204" pitchFamily="34" charset="0"/>
                <a:cs typeface="Arial" panose="020B0604020202020204" pitchFamily="34" charset="0"/>
              </a:rPr>
              <a:t>Scope of the Study:</a:t>
            </a:r>
            <a:br>
              <a:rPr lang="en-GB" dirty="0">
                <a:latin typeface="Arial" panose="020B0604020202020204" pitchFamily="34" charset="0"/>
                <a:cs typeface="Arial" panose="020B0604020202020204" pitchFamily="34" charset="0"/>
              </a:rPr>
            </a:br>
            <a:r>
              <a:rPr lang="en-GB" dirty="0"/>
              <a:t>This study focuses on gender-based electoral data from 2007 to 2023, </a:t>
            </a:r>
            <a:r>
              <a:rPr lang="en-GB" dirty="0" err="1"/>
              <a:t>analyzing</a:t>
            </a:r>
            <a:r>
              <a:rPr lang="en-GB" dirty="0"/>
              <a:t> the number and percentage of female candidates in general elections across Nigeria.</a:t>
            </a:r>
            <a:endParaRPr lang="en-GB" sz="2000" dirty="0">
              <a:cs typeface="Arial" panose="020B0604020202020204" pitchFamily="34" charset="0"/>
            </a:endParaRPr>
          </a:p>
          <a:p>
            <a:pPr marL="0" indent="0">
              <a:buNone/>
            </a:pPr>
            <a:endParaRPr lang="en-GB" sz="2000" b="1" dirty="0">
              <a:latin typeface="Arial" panose="020B0604020202020204" pitchFamily="34" charset="0"/>
              <a:cs typeface="Arial" panose="020B0604020202020204" pitchFamily="34" charset="0"/>
            </a:endParaRPr>
          </a:p>
          <a:p>
            <a:pPr lvl="0"/>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15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D4E6-DBB7-4A35-4999-FD5A9ECFA17E}"/>
              </a:ext>
            </a:extLst>
          </p:cNvPr>
          <p:cNvSpPr>
            <a:spLocks noGrp="1"/>
          </p:cNvSpPr>
          <p:nvPr>
            <p:ph type="title"/>
          </p:nvPr>
        </p:nvSpPr>
        <p:spPr/>
        <p:txBody>
          <a:bodyPr/>
          <a:lstStyle/>
          <a:p>
            <a:r>
              <a:rPr lang="en-GB" sz="4400" b="1" dirty="0">
                <a:latin typeface="Arial Black" panose="020B0A04020102020204" pitchFamily="34" charset="0"/>
                <a:cs typeface="Arial" panose="020B0604020202020204" pitchFamily="34" charset="0"/>
              </a:rPr>
              <a:t>Methodology</a:t>
            </a:r>
            <a:endParaRPr lang="en-GB" dirty="0"/>
          </a:p>
        </p:txBody>
      </p:sp>
      <p:sp>
        <p:nvSpPr>
          <p:cNvPr id="3" name="Content Placeholder 2">
            <a:extLst>
              <a:ext uri="{FF2B5EF4-FFF2-40B4-BE49-F238E27FC236}">
                <a16:creationId xmlns:a16="http://schemas.microsoft.com/office/drawing/2014/main" id="{C1F9031A-EA0B-255D-DF1D-3AE46B057E95}"/>
              </a:ext>
            </a:extLst>
          </p:cNvPr>
          <p:cNvSpPr>
            <a:spLocks noGrp="1"/>
          </p:cNvSpPr>
          <p:nvPr>
            <p:ph idx="1"/>
          </p:nvPr>
        </p:nvSpPr>
        <p:spPr>
          <a:xfrm>
            <a:off x="677334" y="1472432"/>
            <a:ext cx="7398154" cy="4775967"/>
          </a:xfrm>
        </p:spPr>
        <p:txBody>
          <a:bodyPr>
            <a:normAutofit fontScale="25000" lnSpcReduction="20000"/>
          </a:bodyPr>
          <a:lstStyle/>
          <a:p>
            <a:r>
              <a:rPr lang="en-GB" sz="9600" b="1" dirty="0"/>
              <a:t>Data Sources:</a:t>
            </a:r>
          </a:p>
          <a:p>
            <a:pPr marL="0" indent="0">
              <a:buNone/>
            </a:pPr>
            <a:r>
              <a:rPr lang="en-GB" sz="8000" dirty="0"/>
              <a:t>Primary Data - Structured responses from an online Google Form survey with over 70 participants.                                             Secondary Data: INEC official reports and gender-disaggregated political data from 2007 to 2023 general elections.</a:t>
            </a:r>
          </a:p>
          <a:p>
            <a:r>
              <a:rPr lang="en-GB" sz="9600" b="1" dirty="0">
                <a:latin typeface="Arial" panose="020B0604020202020204" pitchFamily="34" charset="0"/>
                <a:cs typeface="Arial" panose="020B0604020202020204" pitchFamily="34" charset="0"/>
              </a:rPr>
              <a:t>Timeframe: </a:t>
            </a:r>
          </a:p>
          <a:p>
            <a:pPr marL="0" lvl="0" indent="0" defTabSz="914400" eaLnBrk="0" fontAlgn="base" hangingPunct="0">
              <a:spcBef>
                <a:spcPct val="0"/>
              </a:spcBef>
              <a:spcAft>
                <a:spcPct val="0"/>
              </a:spcAft>
              <a:buClrTx/>
              <a:buSzTx/>
              <a:buNone/>
            </a:pPr>
            <a:endParaRPr lang="en-US" altLang="en-US" sz="80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8000" dirty="0">
                <a:solidFill>
                  <a:schemeClr val="tx1"/>
                </a:solidFill>
              </a:rPr>
              <a:t>Scope of Analysis: 2007–2023 (General Elections in Nigeria).</a:t>
            </a:r>
          </a:p>
          <a:p>
            <a:pPr marL="0" lvl="0" indent="0" defTabSz="914400" eaLnBrk="0" fontAlgn="base" hangingPunct="0">
              <a:spcBef>
                <a:spcPct val="0"/>
              </a:spcBef>
              <a:spcAft>
                <a:spcPct val="0"/>
              </a:spcAft>
              <a:buClrTx/>
              <a:buSzTx/>
              <a:buNone/>
            </a:pPr>
            <a:r>
              <a:rPr lang="en-US" altLang="en-US" sz="8000" dirty="0">
                <a:solidFill>
                  <a:schemeClr val="tx1"/>
                </a:solidFill>
              </a:rPr>
              <a:t>Survey Period: June - July 2025 (2-week period of data collection).</a:t>
            </a:r>
          </a:p>
          <a:p>
            <a:r>
              <a:rPr lang="en-GB" sz="9600" b="1" dirty="0"/>
              <a:t>Tools Used:</a:t>
            </a:r>
          </a:p>
          <a:p>
            <a:pPr marL="0" lvl="0" indent="0" defTabSz="914400" eaLnBrk="0" fontAlgn="base" hangingPunct="0">
              <a:spcBef>
                <a:spcPct val="0"/>
              </a:spcBef>
              <a:spcAft>
                <a:spcPct val="0"/>
              </a:spcAft>
              <a:buClrTx/>
              <a:buSzTx/>
              <a:buNone/>
            </a:pPr>
            <a:endParaRPr lang="en-GB" sz="8000" dirty="0"/>
          </a:p>
          <a:p>
            <a:pPr marL="0" lvl="0" indent="0" defTabSz="914400" eaLnBrk="0" fontAlgn="base" hangingPunct="0">
              <a:spcBef>
                <a:spcPct val="0"/>
              </a:spcBef>
              <a:spcAft>
                <a:spcPct val="0"/>
              </a:spcAft>
              <a:buClrTx/>
              <a:buSzTx/>
              <a:buNone/>
            </a:pPr>
            <a:r>
              <a:rPr lang="en-GB" sz="8000" dirty="0"/>
              <a:t>Microsoft Excel – Data cleaning, calculations, and dashboard creation.</a:t>
            </a:r>
          </a:p>
          <a:p>
            <a:pPr marL="0" lvl="0" indent="0" defTabSz="914400" eaLnBrk="0" fontAlgn="base" hangingPunct="0">
              <a:spcBef>
                <a:spcPct val="0"/>
              </a:spcBef>
              <a:spcAft>
                <a:spcPct val="0"/>
              </a:spcAft>
              <a:buClrTx/>
              <a:buSzTx/>
              <a:buNone/>
            </a:pPr>
            <a:r>
              <a:rPr lang="en-GB" sz="8000" dirty="0"/>
              <a:t>Google Forms – Survey design and data collection.</a:t>
            </a:r>
            <a:endParaRPr lang="en-GB" sz="8000" b="1" dirty="0"/>
          </a:p>
          <a:p>
            <a:pPr marL="0" indent="0">
              <a:buNone/>
            </a:pPr>
            <a:r>
              <a:rPr lang="en-GB" sz="8000" dirty="0"/>
              <a:t>PowerPoint – Visualization and final presentation.</a:t>
            </a:r>
          </a:p>
        </p:txBody>
      </p:sp>
    </p:spTree>
    <p:extLst>
      <p:ext uri="{BB962C8B-B14F-4D97-AF65-F5344CB8AC3E}">
        <p14:creationId xmlns:p14="http://schemas.microsoft.com/office/powerpoint/2010/main" val="185646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369A-E824-DE4D-9362-7C918A7B717C}"/>
              </a:ext>
            </a:extLst>
          </p:cNvPr>
          <p:cNvSpPr>
            <a:spLocks noGrp="1"/>
          </p:cNvSpPr>
          <p:nvPr>
            <p:ph type="title"/>
          </p:nvPr>
        </p:nvSpPr>
        <p:spPr/>
        <p:txBody>
          <a:bodyPr>
            <a:normAutofit/>
          </a:bodyPr>
          <a:lstStyle/>
          <a:p>
            <a:pPr algn="ctr"/>
            <a:r>
              <a:rPr lang="en-US" sz="4400" dirty="0">
                <a:latin typeface="Arial Black" panose="020B0A04020102020204" pitchFamily="34" charset="0"/>
              </a:rPr>
              <a:t>Dashboard 1 &amp; 2</a:t>
            </a:r>
            <a:endParaRPr lang="en-GB" sz="4400" dirty="0">
              <a:latin typeface="Arial Black" panose="020B0A04020102020204" pitchFamily="34" charset="0"/>
            </a:endParaRPr>
          </a:p>
        </p:txBody>
      </p:sp>
      <p:graphicFrame>
        <p:nvGraphicFramePr>
          <p:cNvPr id="3" name="Object 2">
            <a:extLst>
              <a:ext uri="{FF2B5EF4-FFF2-40B4-BE49-F238E27FC236}">
                <a16:creationId xmlns:a16="http://schemas.microsoft.com/office/drawing/2014/main" id="{5A7988AA-91D6-4BC2-CD00-3CAD73D55B56}"/>
              </a:ext>
            </a:extLst>
          </p:cNvPr>
          <p:cNvGraphicFramePr>
            <a:graphicFrameLocks noChangeAspect="1"/>
          </p:cNvGraphicFramePr>
          <p:nvPr>
            <p:extLst>
              <p:ext uri="{D42A27DB-BD31-4B8C-83A1-F6EECF244321}">
                <p14:modId xmlns:p14="http://schemas.microsoft.com/office/powerpoint/2010/main" val="1264977051"/>
              </p:ext>
            </p:extLst>
          </p:nvPr>
        </p:nvGraphicFramePr>
        <p:xfrm>
          <a:off x="2705493" y="1732715"/>
          <a:ext cx="6034726" cy="5322293"/>
        </p:xfrm>
        <a:graphic>
          <a:graphicData uri="http://schemas.openxmlformats.org/presentationml/2006/ole">
            <mc:AlternateContent xmlns:mc="http://schemas.openxmlformats.org/markup-compatibility/2006">
              <mc:Choice xmlns:v="urn:schemas-microsoft-com:vml" Requires="v">
                <p:oleObj name="Worksheet" showAsIcon="1" r:id="rId2" imgW="914597" imgH="806406" progId="Excel.Sheet.12">
                  <p:link updateAutomatic="1"/>
                </p:oleObj>
              </mc:Choice>
              <mc:Fallback>
                <p:oleObj name="Worksheet" showAsIcon="1" r:id="rId2" imgW="914597" imgH="806406" progId="Excel.Sheet.12">
                  <p:link updateAutomatic="1"/>
                  <p:pic>
                    <p:nvPicPr>
                      <p:cNvPr id="0" name=""/>
                      <p:cNvPicPr/>
                      <p:nvPr/>
                    </p:nvPicPr>
                    <p:blipFill>
                      <a:blip r:embed="rId3"/>
                      <a:stretch>
                        <a:fillRect/>
                      </a:stretch>
                    </p:blipFill>
                    <p:spPr>
                      <a:xfrm>
                        <a:off x="2705493" y="1732715"/>
                        <a:ext cx="6034726" cy="5322293"/>
                      </a:xfrm>
                      <a:prstGeom prst="rect">
                        <a:avLst/>
                      </a:prstGeom>
                    </p:spPr>
                  </p:pic>
                </p:oleObj>
              </mc:Fallback>
            </mc:AlternateContent>
          </a:graphicData>
        </a:graphic>
      </p:graphicFrame>
    </p:spTree>
    <p:extLst>
      <p:ext uri="{BB962C8B-B14F-4D97-AF65-F5344CB8AC3E}">
        <p14:creationId xmlns:p14="http://schemas.microsoft.com/office/powerpoint/2010/main" val="2367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F8CE-267E-B506-D143-1B521331C6D8}"/>
              </a:ext>
            </a:extLst>
          </p:cNvPr>
          <p:cNvSpPr>
            <a:spLocks noGrp="1"/>
          </p:cNvSpPr>
          <p:nvPr>
            <p:ph type="title"/>
          </p:nvPr>
        </p:nvSpPr>
        <p:spPr>
          <a:xfrm>
            <a:off x="677334" y="609600"/>
            <a:ext cx="8596668" cy="1320800"/>
          </a:xfrm>
        </p:spPr>
        <p:txBody>
          <a:bodyPr anchor="t">
            <a:normAutofit fontScale="90000"/>
          </a:bodyPr>
          <a:lstStyle/>
          <a:p>
            <a:pPr algn="ctr">
              <a:lnSpc>
                <a:spcPct val="90000"/>
              </a:lnSpc>
            </a:pPr>
            <a:r>
              <a:rPr lang="en-GB" sz="4400" b="1" dirty="0">
                <a:latin typeface="Arial Black" panose="020B0A04020102020204" pitchFamily="34" charset="0"/>
              </a:rPr>
              <a:t>Total Candidates Trend (Male vs Female)</a:t>
            </a:r>
            <a:br>
              <a:rPr lang="en-GB" sz="2800" dirty="0"/>
            </a:br>
            <a:endParaRPr lang="en-GB" sz="2800" dirty="0"/>
          </a:p>
        </p:txBody>
      </p:sp>
      <p:pic>
        <p:nvPicPr>
          <p:cNvPr id="5" name="Content Placeholder 4">
            <a:extLst>
              <a:ext uri="{FF2B5EF4-FFF2-40B4-BE49-F238E27FC236}">
                <a16:creationId xmlns:a16="http://schemas.microsoft.com/office/drawing/2014/main" id="{593D64EB-7878-9F5C-EE10-96D1001062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8783" y="2159331"/>
            <a:ext cx="5280670" cy="3882362"/>
          </a:xfrm>
          <a:prstGeom prst="rect">
            <a:avLst/>
          </a:prstGeom>
        </p:spPr>
      </p:pic>
      <p:sp>
        <p:nvSpPr>
          <p:cNvPr id="9" name="Content Placeholder 8">
            <a:extLst>
              <a:ext uri="{FF2B5EF4-FFF2-40B4-BE49-F238E27FC236}">
                <a16:creationId xmlns:a16="http://schemas.microsoft.com/office/drawing/2014/main" id="{4E72F137-1CAC-F68D-5B1B-F15211AC90C6}"/>
              </a:ext>
            </a:extLst>
          </p:cNvPr>
          <p:cNvSpPr>
            <a:spLocks noGrp="1"/>
          </p:cNvSpPr>
          <p:nvPr>
            <p:ph idx="1"/>
          </p:nvPr>
        </p:nvSpPr>
        <p:spPr>
          <a:xfrm>
            <a:off x="6611248" y="2362078"/>
            <a:ext cx="2927185" cy="2565523"/>
          </a:xfrm>
        </p:spPr>
        <p:txBody>
          <a:bodyPr>
            <a:noAutofit/>
          </a:bodyPr>
          <a:lstStyle/>
          <a:p>
            <a:r>
              <a:rPr lang="en-GB" dirty="0">
                <a:latin typeface="Arial" panose="020B0604020202020204" pitchFamily="34" charset="0"/>
                <a:cs typeface="Arial" panose="020B0604020202020204" pitchFamily="34" charset="0"/>
              </a:rPr>
              <a:t>Female participation remained low across years.</a:t>
            </a:r>
          </a:p>
          <a:p>
            <a:r>
              <a:rPr lang="en-GB" dirty="0">
                <a:latin typeface="Arial" panose="020B0604020202020204" pitchFamily="34" charset="0"/>
                <a:cs typeface="Arial" panose="020B0604020202020204" pitchFamily="34" charset="0"/>
              </a:rPr>
              <a:t>Sharp dip in 2015, slight recovery in 2019.</a:t>
            </a:r>
          </a:p>
          <a:p>
            <a:r>
              <a:rPr lang="en-GB" dirty="0">
                <a:latin typeface="Arial" panose="020B0604020202020204" pitchFamily="34" charset="0"/>
                <a:cs typeface="Arial" panose="020B0604020202020204" pitchFamily="34" charset="0"/>
              </a:rPr>
              <a:t>Male candidates peaked in 2019, showing broader engagement.</a:t>
            </a:r>
          </a:p>
          <a:p>
            <a:r>
              <a:rPr lang="en-GB" dirty="0">
                <a:latin typeface="Arial" panose="020B0604020202020204" pitchFamily="34" charset="0"/>
                <a:cs typeface="Arial" panose="020B0604020202020204" pitchFamily="34" charset="0"/>
              </a:rPr>
              <a:t>The gender gap persists despite modest gains.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218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DCA9-D3B1-294D-CA14-EB09FD6BDD28}"/>
              </a:ext>
            </a:extLst>
          </p:cNvPr>
          <p:cNvSpPr>
            <a:spLocks noGrp="1"/>
          </p:cNvSpPr>
          <p:nvPr>
            <p:ph type="title"/>
          </p:nvPr>
        </p:nvSpPr>
        <p:spPr/>
        <p:txBody>
          <a:bodyPr>
            <a:normAutofit fontScale="90000"/>
          </a:bodyPr>
          <a:lstStyle/>
          <a:p>
            <a:r>
              <a:rPr lang="en-GB" sz="4400" dirty="0">
                <a:latin typeface="Arial Black" panose="020B0A04020102020204" pitchFamily="34" charset="0"/>
              </a:rPr>
              <a:t>% Female Candidates by Year</a:t>
            </a:r>
            <a:endParaRPr lang="en-GB" sz="4400" dirty="0">
              <a:latin typeface="Arial Black" panose="020B0A040201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809CB8F-1324-79E3-D912-0DABE4A64834}"/>
              </a:ext>
            </a:extLst>
          </p:cNvPr>
          <p:cNvSpPr>
            <a:spLocks noGrp="1"/>
          </p:cNvSpPr>
          <p:nvPr>
            <p:ph idx="1"/>
          </p:nvPr>
        </p:nvSpPr>
        <p:spPr>
          <a:xfrm>
            <a:off x="569443" y="1791788"/>
            <a:ext cx="3720495" cy="3752531"/>
          </a:xfrm>
        </p:spPr>
        <p:txBody>
          <a:bodyPr>
            <a:normAutofit fontScale="85000" lnSpcReduction="10000"/>
          </a:bodyPr>
          <a:lstStyle/>
          <a:p>
            <a:pPr marL="0" lvl="0" indent="0" defTabSz="914400" eaLnBrk="0" fontAlgn="base" hangingPunct="0">
              <a:spcBef>
                <a:spcPct val="0"/>
              </a:spcBef>
              <a:spcAft>
                <a:spcPct val="0"/>
              </a:spcAft>
              <a:buClrTx/>
              <a:buSzTx/>
              <a:buNone/>
            </a:pPr>
            <a:r>
              <a:rPr lang="en-US" altLang="en-US" b="1" dirty="0">
                <a:solidFill>
                  <a:schemeClr val="tx1"/>
                </a:solidFill>
                <a:latin typeface="Arial" panose="020B0604020202020204" pitchFamily="34" charset="0"/>
                <a:cs typeface="Arial" panose="020B0604020202020204" pitchFamily="34" charset="0"/>
              </a:rPr>
              <a:t>Best Year: </a:t>
            </a:r>
            <a:r>
              <a:rPr lang="en-US" altLang="en-US" dirty="0">
                <a:solidFill>
                  <a:schemeClr val="tx1"/>
                </a:solidFill>
                <a:latin typeface="Arial" panose="020B0604020202020204" pitchFamily="34" charset="0"/>
                <a:cs typeface="Arial" panose="020B0604020202020204" pitchFamily="34" charset="0"/>
              </a:rPr>
              <a:t>2023</a:t>
            </a:r>
          </a:p>
          <a:p>
            <a:pPr mar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cs typeface="Arial" panose="020B0604020202020204" pitchFamily="34" charset="0"/>
              </a:rPr>
              <a:t>Highest % of Female Contestants: 10%</a:t>
            </a:r>
          </a:p>
          <a:p>
            <a:pPr mar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cs typeface="Arial" panose="020B0604020202020204" pitchFamily="34" charset="0"/>
              </a:rPr>
              <a:t>Highest % of Female Winners: 4%</a:t>
            </a:r>
          </a:p>
          <a:p>
            <a:pPr marL="0" indent="0" defTabSz="914400" eaLnBrk="0" fontAlgn="base" hangingPunct="0">
              <a:spcBef>
                <a:spcPct val="0"/>
              </a:spcBef>
              <a:spcAft>
                <a:spcPct val="0"/>
              </a:spcAft>
              <a:buClrTx/>
              <a:buSzTx/>
              <a:buNone/>
            </a:pPr>
            <a:endParaRPr lang="en-US" altLang="en-US" i="1" dirty="0">
              <a:solidFill>
                <a:schemeClr val="tx1"/>
              </a:solidFill>
              <a:latin typeface="Arial" panose="020B0604020202020204" pitchFamily="34" charset="0"/>
              <a:cs typeface="Arial" panose="020B0604020202020204" pitchFamily="34" charset="0"/>
            </a:endParaRPr>
          </a:p>
          <a:p>
            <a:pPr marL="0" indent="0" defTabSz="914400" eaLnBrk="0" fontAlgn="base" hangingPunct="0">
              <a:spcBef>
                <a:spcPct val="0"/>
              </a:spcBef>
              <a:spcAft>
                <a:spcPct val="0"/>
              </a:spcAft>
              <a:buClrTx/>
              <a:buSzTx/>
              <a:buNone/>
            </a:pPr>
            <a:r>
              <a:rPr lang="en-US" altLang="en-US" i="1" dirty="0">
                <a:solidFill>
                  <a:schemeClr val="accent1">
                    <a:lumMod val="75000"/>
                  </a:schemeClr>
                </a:solidFill>
                <a:latin typeface="Arial" panose="020B0604020202020204" pitchFamily="34" charset="0"/>
                <a:cs typeface="Arial" panose="020B0604020202020204" pitchFamily="34" charset="0"/>
              </a:rPr>
              <a:t>This was the best-performing year across all elections, reflecting a growing momentum in women’s political participation.</a:t>
            </a:r>
          </a:p>
          <a:p>
            <a:pPr mar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altLang="en-US" b="1" dirty="0">
                <a:solidFill>
                  <a:schemeClr val="tx1"/>
                </a:solidFill>
                <a:latin typeface="Arial" panose="020B0604020202020204" pitchFamily="34" charset="0"/>
                <a:cs typeface="Arial" panose="020B0604020202020204" pitchFamily="34" charset="0"/>
              </a:rPr>
              <a:t>Worst Year: </a:t>
            </a:r>
            <a:r>
              <a:rPr lang="en-US" altLang="en-US" dirty="0">
                <a:solidFill>
                  <a:schemeClr val="tx1"/>
                </a:solidFill>
                <a:latin typeface="Arial" panose="020B0604020202020204" pitchFamily="34" charset="0"/>
                <a:cs typeface="Arial" panose="020B0604020202020204" pitchFamily="34" charset="0"/>
              </a:rPr>
              <a:t>2007</a:t>
            </a:r>
          </a:p>
          <a:p>
            <a:pPr marL="0" lv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cs typeface="Arial" panose="020B0604020202020204" pitchFamily="34" charset="0"/>
              </a:rPr>
              <a:t>Lowest % of Female Contestants: 4%</a:t>
            </a:r>
          </a:p>
          <a:p>
            <a:pPr marL="0" lv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cs typeface="Arial" panose="020B0604020202020204" pitchFamily="34" charset="0"/>
              </a:rPr>
              <a:t>Lowest % of Female Winners: 1%</a:t>
            </a:r>
          </a:p>
          <a:p>
            <a:pPr marL="0" lvl="0" indent="0" defTabSz="914400" eaLnBrk="0" fontAlgn="base" hangingPunct="0">
              <a:spcBef>
                <a:spcPct val="0"/>
              </a:spcBef>
              <a:spcAft>
                <a:spcPct val="0"/>
              </a:spcAft>
              <a:buClrTx/>
              <a:buSzTx/>
              <a:buNone/>
            </a:pPr>
            <a:endParaRPr lang="en-US" altLang="en-US" i="1"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altLang="en-US" i="1" dirty="0">
                <a:solidFill>
                  <a:srgbClr val="FF0000"/>
                </a:solidFill>
                <a:latin typeface="Arial" panose="020B0604020202020204" pitchFamily="34" charset="0"/>
                <a:cs typeface="Arial" panose="020B0604020202020204" pitchFamily="34" charset="0"/>
              </a:rPr>
              <a:t>This was the year with the least female presence and success in politics, showing how far the journey has been.</a:t>
            </a:r>
            <a:endParaRPr lang="en-US" altLang="en-US" dirty="0">
              <a:solidFill>
                <a:srgbClr val="FF0000"/>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b="1" dirty="0">
              <a:solidFill>
                <a:schemeClr val="tx1"/>
              </a:solidFill>
              <a:latin typeface="Arial" panose="020B0604020202020204" pitchFamily="34" charset="0"/>
            </a:endParaRPr>
          </a:p>
        </p:txBody>
      </p:sp>
      <p:sp>
        <p:nvSpPr>
          <p:cNvPr id="12" name="Rectangle 5">
            <a:extLst>
              <a:ext uri="{FF2B5EF4-FFF2-40B4-BE49-F238E27FC236}">
                <a16:creationId xmlns:a16="http://schemas.microsoft.com/office/drawing/2014/main" id="{7F82D3E1-8DF2-6DD5-8686-01AA21000A46}"/>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8" name="Picture 7">
            <a:extLst>
              <a:ext uri="{FF2B5EF4-FFF2-40B4-BE49-F238E27FC236}">
                <a16:creationId xmlns:a16="http://schemas.microsoft.com/office/drawing/2014/main" id="{413BC476-6630-BAFB-B59E-E28F1F101318}"/>
              </a:ext>
            </a:extLst>
          </p:cNvPr>
          <p:cNvPicPr>
            <a:picLocks noChangeAspect="1"/>
          </p:cNvPicPr>
          <p:nvPr/>
        </p:nvPicPr>
        <p:blipFill>
          <a:blip r:embed="rId2"/>
          <a:stretch>
            <a:fillRect/>
          </a:stretch>
        </p:blipFill>
        <p:spPr>
          <a:xfrm>
            <a:off x="4289938" y="1791788"/>
            <a:ext cx="5297122" cy="3371004"/>
          </a:xfrm>
          <a:prstGeom prst="rect">
            <a:avLst/>
          </a:prstGeom>
        </p:spPr>
      </p:pic>
    </p:spTree>
    <p:extLst>
      <p:ext uri="{BB962C8B-B14F-4D97-AF65-F5344CB8AC3E}">
        <p14:creationId xmlns:p14="http://schemas.microsoft.com/office/powerpoint/2010/main" val="11967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B0EC-C71D-FC36-D116-9D40035732FB}"/>
              </a:ext>
            </a:extLst>
          </p:cNvPr>
          <p:cNvSpPr>
            <a:spLocks noGrp="1"/>
          </p:cNvSpPr>
          <p:nvPr>
            <p:ph type="title"/>
          </p:nvPr>
        </p:nvSpPr>
        <p:spPr>
          <a:xfrm>
            <a:off x="676746" y="609600"/>
            <a:ext cx="3729076" cy="1320800"/>
          </a:xfrm>
        </p:spPr>
        <p:txBody>
          <a:bodyPr anchor="ctr">
            <a:normAutofit/>
          </a:bodyPr>
          <a:lstStyle/>
          <a:p>
            <a:pPr>
              <a:lnSpc>
                <a:spcPct val="90000"/>
              </a:lnSpc>
            </a:pPr>
            <a:r>
              <a:rPr lang="en-GB" sz="2800">
                <a:latin typeface="Arial Black" panose="020B0A04020102020204" pitchFamily="34" charset="0"/>
              </a:rPr>
              <a:t>Elected Candidates by Gender</a:t>
            </a:r>
          </a:p>
        </p:txBody>
      </p:sp>
      <p:sp>
        <p:nvSpPr>
          <p:cNvPr id="6" name="Content Placeholder 5">
            <a:extLst>
              <a:ext uri="{FF2B5EF4-FFF2-40B4-BE49-F238E27FC236}">
                <a16:creationId xmlns:a16="http://schemas.microsoft.com/office/drawing/2014/main" id="{CB413C42-3F3F-BB88-3F10-140B2B9ECBF6}"/>
              </a:ext>
            </a:extLst>
          </p:cNvPr>
          <p:cNvSpPr>
            <a:spLocks noGrp="1"/>
          </p:cNvSpPr>
          <p:nvPr>
            <p:ph idx="1"/>
          </p:nvPr>
        </p:nvSpPr>
        <p:spPr>
          <a:xfrm>
            <a:off x="6962158" y="2063931"/>
            <a:ext cx="2756608" cy="3445692"/>
          </a:xfrm>
        </p:spPr>
        <p:txBody>
          <a:bodyPr>
            <a:normAutofit fontScale="92500" lnSpcReduction="10000"/>
          </a:bodyPr>
          <a:lstStyle/>
          <a:p>
            <a:r>
              <a:rPr lang="en-GB" dirty="0"/>
              <a:t>In </a:t>
            </a:r>
            <a:r>
              <a:rPr lang="en-GB" b="1" dirty="0"/>
              <a:t>2023</a:t>
            </a:r>
            <a:r>
              <a:rPr lang="en-GB" dirty="0"/>
              <a:t>, Nigeria saw a modest improvement in female political participation, with a small increase in the number of women elected compared to previous election cycles. This indicates a gradual shift in public perception and growing advocacy for gender equity in governance.</a:t>
            </a:r>
          </a:p>
          <a:p>
            <a:endParaRPr lang="en-GB" dirty="0"/>
          </a:p>
          <a:p>
            <a:endParaRPr lang="en-GB" dirty="0"/>
          </a:p>
        </p:txBody>
      </p:sp>
      <p:pic>
        <p:nvPicPr>
          <p:cNvPr id="4" name="Picture 3">
            <a:extLst>
              <a:ext uri="{FF2B5EF4-FFF2-40B4-BE49-F238E27FC236}">
                <a16:creationId xmlns:a16="http://schemas.microsoft.com/office/drawing/2014/main" id="{C8CFB194-D210-464A-0AE5-954BA4750743}"/>
              </a:ext>
            </a:extLst>
          </p:cNvPr>
          <p:cNvPicPr>
            <a:picLocks noChangeAspect="1"/>
          </p:cNvPicPr>
          <p:nvPr/>
        </p:nvPicPr>
        <p:blipFill>
          <a:blip r:embed="rId2"/>
          <a:stretch>
            <a:fillRect/>
          </a:stretch>
        </p:blipFill>
        <p:spPr>
          <a:xfrm>
            <a:off x="443061" y="2519137"/>
            <a:ext cx="6519098" cy="2535279"/>
          </a:xfrm>
          <a:prstGeom prst="rect">
            <a:avLst/>
          </a:prstGeom>
        </p:spPr>
      </p:pic>
    </p:spTree>
    <p:extLst>
      <p:ext uri="{BB962C8B-B14F-4D97-AF65-F5344CB8AC3E}">
        <p14:creationId xmlns:p14="http://schemas.microsoft.com/office/powerpoint/2010/main" val="289949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Isosceles Triangle 2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5" name="Isosceles Triangle 2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63AFBEFA-E510-ACD3-B4B1-8BFCD683372B}"/>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a:solidFill>
                  <a:schemeClr val="accent1"/>
                </a:solidFill>
                <a:latin typeface="+mj-lt"/>
                <a:ea typeface="+mj-ea"/>
                <a:cs typeface="+mj-cs"/>
              </a:rPr>
              <a:t>2019 Candidates vs Elected Officials by Gender</a:t>
            </a:r>
          </a:p>
        </p:txBody>
      </p:sp>
      <p:sp>
        <p:nvSpPr>
          <p:cNvPr id="9" name="Content Placeholder 8">
            <a:extLst>
              <a:ext uri="{FF2B5EF4-FFF2-40B4-BE49-F238E27FC236}">
                <a16:creationId xmlns:a16="http://schemas.microsoft.com/office/drawing/2014/main" id="{9E4F42DB-D210-BDC5-1285-2631998C210F}"/>
              </a:ext>
            </a:extLst>
          </p:cNvPr>
          <p:cNvSpPr>
            <a:spLocks noGrp="1"/>
          </p:cNvSpPr>
          <p:nvPr>
            <p:ph idx="1"/>
          </p:nvPr>
        </p:nvSpPr>
        <p:spPr>
          <a:xfrm>
            <a:off x="985969" y="5650029"/>
            <a:ext cx="8288032" cy="469122"/>
          </a:xfrm>
        </p:spPr>
        <p:txBody>
          <a:bodyPr vert="horz" lIns="91440" tIns="45720" rIns="91440" bIns="45720" rtlCol="0" anchor="t">
            <a:normAutofit/>
          </a:bodyPr>
          <a:lstStyle/>
          <a:p>
            <a:pPr marL="0" indent="0" algn="ctr">
              <a:lnSpc>
                <a:spcPct val="90000"/>
              </a:lnSpc>
              <a:buNone/>
            </a:pPr>
            <a:r>
              <a:rPr lang="en-US" sz="1400">
                <a:solidFill>
                  <a:schemeClr val="tx1">
                    <a:lumMod val="50000"/>
                    <a:lumOff val="50000"/>
                  </a:schemeClr>
                </a:solidFill>
              </a:rPr>
              <a:t>Female candidates remain significantly underrepresented in elected positions despite contesting.</a:t>
            </a:r>
          </a:p>
        </p:txBody>
      </p:sp>
      <p:graphicFrame>
        <p:nvGraphicFramePr>
          <p:cNvPr id="10" name="Table 9">
            <a:extLst>
              <a:ext uri="{FF2B5EF4-FFF2-40B4-BE49-F238E27FC236}">
                <a16:creationId xmlns:a16="http://schemas.microsoft.com/office/drawing/2014/main" id="{42BD43AD-936F-EC5E-B1E4-6D230E2E3149}"/>
              </a:ext>
            </a:extLst>
          </p:cNvPr>
          <p:cNvGraphicFramePr>
            <a:graphicFrameLocks noGrp="1"/>
          </p:cNvGraphicFramePr>
          <p:nvPr>
            <p:extLst>
              <p:ext uri="{D42A27DB-BD31-4B8C-83A1-F6EECF244321}">
                <p14:modId xmlns:p14="http://schemas.microsoft.com/office/powerpoint/2010/main" val="1077226349"/>
              </p:ext>
            </p:extLst>
          </p:nvPr>
        </p:nvGraphicFramePr>
        <p:xfrm>
          <a:off x="985968" y="1298908"/>
          <a:ext cx="8288034" cy="2570079"/>
        </p:xfrm>
        <a:graphic>
          <a:graphicData uri="http://schemas.openxmlformats.org/drawingml/2006/table">
            <a:tbl>
              <a:tblPr firstRow="1" firstCol="1" bandRow="1">
                <a:noFill/>
                <a:tableStyleId>{5C22544A-7EE6-4342-B048-85BDC9FD1C3A}</a:tableStyleId>
              </a:tblPr>
              <a:tblGrid>
                <a:gridCol w="1865719">
                  <a:extLst>
                    <a:ext uri="{9D8B030D-6E8A-4147-A177-3AD203B41FA5}">
                      <a16:colId xmlns:a16="http://schemas.microsoft.com/office/drawing/2014/main" val="3419227365"/>
                    </a:ext>
                  </a:extLst>
                </a:gridCol>
                <a:gridCol w="2652497">
                  <a:extLst>
                    <a:ext uri="{9D8B030D-6E8A-4147-A177-3AD203B41FA5}">
                      <a16:colId xmlns:a16="http://schemas.microsoft.com/office/drawing/2014/main" val="3476660906"/>
                    </a:ext>
                  </a:extLst>
                </a:gridCol>
                <a:gridCol w="1884909">
                  <a:extLst>
                    <a:ext uri="{9D8B030D-6E8A-4147-A177-3AD203B41FA5}">
                      <a16:colId xmlns:a16="http://schemas.microsoft.com/office/drawing/2014/main" val="2321910121"/>
                    </a:ext>
                  </a:extLst>
                </a:gridCol>
                <a:gridCol w="1884909">
                  <a:extLst>
                    <a:ext uri="{9D8B030D-6E8A-4147-A177-3AD203B41FA5}">
                      <a16:colId xmlns:a16="http://schemas.microsoft.com/office/drawing/2014/main" val="3153141334"/>
                    </a:ext>
                  </a:extLst>
                </a:gridCol>
              </a:tblGrid>
              <a:tr h="1257693">
                <a:tc>
                  <a:txBody>
                    <a:bodyPr/>
                    <a:lstStyle/>
                    <a:p>
                      <a:pPr marL="0" marR="0">
                        <a:lnSpc>
                          <a:spcPct val="115000"/>
                        </a:lnSpc>
                        <a:spcAft>
                          <a:spcPts val="800"/>
                        </a:spcAft>
                        <a:buNone/>
                      </a:pPr>
                      <a:r>
                        <a:rPr lang="en-GB" sz="2700" b="1" kern="100">
                          <a:solidFill>
                            <a:schemeClr val="tx1">
                              <a:lumMod val="75000"/>
                              <a:lumOff val="25000"/>
                            </a:schemeClr>
                          </a:solidFill>
                          <a:effectLst/>
                        </a:rPr>
                        <a:t>Gender</a:t>
                      </a:r>
                      <a:endParaRPr lang="en-GB" sz="2700" b="1"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Aft>
                          <a:spcPts val="800"/>
                        </a:spcAft>
                        <a:buNone/>
                      </a:pPr>
                      <a:r>
                        <a:rPr lang="en-GB" sz="2700" b="1" kern="100">
                          <a:solidFill>
                            <a:schemeClr val="tx1">
                              <a:lumMod val="75000"/>
                              <a:lumOff val="25000"/>
                            </a:schemeClr>
                          </a:solidFill>
                          <a:effectLst/>
                        </a:rPr>
                        <a:t>Total Contestants</a:t>
                      </a:r>
                      <a:endParaRPr lang="en-GB" sz="2700" b="1"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Aft>
                          <a:spcPts val="800"/>
                        </a:spcAft>
                        <a:buNone/>
                      </a:pPr>
                      <a:r>
                        <a:rPr lang="en-GB" sz="2700" b="1" kern="100">
                          <a:solidFill>
                            <a:schemeClr val="tx1">
                              <a:lumMod val="75000"/>
                              <a:lumOff val="25000"/>
                            </a:schemeClr>
                          </a:solidFill>
                          <a:effectLst/>
                        </a:rPr>
                        <a:t>Elected</a:t>
                      </a:r>
                      <a:endParaRPr lang="en-GB" sz="2700" b="1"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Aft>
                          <a:spcPts val="800"/>
                        </a:spcAft>
                        <a:buNone/>
                      </a:pPr>
                      <a:r>
                        <a:rPr lang="en-GB" sz="2700" b="1" kern="100">
                          <a:solidFill>
                            <a:schemeClr val="tx1">
                              <a:lumMod val="75000"/>
                              <a:lumOff val="25000"/>
                            </a:schemeClr>
                          </a:solidFill>
                          <a:effectLst/>
                        </a:rPr>
                        <a:t>Not Elected</a:t>
                      </a:r>
                      <a:endParaRPr lang="en-GB" sz="2700" b="1"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95102997"/>
                  </a:ext>
                </a:extLst>
              </a:tr>
              <a:tr h="656193">
                <a:tc>
                  <a:txBody>
                    <a:bodyPr/>
                    <a:lstStyle/>
                    <a:p>
                      <a:pPr marL="0" marR="0">
                        <a:lnSpc>
                          <a:spcPct val="115000"/>
                        </a:lnSpc>
                        <a:spcAft>
                          <a:spcPts val="800"/>
                        </a:spcAft>
                        <a:buNone/>
                      </a:pPr>
                      <a:r>
                        <a:rPr lang="en-GB" sz="2000" b="1" kern="100">
                          <a:solidFill>
                            <a:schemeClr val="tx1">
                              <a:lumMod val="75000"/>
                              <a:lumOff val="25000"/>
                            </a:schemeClr>
                          </a:solidFill>
                          <a:effectLst/>
                        </a:rPr>
                        <a:t>Male</a:t>
                      </a:r>
                      <a:endParaRPr lang="en-GB" sz="2000" b="1"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Aft>
                          <a:spcPts val="800"/>
                        </a:spcAft>
                        <a:buNone/>
                      </a:pPr>
                      <a:r>
                        <a:rPr lang="en-GB" sz="2000" kern="100">
                          <a:solidFill>
                            <a:schemeClr val="tx1">
                              <a:lumMod val="75000"/>
                              <a:lumOff val="25000"/>
                            </a:schemeClr>
                          </a:solidFill>
                          <a:effectLst/>
                        </a:rPr>
                        <a:t>4710</a:t>
                      </a:r>
                      <a:endParaRPr lang="en-GB" sz="2000"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Aft>
                          <a:spcPts val="800"/>
                        </a:spcAft>
                        <a:buNone/>
                      </a:pPr>
                      <a:r>
                        <a:rPr lang="en-GB" sz="2000" kern="100">
                          <a:solidFill>
                            <a:schemeClr val="tx1">
                              <a:lumMod val="75000"/>
                              <a:lumOff val="25000"/>
                            </a:schemeClr>
                          </a:solidFill>
                          <a:effectLst/>
                        </a:rPr>
                        <a:t>1476</a:t>
                      </a:r>
                      <a:endParaRPr lang="en-GB" sz="2000"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Aft>
                          <a:spcPts val="800"/>
                        </a:spcAft>
                        <a:buNone/>
                      </a:pPr>
                      <a:r>
                        <a:rPr lang="en-GB" sz="2000" kern="100">
                          <a:solidFill>
                            <a:schemeClr val="tx1">
                              <a:lumMod val="75000"/>
                              <a:lumOff val="25000"/>
                            </a:schemeClr>
                          </a:solidFill>
                          <a:effectLst/>
                        </a:rPr>
                        <a:t>3234</a:t>
                      </a:r>
                      <a:endParaRPr lang="en-GB" sz="2000"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65729448"/>
                  </a:ext>
                </a:extLst>
              </a:tr>
              <a:tr h="656193">
                <a:tc>
                  <a:txBody>
                    <a:bodyPr/>
                    <a:lstStyle/>
                    <a:p>
                      <a:pPr marL="0" marR="0">
                        <a:lnSpc>
                          <a:spcPct val="115000"/>
                        </a:lnSpc>
                        <a:spcAft>
                          <a:spcPts val="800"/>
                        </a:spcAft>
                        <a:buNone/>
                      </a:pPr>
                      <a:r>
                        <a:rPr lang="en-GB" sz="2000" b="1" kern="100">
                          <a:solidFill>
                            <a:schemeClr val="tx1">
                              <a:lumMod val="75000"/>
                              <a:lumOff val="25000"/>
                            </a:schemeClr>
                          </a:solidFill>
                          <a:effectLst/>
                        </a:rPr>
                        <a:t>Female</a:t>
                      </a:r>
                      <a:endParaRPr lang="en-GB" sz="2000" b="1"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marL="0" marR="0">
                        <a:lnSpc>
                          <a:spcPct val="115000"/>
                        </a:lnSpc>
                        <a:spcAft>
                          <a:spcPts val="800"/>
                        </a:spcAft>
                        <a:buNone/>
                      </a:pPr>
                      <a:r>
                        <a:rPr lang="en-GB" sz="2000" kern="100">
                          <a:solidFill>
                            <a:schemeClr val="tx1">
                              <a:lumMod val="75000"/>
                              <a:lumOff val="25000"/>
                            </a:schemeClr>
                          </a:solidFill>
                          <a:effectLst/>
                        </a:rPr>
                        <a:t>552</a:t>
                      </a:r>
                      <a:endParaRPr lang="en-GB" sz="2000"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Aft>
                          <a:spcPts val="800"/>
                        </a:spcAft>
                        <a:buNone/>
                      </a:pPr>
                      <a:r>
                        <a:rPr lang="en-GB" sz="2000" kern="100">
                          <a:solidFill>
                            <a:schemeClr val="tx1">
                              <a:lumMod val="75000"/>
                              <a:lumOff val="25000"/>
                            </a:schemeClr>
                          </a:solidFill>
                          <a:effectLst/>
                        </a:rPr>
                        <a:t>44</a:t>
                      </a:r>
                      <a:endParaRPr lang="en-GB" sz="2000"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Aft>
                          <a:spcPts val="800"/>
                        </a:spcAft>
                        <a:buNone/>
                      </a:pPr>
                      <a:r>
                        <a:rPr lang="en-GB" sz="2000" kern="100">
                          <a:solidFill>
                            <a:schemeClr val="tx1">
                              <a:lumMod val="75000"/>
                              <a:lumOff val="25000"/>
                            </a:schemeClr>
                          </a:solidFill>
                          <a:effectLst/>
                        </a:rPr>
                        <a:t>508</a:t>
                      </a:r>
                      <a:endParaRPr lang="en-GB" sz="2000" kern="10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276332" marR="207249" marT="138166" marB="13816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209480027"/>
                  </a:ext>
                </a:extLst>
              </a:tr>
            </a:tbl>
          </a:graphicData>
        </a:graphic>
      </p:graphicFrame>
    </p:spTree>
    <p:extLst>
      <p:ext uri="{BB962C8B-B14F-4D97-AF65-F5344CB8AC3E}">
        <p14:creationId xmlns:p14="http://schemas.microsoft.com/office/powerpoint/2010/main" val="82487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3853-A03E-93CC-039D-3BB9AEADA9AB}"/>
              </a:ext>
            </a:extLst>
          </p:cNvPr>
          <p:cNvSpPr>
            <a:spLocks noGrp="1"/>
          </p:cNvSpPr>
          <p:nvPr>
            <p:ph type="title"/>
          </p:nvPr>
        </p:nvSpPr>
        <p:spPr>
          <a:xfrm>
            <a:off x="6090445" y="609600"/>
            <a:ext cx="3183556" cy="1320800"/>
          </a:xfrm>
        </p:spPr>
        <p:txBody>
          <a:bodyPr anchor="ctr">
            <a:normAutofit/>
          </a:bodyPr>
          <a:lstStyle/>
          <a:p>
            <a:r>
              <a:rPr lang="en-GB">
                <a:latin typeface="Arial Black" panose="020B0A04020102020204" pitchFamily="34" charset="0"/>
              </a:rPr>
              <a:t>Progress or Plateau?</a:t>
            </a:r>
          </a:p>
        </p:txBody>
      </p:sp>
      <p:sp>
        <p:nvSpPr>
          <p:cNvPr id="3" name="Content Placeholder 2">
            <a:extLst>
              <a:ext uri="{FF2B5EF4-FFF2-40B4-BE49-F238E27FC236}">
                <a16:creationId xmlns:a16="http://schemas.microsoft.com/office/drawing/2014/main" id="{D6612703-425A-F933-77ED-D5227E4168BB}"/>
              </a:ext>
            </a:extLst>
          </p:cNvPr>
          <p:cNvSpPr>
            <a:spLocks noGrp="1"/>
          </p:cNvSpPr>
          <p:nvPr>
            <p:ph idx="1"/>
          </p:nvPr>
        </p:nvSpPr>
        <p:spPr>
          <a:xfrm>
            <a:off x="6094410" y="2160589"/>
            <a:ext cx="3176589" cy="3880773"/>
          </a:xfrm>
        </p:spPr>
        <p:txBody>
          <a:bodyPr>
            <a:normAutofit fontScale="85000" lnSpcReduction="20000"/>
          </a:bodyPr>
          <a:lstStyle/>
          <a:p>
            <a:r>
              <a:rPr lang="en-GB" dirty="0"/>
              <a:t>Between the 2007 and 2023 general elections, there was a notable upward trend in female political participation. The number of contested female candidates increased by 310%, while the number of elected female candidates saw an 83% improvement.</a:t>
            </a:r>
          </a:p>
          <a:p>
            <a:r>
              <a:rPr lang="en-GB" dirty="0"/>
              <a:t>However, this growth was not without fluctuations. A significant decline in the number of contested female candidates was observed in year 2023, and a similar dip in the number of elected female candidates occurred in 2019 year.</a:t>
            </a:r>
          </a:p>
        </p:txBody>
      </p:sp>
      <p:graphicFrame>
        <p:nvGraphicFramePr>
          <p:cNvPr id="4" name="Table 3">
            <a:extLst>
              <a:ext uri="{FF2B5EF4-FFF2-40B4-BE49-F238E27FC236}">
                <a16:creationId xmlns:a16="http://schemas.microsoft.com/office/drawing/2014/main" id="{258829B4-7A5B-1857-DA38-23F058EDBA50}"/>
              </a:ext>
            </a:extLst>
          </p:cNvPr>
          <p:cNvGraphicFramePr>
            <a:graphicFrameLocks noGrp="1"/>
          </p:cNvGraphicFramePr>
          <p:nvPr>
            <p:extLst>
              <p:ext uri="{D42A27DB-BD31-4B8C-83A1-F6EECF244321}">
                <p14:modId xmlns:p14="http://schemas.microsoft.com/office/powerpoint/2010/main" val="3646373405"/>
              </p:ext>
            </p:extLst>
          </p:nvPr>
        </p:nvGraphicFramePr>
        <p:xfrm>
          <a:off x="799814" y="1524013"/>
          <a:ext cx="5062997" cy="3798342"/>
        </p:xfrm>
        <a:graphic>
          <a:graphicData uri="http://schemas.openxmlformats.org/drawingml/2006/table">
            <a:tbl>
              <a:tblPr firstRow="1" bandRow="1">
                <a:solidFill>
                  <a:srgbClr val="F2F2F2">
                    <a:alpha val="30196"/>
                  </a:srgbClr>
                </a:solidFill>
                <a:tableStyleId>{5C22544A-7EE6-4342-B048-85BDC9FD1C3A}</a:tableStyleId>
              </a:tblPr>
              <a:tblGrid>
                <a:gridCol w="1124806">
                  <a:extLst>
                    <a:ext uri="{9D8B030D-6E8A-4147-A177-3AD203B41FA5}">
                      <a16:colId xmlns:a16="http://schemas.microsoft.com/office/drawing/2014/main" val="4151900239"/>
                    </a:ext>
                  </a:extLst>
                </a:gridCol>
                <a:gridCol w="926136">
                  <a:extLst>
                    <a:ext uri="{9D8B030D-6E8A-4147-A177-3AD203B41FA5}">
                      <a16:colId xmlns:a16="http://schemas.microsoft.com/office/drawing/2014/main" val="1258395303"/>
                    </a:ext>
                  </a:extLst>
                </a:gridCol>
                <a:gridCol w="735861">
                  <a:extLst>
                    <a:ext uri="{9D8B030D-6E8A-4147-A177-3AD203B41FA5}">
                      <a16:colId xmlns:a16="http://schemas.microsoft.com/office/drawing/2014/main" val="2161395225"/>
                    </a:ext>
                  </a:extLst>
                </a:gridCol>
                <a:gridCol w="1151388">
                  <a:extLst>
                    <a:ext uri="{9D8B030D-6E8A-4147-A177-3AD203B41FA5}">
                      <a16:colId xmlns:a16="http://schemas.microsoft.com/office/drawing/2014/main" val="2147249467"/>
                    </a:ext>
                  </a:extLst>
                </a:gridCol>
                <a:gridCol w="1124806">
                  <a:extLst>
                    <a:ext uri="{9D8B030D-6E8A-4147-A177-3AD203B41FA5}">
                      <a16:colId xmlns:a16="http://schemas.microsoft.com/office/drawing/2014/main" val="2235134453"/>
                    </a:ext>
                  </a:extLst>
                </a:gridCol>
              </a:tblGrid>
              <a:tr h="945556">
                <a:tc>
                  <a:txBody>
                    <a:bodyPr/>
                    <a:lstStyle/>
                    <a:p>
                      <a:pPr algn="ctr" fontAlgn="ctr">
                        <a:buNone/>
                      </a:pPr>
                      <a:r>
                        <a:rPr lang="en-GB" sz="1200" b="0" u="none" strike="noStrike" cap="none" spc="0">
                          <a:solidFill>
                            <a:schemeClr val="bg1"/>
                          </a:solidFill>
                          <a:effectLst/>
                        </a:rPr>
                        <a:t>ELECTION YEAR</a:t>
                      </a:r>
                      <a:endParaRPr lang="en-GB" sz="1200" b="0" i="0" u="none" strike="noStrike" cap="none" spc="0">
                        <a:solidFill>
                          <a:schemeClr val="bg1"/>
                        </a:solidFill>
                        <a:effectLst/>
                        <a:latin typeface="Calibri" panose="020F0502020204030204" pitchFamily="34" charset="0"/>
                      </a:endParaRPr>
                    </a:p>
                  </a:txBody>
                  <a:tcPr marL="104763" marR="5428" marT="80587" marB="80587"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ctr" fontAlgn="ctr">
                        <a:buNone/>
                      </a:pPr>
                      <a:r>
                        <a:rPr lang="en-GB" sz="1200" b="0" u="none" strike="noStrike" cap="none" spc="0">
                          <a:solidFill>
                            <a:schemeClr val="bg1"/>
                          </a:solidFill>
                          <a:effectLst/>
                        </a:rPr>
                        <a:t>Total Contested Female</a:t>
                      </a:r>
                      <a:endParaRPr lang="en-GB" sz="1200" b="0" i="0" u="none" strike="noStrike" cap="none" spc="0">
                        <a:solidFill>
                          <a:schemeClr val="bg1"/>
                        </a:solidFill>
                        <a:effectLst/>
                        <a:latin typeface="Calibri" panose="020F0502020204030204" pitchFamily="34" charset="0"/>
                      </a:endParaRPr>
                    </a:p>
                  </a:txBody>
                  <a:tcPr marL="104763" marR="5428" marT="80587" marB="80587"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buNone/>
                      </a:pPr>
                      <a:r>
                        <a:rPr lang="en-GB" sz="1200" b="0" u="none" strike="noStrike" cap="none" spc="0">
                          <a:solidFill>
                            <a:schemeClr val="bg1"/>
                          </a:solidFill>
                          <a:effectLst/>
                        </a:rPr>
                        <a:t>Total Elected Female</a:t>
                      </a:r>
                      <a:endParaRPr lang="en-GB" sz="1200" b="0" i="0" u="none" strike="noStrike" cap="none" spc="0">
                        <a:solidFill>
                          <a:schemeClr val="bg1"/>
                        </a:solidFill>
                        <a:effectLst/>
                        <a:latin typeface="Calibri" panose="020F0502020204030204" pitchFamily="34" charset="0"/>
                      </a:endParaRPr>
                    </a:p>
                  </a:txBody>
                  <a:tcPr marL="104763" marR="5428" marT="80587" marB="80587"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buNone/>
                      </a:pPr>
                      <a:r>
                        <a:rPr lang="en-GB" sz="1200" b="0" u="none" strike="noStrike" cap="none" spc="0">
                          <a:solidFill>
                            <a:schemeClr val="bg1"/>
                          </a:solidFill>
                          <a:effectLst/>
                        </a:rPr>
                        <a:t>% Improvement for Contested Female</a:t>
                      </a:r>
                      <a:endParaRPr lang="en-GB" sz="1200" b="0" i="0" u="none" strike="noStrike" cap="none" spc="0">
                        <a:solidFill>
                          <a:schemeClr val="bg1"/>
                        </a:solidFill>
                        <a:effectLst/>
                        <a:latin typeface="Calibri" panose="020F0502020204030204" pitchFamily="34" charset="0"/>
                      </a:endParaRPr>
                    </a:p>
                  </a:txBody>
                  <a:tcPr marL="104763" marR="5428" marT="80587" marB="80587"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ctr">
                        <a:buNone/>
                      </a:pPr>
                      <a:r>
                        <a:rPr lang="en-GB" sz="1200" b="0" u="none" strike="noStrike" cap="none" spc="0">
                          <a:solidFill>
                            <a:schemeClr val="bg1"/>
                          </a:solidFill>
                          <a:effectLst/>
                        </a:rPr>
                        <a:t>% Improvement for Elected Female</a:t>
                      </a:r>
                      <a:endParaRPr lang="en-GB" sz="1200" b="0" i="0" u="none" strike="noStrike" cap="none" spc="0">
                        <a:solidFill>
                          <a:schemeClr val="bg1"/>
                        </a:solidFill>
                        <a:effectLst/>
                        <a:latin typeface="Calibri" panose="020F0502020204030204" pitchFamily="34" charset="0"/>
                      </a:endParaRPr>
                    </a:p>
                  </a:txBody>
                  <a:tcPr marL="104763" marR="5428" marT="80587" marB="80587"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898142177"/>
                  </a:ext>
                </a:extLst>
              </a:tr>
              <a:tr h="381446">
                <a:tc>
                  <a:txBody>
                    <a:bodyPr/>
                    <a:lstStyle/>
                    <a:p>
                      <a:pPr algn="r" fontAlgn="b">
                        <a:buNone/>
                      </a:pPr>
                      <a:r>
                        <a:rPr lang="en-GB" sz="1200" u="none" strike="noStrike" cap="none" spc="0">
                          <a:solidFill>
                            <a:schemeClr val="tx1"/>
                          </a:solidFill>
                          <a:effectLst/>
                        </a:rPr>
                        <a:t>2007</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359</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24</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b">
                        <a:buNone/>
                      </a:pPr>
                      <a:r>
                        <a:rPr lang="en-GB" sz="1200" u="none" strike="noStrike" cap="none" spc="0">
                          <a:solidFill>
                            <a:schemeClr val="tx1"/>
                          </a:solidFill>
                          <a:effectLst/>
                        </a:rPr>
                        <a:t> </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b">
                        <a:buNone/>
                      </a:pPr>
                      <a:r>
                        <a:rPr lang="en-GB" sz="1200" u="none" strike="noStrike" cap="none" spc="0">
                          <a:solidFill>
                            <a:schemeClr val="tx1"/>
                          </a:solidFill>
                          <a:effectLst/>
                        </a:rPr>
                        <a:t> </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2338721027"/>
                  </a:ext>
                </a:extLst>
              </a:tr>
              <a:tr h="381446">
                <a:tc>
                  <a:txBody>
                    <a:bodyPr/>
                    <a:lstStyle/>
                    <a:p>
                      <a:pPr algn="r" fontAlgn="b">
                        <a:buNone/>
                      </a:pPr>
                      <a:r>
                        <a:rPr lang="en-GB" sz="1200" u="none" strike="noStrike" cap="none" spc="0">
                          <a:solidFill>
                            <a:schemeClr val="tx1"/>
                          </a:solidFill>
                          <a:effectLst/>
                        </a:rPr>
                        <a:t>2011</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482</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34</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34%</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42%</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15705467"/>
                  </a:ext>
                </a:extLst>
              </a:tr>
              <a:tr h="381446">
                <a:tc>
                  <a:txBody>
                    <a:bodyPr/>
                    <a:lstStyle/>
                    <a:p>
                      <a:pPr algn="r" fontAlgn="b">
                        <a:buNone/>
                      </a:pPr>
                      <a:r>
                        <a:rPr lang="en-GB" sz="1200" u="none" strike="noStrike" cap="none" spc="0">
                          <a:solidFill>
                            <a:schemeClr val="tx1"/>
                          </a:solidFill>
                          <a:effectLst/>
                        </a:rPr>
                        <a:t>2015</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541</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51</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12%</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50%</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72484798"/>
                  </a:ext>
                </a:extLst>
              </a:tr>
              <a:tr h="381446">
                <a:tc>
                  <a:txBody>
                    <a:bodyPr/>
                    <a:lstStyle/>
                    <a:p>
                      <a:pPr algn="r" fontAlgn="b">
                        <a:buNone/>
                      </a:pPr>
                      <a:r>
                        <a:rPr lang="en-GB" sz="1200" u="none" strike="noStrike" cap="none" spc="0">
                          <a:solidFill>
                            <a:schemeClr val="tx1"/>
                          </a:solidFill>
                          <a:effectLst/>
                        </a:rPr>
                        <a:t>2019</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1773</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44</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228%</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-14%</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6182546"/>
                  </a:ext>
                </a:extLst>
              </a:tr>
              <a:tr h="381446">
                <a:tc>
                  <a:txBody>
                    <a:bodyPr/>
                    <a:lstStyle/>
                    <a:p>
                      <a:pPr algn="r" fontAlgn="b">
                        <a:buNone/>
                      </a:pPr>
                      <a:r>
                        <a:rPr lang="en-GB" sz="1200" u="none" strike="noStrike" cap="none" spc="0">
                          <a:solidFill>
                            <a:schemeClr val="tx1"/>
                          </a:solidFill>
                          <a:effectLst/>
                        </a:rPr>
                        <a:t>2023</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1472</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85</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-17%</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r" fontAlgn="b">
                        <a:buNone/>
                      </a:pPr>
                      <a:r>
                        <a:rPr lang="en-GB" sz="1200" u="none" strike="noStrike" cap="none" spc="0">
                          <a:solidFill>
                            <a:schemeClr val="tx1"/>
                          </a:solidFill>
                          <a:effectLst/>
                        </a:rPr>
                        <a:t>93%</a:t>
                      </a:r>
                      <a:endParaRPr lang="en-GB" sz="1200" b="0" i="0" u="none" strike="noStrike" cap="none" spc="0">
                        <a:solidFill>
                          <a:schemeClr val="tx1"/>
                        </a:solidFill>
                        <a:effectLst/>
                        <a:latin typeface="Calibri" panose="020F0502020204030204" pitchFamily="34" charset="0"/>
                      </a:endParaRPr>
                    </a:p>
                  </a:txBody>
                  <a:tcPr marL="104763" marR="5428" marT="80587" marB="80587"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286175062"/>
                  </a:ext>
                </a:extLst>
              </a:tr>
              <a:tr h="945556">
                <a:tc>
                  <a:txBody>
                    <a:bodyPr/>
                    <a:lstStyle/>
                    <a:p>
                      <a:pPr algn="ctr" fontAlgn="ctr">
                        <a:buNone/>
                      </a:pPr>
                      <a:r>
                        <a:rPr lang="en-GB" sz="1200" u="none" strike="noStrike" cap="none" spc="0">
                          <a:solidFill>
                            <a:schemeClr val="tx1"/>
                          </a:solidFill>
                          <a:effectLst/>
                        </a:rPr>
                        <a:t>% Improvement from 2007-2023</a:t>
                      </a:r>
                      <a:endParaRPr lang="en-GB" sz="1200" b="1" i="0" u="none" strike="noStrike" cap="none" spc="0">
                        <a:solidFill>
                          <a:schemeClr val="tx1"/>
                        </a:solidFill>
                        <a:effectLst/>
                        <a:latin typeface="Calibri" panose="020F0502020204030204" pitchFamily="34" charset="0"/>
                      </a:endParaRPr>
                    </a:p>
                  </a:txBody>
                  <a:tcPr marL="104763" marR="5428" marT="80587" marB="8058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310%</a:t>
                      </a:r>
                      <a:endParaRPr lang="en-GB" sz="1200" b="1"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
                        <a:buNone/>
                      </a:pPr>
                      <a:r>
                        <a:rPr lang="en-GB" sz="1200" u="none" strike="noStrike" cap="none" spc="0">
                          <a:solidFill>
                            <a:schemeClr val="tx1"/>
                          </a:solidFill>
                          <a:effectLst/>
                        </a:rPr>
                        <a:t>83%</a:t>
                      </a:r>
                      <a:endParaRPr lang="en-GB" sz="1200" b="1" i="0" u="none" strike="noStrike" cap="none" spc="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b">
                        <a:buNone/>
                      </a:pPr>
                      <a:endParaRPr lang="en-GB" sz="1200" b="0" i="0" u="none" strike="noStrike" cap="none" spc="0" dirty="0">
                        <a:solidFill>
                          <a:schemeClr val="tx1"/>
                        </a:solidFill>
                        <a:effectLst/>
                        <a:latin typeface="Calibri" panose="020F0502020204030204" pitchFamily="34" charset="0"/>
                      </a:endParaRPr>
                    </a:p>
                  </a:txBody>
                  <a:tcPr marL="104763" marR="5428" marT="80587" marB="80587"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b">
                        <a:buNone/>
                      </a:pPr>
                      <a:endParaRPr lang="en-GB" sz="1200" b="0" i="0" u="none" strike="noStrike" cap="none" spc="0" dirty="0">
                        <a:solidFill>
                          <a:schemeClr val="tx1"/>
                        </a:solidFill>
                        <a:effectLst/>
                        <a:latin typeface="Calibri" panose="020F0502020204030204" pitchFamily="34" charset="0"/>
                      </a:endParaRPr>
                    </a:p>
                  </a:txBody>
                  <a:tcPr marL="104763" marR="5428" marT="80587" marB="80587"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85499564"/>
                  </a:ext>
                </a:extLst>
              </a:tr>
            </a:tbl>
          </a:graphicData>
        </a:graphic>
      </p:graphicFrame>
    </p:spTree>
    <p:extLst>
      <p:ext uri="{BB962C8B-B14F-4D97-AF65-F5344CB8AC3E}">
        <p14:creationId xmlns:p14="http://schemas.microsoft.com/office/powerpoint/2010/main" val="31328880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1442</TotalTime>
  <Words>710</Words>
  <Application>Microsoft Office PowerPoint</Application>
  <PresentationFormat>Widescreen</PresentationFormat>
  <Paragraphs>105</Paragraphs>
  <Slides>13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13</vt:i4>
      </vt:variant>
    </vt:vector>
  </HeadingPairs>
  <TitlesOfParts>
    <vt:vector size="21" baseType="lpstr">
      <vt:lpstr>Aptos</vt:lpstr>
      <vt:lpstr>Arial</vt:lpstr>
      <vt:lpstr>Arial Black</vt:lpstr>
      <vt:lpstr>Calibri</vt:lpstr>
      <vt:lpstr>Trebuchet MS</vt:lpstr>
      <vt:lpstr>Wingdings 3</vt:lpstr>
      <vt:lpstr>Facet</vt:lpstr>
      <vt:lpstr>C:\Users\Ebere\Desktop\Submission_OWEF_Grp1_Project(Gender_Distribution_Distribution_2007-2023).xlsx!Dashboard1!R1:R1048576</vt:lpstr>
      <vt:lpstr>Women in Political Offices in Nigeria: Progress or Plateau?</vt:lpstr>
      <vt:lpstr>Introduction</vt:lpstr>
      <vt:lpstr>Methodology</vt:lpstr>
      <vt:lpstr>Dashboard 1 &amp; 2</vt:lpstr>
      <vt:lpstr>Total Candidates Trend (Male vs Female) </vt:lpstr>
      <vt:lpstr>% Female Candidates by Year</vt:lpstr>
      <vt:lpstr>Elected Candidates by Gender</vt:lpstr>
      <vt:lpstr>2019 Candidates vs Elected Officials by Gender</vt:lpstr>
      <vt:lpstr>Progress or Plateau?</vt:lpstr>
      <vt:lpstr>PowerPoint Presentation</vt:lpstr>
      <vt:lpstr>Recommendations (From Primary Data)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Ebere Adirika</dc:creator>
  <cp:lastModifiedBy>Ebere Adirika</cp:lastModifiedBy>
  <cp:revision>10</cp:revision>
  <dcterms:created xsi:type="dcterms:W3CDTF">2025-07-08T13:56:07Z</dcterms:created>
  <dcterms:modified xsi:type="dcterms:W3CDTF">2025-07-11T12:39:02Z</dcterms:modified>
</cp:coreProperties>
</file>