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93" r:id="rId10"/>
    <p:sldId id="294"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90" r:id="rId35"/>
    <p:sldId id="291" r:id="rId36"/>
    <p:sldId id="292" r:id="rId37"/>
    <p:sldId id="287" r:id="rId38"/>
    <p:sldId id="295" r:id="rId39"/>
    <p:sldId id="29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E99FA5A-A49A-46D9-94D3-95CC11D9B980}" type="datetimeFigureOut">
              <a:rPr lang="en-US" smtClean="0"/>
              <a:pPr/>
              <a:t>27-Jul-18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864B08E-5A8F-4085-80E2-92157CF8F37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99FA5A-A49A-46D9-94D3-95CC11D9B980}" type="datetimeFigureOut">
              <a:rPr lang="en-US" smtClean="0"/>
              <a:pPr/>
              <a:t>27-Jul-18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864B08E-5A8F-4085-80E2-92157CF8F37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99FA5A-A49A-46D9-94D3-95CC11D9B980}" type="datetimeFigureOut">
              <a:rPr lang="en-US" smtClean="0"/>
              <a:pPr/>
              <a:t>27-Jul-18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864B08E-5A8F-4085-80E2-92157CF8F37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99FA5A-A49A-46D9-94D3-95CC11D9B980}" type="datetimeFigureOut">
              <a:rPr lang="en-US" smtClean="0"/>
              <a:pPr/>
              <a:t>27-Jul-18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864B08E-5A8F-4085-80E2-92157CF8F375}"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E99FA5A-A49A-46D9-94D3-95CC11D9B980}" type="datetimeFigureOut">
              <a:rPr lang="en-US" smtClean="0"/>
              <a:pPr/>
              <a:t>27-Jul-18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864B08E-5A8F-4085-80E2-92157CF8F375}"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E99FA5A-A49A-46D9-94D3-95CC11D9B980}" type="datetimeFigureOut">
              <a:rPr lang="en-US" smtClean="0"/>
              <a:pPr/>
              <a:t>27-Jul-18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864B08E-5A8F-4085-80E2-92157CF8F375}"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E99FA5A-A49A-46D9-94D3-95CC11D9B980}" type="datetimeFigureOut">
              <a:rPr lang="en-US" smtClean="0"/>
              <a:pPr/>
              <a:t>27-Jul-18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864B08E-5A8F-4085-80E2-92157CF8F37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E99FA5A-A49A-46D9-94D3-95CC11D9B980}" type="datetimeFigureOut">
              <a:rPr lang="en-US" smtClean="0"/>
              <a:pPr/>
              <a:t>27-Jul-18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864B08E-5A8F-4085-80E2-92157CF8F375}"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E99FA5A-A49A-46D9-94D3-95CC11D9B980}" type="datetimeFigureOut">
              <a:rPr lang="en-US" smtClean="0"/>
              <a:pPr/>
              <a:t>27-Jul-18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864B08E-5A8F-4085-80E2-92157CF8F3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E99FA5A-A49A-46D9-94D3-95CC11D9B980}" type="datetimeFigureOut">
              <a:rPr lang="en-US" smtClean="0"/>
              <a:pPr/>
              <a:t>27-Jul-18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864B08E-5A8F-4085-80E2-92157CF8F37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E99FA5A-A49A-46D9-94D3-95CC11D9B980}" type="datetimeFigureOut">
              <a:rPr lang="en-US" smtClean="0"/>
              <a:pPr/>
              <a:t>27-Jul-18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864B08E-5A8F-4085-80E2-92157CF8F375}"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E99FA5A-A49A-46D9-94D3-95CC11D9B980}" type="datetimeFigureOut">
              <a:rPr lang="en-US" smtClean="0"/>
              <a:pPr/>
              <a:t>27-Jul-18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864B08E-5A8F-4085-80E2-92157CF8F37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295400"/>
            <a:ext cx="7772400" cy="1089025"/>
          </a:xfrm>
        </p:spPr>
        <p:txBody>
          <a:bodyPr>
            <a:normAutofit/>
          </a:bodyPr>
          <a:lstStyle/>
          <a:p>
            <a:r>
              <a:rPr lang="en-US" sz="5400" b="1" dirty="0" smtClean="0">
                <a:solidFill>
                  <a:schemeClr val="accent3"/>
                </a:solidFill>
              </a:rPr>
              <a:t>SOLUCIONES</a:t>
            </a:r>
            <a:endParaRPr lang="en-US" sz="5400" b="1" dirty="0">
              <a:solidFill>
                <a:schemeClr val="accent3"/>
              </a:solidFill>
            </a:endParaRPr>
          </a:p>
        </p:txBody>
      </p:sp>
      <p:sp>
        <p:nvSpPr>
          <p:cNvPr id="3" name="Subtitle 2"/>
          <p:cNvSpPr>
            <a:spLocks noGrp="1"/>
          </p:cNvSpPr>
          <p:nvPr>
            <p:ph type="subTitle" idx="1"/>
          </p:nvPr>
        </p:nvSpPr>
        <p:spPr>
          <a:xfrm>
            <a:off x="2286000" y="2514600"/>
            <a:ext cx="6400800" cy="1371600"/>
          </a:xfrm>
        </p:spPr>
        <p:txBody>
          <a:bodyPr anchor="ctr">
            <a:normAutofit/>
          </a:bodyPr>
          <a:lstStyle/>
          <a:p>
            <a:r>
              <a:rPr lang="en-US" sz="3600" i="1" dirty="0" smtClean="0">
                <a:solidFill>
                  <a:schemeClr val="accent1">
                    <a:lumMod val="75000"/>
                  </a:schemeClr>
                </a:solidFill>
              </a:rPr>
              <a:t>Complete College Solutions…</a:t>
            </a:r>
            <a:endParaRPr lang="en-US" sz="3600" i="1" dirty="0">
              <a:solidFill>
                <a:schemeClr val="accent1">
                  <a:lumMod val="75000"/>
                </a:schemeClr>
              </a:solidFill>
            </a:endParaRPr>
          </a:p>
        </p:txBody>
      </p:sp>
      <p:sp>
        <p:nvSpPr>
          <p:cNvPr id="4" name="TextBox 3"/>
          <p:cNvSpPr txBox="1"/>
          <p:nvPr/>
        </p:nvSpPr>
        <p:spPr>
          <a:xfrm>
            <a:off x="4876800" y="4191000"/>
            <a:ext cx="3962400" cy="646331"/>
          </a:xfrm>
          <a:prstGeom prst="rect">
            <a:avLst/>
          </a:prstGeom>
          <a:noFill/>
        </p:spPr>
        <p:txBody>
          <a:bodyPr wrap="square" rtlCol="0">
            <a:spAutoFit/>
          </a:bodyPr>
          <a:lstStyle/>
          <a:p>
            <a:pPr algn="r"/>
            <a:r>
              <a:rPr lang="en-US" dirty="0" smtClean="0">
                <a:solidFill>
                  <a:schemeClr val="accent1"/>
                </a:solidFill>
              </a:rPr>
              <a:t>Presented by:</a:t>
            </a:r>
          </a:p>
          <a:p>
            <a:pPr algn="r"/>
            <a:r>
              <a:rPr lang="en-US" dirty="0" smtClean="0">
                <a:solidFill>
                  <a:schemeClr val="accent1"/>
                </a:solidFill>
              </a:rPr>
              <a:t>Naman Khard</a:t>
            </a:r>
            <a:endParaRPr lang="en-US" dirty="0">
              <a:solidFill>
                <a:schemeClr val="accen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0" y="0"/>
            <a:ext cx="9144000" cy="6858000"/>
          </a:xfrm>
        </p:spPr>
        <p:txBody>
          <a:bodyPr/>
          <a:lstStyle/>
          <a:p>
            <a:pPr>
              <a:buNone/>
            </a:pPr>
            <a:endParaRPr lang="en-US" dirty="0" smtClean="0"/>
          </a:p>
          <a:p>
            <a:pPr>
              <a:buNone/>
            </a:pPr>
            <a:endParaRPr lang="en-US" dirty="0" smtClean="0"/>
          </a:p>
        </p:txBody>
      </p:sp>
      <p:sp>
        <p:nvSpPr>
          <p:cNvPr id="6" name="Flowchart: Decision 5"/>
          <p:cNvSpPr/>
          <p:nvPr/>
        </p:nvSpPr>
        <p:spPr>
          <a:xfrm>
            <a:off x="3810000" y="0"/>
            <a:ext cx="1600200" cy="76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US" dirty="0"/>
          </a:p>
        </p:txBody>
      </p:sp>
      <p:cxnSp>
        <p:nvCxnSpPr>
          <p:cNvPr id="10" name="Straight Connector 9"/>
          <p:cNvCxnSpPr>
            <a:stCxn id="6" idx="1"/>
          </p:cNvCxnSpPr>
          <p:nvPr/>
        </p:nvCxnSpPr>
        <p:spPr>
          <a:xfrm rot="10800000">
            <a:off x="2057400" y="381000"/>
            <a:ext cx="1752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1638300" y="8001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600200" y="1219200"/>
            <a:ext cx="114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p>
        </p:txBody>
      </p:sp>
      <p:cxnSp>
        <p:nvCxnSpPr>
          <p:cNvPr id="15" name="Straight Arrow Connector 14"/>
          <p:cNvCxnSpPr/>
          <p:nvPr/>
        </p:nvCxnSpPr>
        <p:spPr>
          <a:xfrm rot="5400000">
            <a:off x="4457700" y="10287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114800" y="1219200"/>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Employee</a:t>
            </a:r>
          </a:p>
        </p:txBody>
      </p:sp>
      <p:cxnSp>
        <p:nvCxnSpPr>
          <p:cNvPr id="18" name="Straight Connector 17"/>
          <p:cNvCxnSpPr>
            <a:stCxn id="6" idx="3"/>
          </p:cNvCxnSpPr>
          <p:nvPr/>
        </p:nvCxnSpPr>
        <p:spPr>
          <a:xfrm>
            <a:off x="5410200" y="381000"/>
            <a:ext cx="152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6515894" y="800100"/>
            <a:ext cx="8374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400800" y="1219200"/>
            <a:ext cx="1447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Student</a:t>
            </a:r>
          </a:p>
        </p:txBody>
      </p:sp>
      <p:cxnSp>
        <p:nvCxnSpPr>
          <p:cNvPr id="24" name="Straight Arrow Connector 23"/>
          <p:cNvCxnSpPr/>
          <p:nvPr/>
        </p:nvCxnSpPr>
        <p:spPr>
          <a:xfrm rot="10800000" flipV="1">
            <a:off x="990600" y="1905000"/>
            <a:ext cx="609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228600" y="2438400"/>
            <a:ext cx="13716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a:t>
            </a:r>
          </a:p>
          <a:p>
            <a:pPr algn="ctr"/>
            <a:r>
              <a:rPr lang="en-US" sz="1200" dirty="0" smtClean="0"/>
              <a:t>Employee</a:t>
            </a:r>
            <a:endParaRPr lang="en-US" sz="1200" dirty="0"/>
          </a:p>
        </p:txBody>
      </p:sp>
      <p:cxnSp>
        <p:nvCxnSpPr>
          <p:cNvPr id="34" name="Straight Arrow Connector 33"/>
          <p:cNvCxnSpPr/>
          <p:nvPr/>
        </p:nvCxnSpPr>
        <p:spPr>
          <a:xfrm rot="5400000">
            <a:off x="1600200" y="22098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1600200" y="2438400"/>
            <a:ext cx="12954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p>
          <a:p>
            <a:pPr algn="ctr"/>
            <a:r>
              <a:rPr lang="en-US" sz="1200" dirty="0" smtClean="0"/>
              <a:t>Employee</a:t>
            </a:r>
            <a:endParaRPr lang="en-US" sz="1200" dirty="0"/>
          </a:p>
        </p:txBody>
      </p:sp>
      <p:cxnSp>
        <p:nvCxnSpPr>
          <p:cNvPr id="37" name="Straight Connector 36"/>
          <p:cNvCxnSpPr/>
          <p:nvPr/>
        </p:nvCxnSpPr>
        <p:spPr>
          <a:xfrm rot="16200000" flipH="1">
            <a:off x="2286000" y="2286000"/>
            <a:ext cx="12192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0800000" flipV="1">
            <a:off x="2209800" y="3200400"/>
            <a:ext cx="1066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914400" y="3733800"/>
            <a:ext cx="1295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Notice</a:t>
            </a:r>
            <a:endParaRPr lang="en-US" dirty="0"/>
          </a:p>
        </p:txBody>
      </p:sp>
      <p:cxnSp>
        <p:nvCxnSpPr>
          <p:cNvPr id="42" name="Straight Connector 41"/>
          <p:cNvCxnSpPr/>
          <p:nvPr/>
        </p:nvCxnSpPr>
        <p:spPr>
          <a:xfrm rot="16200000" flipH="1">
            <a:off x="2362200" y="2286000"/>
            <a:ext cx="13716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a:off x="27813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667000" y="4648200"/>
            <a:ext cx="205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a:off x="2362200" y="49530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5400000">
            <a:off x="3315494" y="4914106"/>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a:off x="4495800" y="4876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1981200" y="5257800"/>
            <a:ext cx="1219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a:t>
            </a:r>
          </a:p>
          <a:p>
            <a:pPr algn="ctr"/>
            <a:r>
              <a:rPr lang="en-US" sz="1200" dirty="0" smtClean="0"/>
              <a:t>Student</a:t>
            </a:r>
            <a:endParaRPr lang="en-US" sz="1200" dirty="0"/>
          </a:p>
        </p:txBody>
      </p:sp>
      <p:sp>
        <p:nvSpPr>
          <p:cNvPr id="57" name="Oval 56"/>
          <p:cNvSpPr/>
          <p:nvPr/>
        </p:nvSpPr>
        <p:spPr>
          <a:xfrm>
            <a:off x="3276600" y="5181600"/>
            <a:ext cx="10668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View Student</a:t>
            </a:r>
            <a:endParaRPr lang="en-US" sz="1200" dirty="0"/>
          </a:p>
        </p:txBody>
      </p:sp>
      <p:sp>
        <p:nvSpPr>
          <p:cNvPr id="58" name="Rectangle 57"/>
          <p:cNvSpPr/>
          <p:nvPr/>
        </p:nvSpPr>
        <p:spPr>
          <a:xfrm>
            <a:off x="4495800" y="5105400"/>
            <a:ext cx="1066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a:t>
            </a:r>
          </a:p>
          <a:p>
            <a:pPr algn="ctr"/>
            <a:r>
              <a:rPr lang="en-US" sz="1200" dirty="0" smtClean="0"/>
              <a:t>Login</a:t>
            </a:r>
            <a:endParaRPr lang="en-US" sz="1200" dirty="0"/>
          </a:p>
        </p:txBody>
      </p:sp>
      <p:cxnSp>
        <p:nvCxnSpPr>
          <p:cNvPr id="62" name="Straight Connector 61"/>
          <p:cNvCxnSpPr/>
          <p:nvPr/>
        </p:nvCxnSpPr>
        <p:spPr>
          <a:xfrm rot="5400000">
            <a:off x="4991100" y="60579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5181600" y="6172200"/>
            <a:ext cx="3276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V="1">
            <a:off x="5791200" y="3429000"/>
            <a:ext cx="54102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0800000">
            <a:off x="7391400" y="7620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5400000">
            <a:off x="7163594" y="9898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3772694" y="2628900"/>
            <a:ext cx="14470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4495800" y="22860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4724400" y="2057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Attendance</a:t>
            </a:r>
            <a:endParaRPr lang="en-US" sz="1050" dirty="0"/>
          </a:p>
        </p:txBody>
      </p:sp>
      <p:cxnSp>
        <p:nvCxnSpPr>
          <p:cNvPr id="79" name="Straight Arrow Connector 78"/>
          <p:cNvCxnSpPr/>
          <p:nvPr/>
        </p:nvCxnSpPr>
        <p:spPr>
          <a:xfrm>
            <a:off x="4495800" y="28956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4800600" y="2590800"/>
            <a:ext cx="1371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Assignment</a:t>
            </a:r>
            <a:endParaRPr lang="en-US" sz="1050" dirty="0"/>
          </a:p>
        </p:txBody>
      </p:sp>
      <p:cxnSp>
        <p:nvCxnSpPr>
          <p:cNvPr id="85" name="Straight Arrow Connector 84"/>
          <p:cNvCxnSpPr/>
          <p:nvPr/>
        </p:nvCxnSpPr>
        <p:spPr>
          <a:xfrm>
            <a:off x="4495800" y="3352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4724400" y="3124200"/>
            <a:ext cx="1371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Notice</a:t>
            </a:r>
          </a:p>
        </p:txBody>
      </p:sp>
      <p:cxnSp>
        <p:nvCxnSpPr>
          <p:cNvPr id="90" name="Straight Connector 89"/>
          <p:cNvCxnSpPr>
            <a:stCxn id="58" idx="0"/>
          </p:cNvCxnSpPr>
          <p:nvPr/>
        </p:nvCxnSpPr>
        <p:spPr>
          <a:xfrm rot="5400000" flipH="1" flipV="1">
            <a:off x="4533900" y="4610100"/>
            <a:ext cx="990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10800000">
            <a:off x="3962400" y="41148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16200000" flipV="1">
            <a:off x="2362200" y="2514600"/>
            <a:ext cx="31242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3886200" y="9906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rot="5400000">
            <a:off x="4152900" y="11049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16200000" flipH="1">
            <a:off x="6419850" y="2647950"/>
            <a:ext cx="13716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rot="10800000">
            <a:off x="6248400" y="33528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rot="10800000">
            <a:off x="6248400" y="28194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rot="10800000">
            <a:off x="6096000" y="22860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Compaq\Desktop\Ss\Login.JPG"/>
          <p:cNvPicPr>
            <a:picLocks noGrp="1" noChangeAspect="1" noChangeArrowheads="1"/>
          </p:cNvPicPr>
          <p:nvPr>
            <p:ph sz="half" idx="1"/>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Compaq\Desktop\Ss\AdminHome.JPG"/>
          <p:cNvPicPr>
            <a:picLocks noGrp="1" noChangeAspect="1" noChangeArrowheads="1"/>
          </p:cNvPicPr>
          <p:nvPr>
            <p:ph sz="half" idx="1"/>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Compaq\Desktop\Ss\AddEmployee.JPG"/>
          <p:cNvPicPr>
            <a:picLocks noGrp="1" noChangeAspect="1" noChangeArrowheads="1"/>
          </p:cNvPicPr>
          <p:nvPr>
            <p:ph sz="half" idx="1"/>
          </p:nvPr>
        </p:nvPicPr>
        <p:blipFill>
          <a:blip r:embed="rId2"/>
          <a:srcRect/>
          <a:stretch>
            <a:fillRect/>
          </a:stretch>
        </p:blipFill>
        <p:spPr bwMode="auto">
          <a:xfrm>
            <a:off x="1" y="0"/>
            <a:ext cx="9144000" cy="68580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Compaq\Desktop\Ss\SaveEmployee.JPG"/>
          <p:cNvPicPr>
            <a:picLocks noGrp="1" noChangeAspect="1" noChangeArrowheads="1"/>
          </p:cNvPicPr>
          <p:nvPr>
            <p:ph sz="half" idx="1"/>
          </p:nvPr>
        </p:nvPicPr>
        <p:blipFill>
          <a:blip r:embed="rId2"/>
          <a:srcRect/>
          <a:stretch>
            <a:fillRect/>
          </a:stretch>
        </p:blipFill>
        <p:spPr bwMode="auto">
          <a:xfrm>
            <a:off x="0" y="0"/>
            <a:ext cx="9143999" cy="68580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Compaq\Desktop\Ss\GetEmployee.JPG"/>
          <p:cNvPicPr>
            <a:picLocks noGrp="1" noChangeAspect="1" noChangeArrowheads="1"/>
          </p:cNvPicPr>
          <p:nvPr>
            <p:ph sz="half" idx="1"/>
          </p:nvPr>
        </p:nvPicPr>
        <p:blipFill>
          <a:blip r:embed="rId2"/>
          <a:srcRect/>
          <a:stretch>
            <a:fillRect/>
          </a:stretch>
        </p:blipFill>
        <p:spPr bwMode="auto">
          <a:xfrm>
            <a:off x="0" y="0"/>
            <a:ext cx="9143999" cy="68580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Compaq\Desktop\Ss\EmployeeDetailDatabase.JPG"/>
          <p:cNvPicPr>
            <a:picLocks noGrp="1" noChangeAspect="1" noChangeArrowheads="1"/>
          </p:cNvPicPr>
          <p:nvPr>
            <p:ph sz="half" idx="1"/>
          </p:nvPr>
        </p:nvPicPr>
        <p:blipFill>
          <a:blip r:embed="rId2"/>
          <a:srcRect/>
          <a:stretch>
            <a:fillRect/>
          </a:stretch>
        </p:blipFill>
        <p:spPr bwMode="auto">
          <a:xfrm>
            <a:off x="0" y="1"/>
            <a:ext cx="9144000" cy="68580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Compaq\Desktop\Ss\ViewEmployee.JPG"/>
          <p:cNvPicPr>
            <a:picLocks noGrp="1" noChangeAspect="1" noChangeArrowheads="1"/>
          </p:cNvPicPr>
          <p:nvPr>
            <p:ph sz="half" idx="1"/>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Compaq\Desktop\Ss\SaveEmployeeNotice.JPG"/>
          <p:cNvPicPr>
            <a:picLocks noGrp="1" noChangeAspect="1" noChangeArrowheads="1"/>
          </p:cNvPicPr>
          <p:nvPr>
            <p:ph sz="half" idx="1"/>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Compaq\Desktop\Ss\EmployeeNoticeDatabase.JPG"/>
          <p:cNvPicPr>
            <a:picLocks noGrp="1" noChangeAspect="1" noChangeArrowheads="1"/>
          </p:cNvPicPr>
          <p:nvPr>
            <p:ph sz="half" idx="1"/>
          </p:nvPr>
        </p:nvPicPr>
        <p:blipFill>
          <a:blip r:embed="rId2"/>
          <a:srcRect/>
          <a:stretch>
            <a:fillRect/>
          </a:stretch>
        </p:blipFill>
        <p:spPr bwMode="auto">
          <a:xfrm>
            <a:off x="0" y="1"/>
            <a:ext cx="9144000" cy="68580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1470025"/>
          </a:xfrm>
        </p:spPr>
        <p:txBody>
          <a:bodyPr/>
          <a:lstStyle/>
          <a:p>
            <a:pPr algn="ctr"/>
            <a:r>
              <a:rPr lang="en-US" b="1" dirty="0" smtClean="0">
                <a:solidFill>
                  <a:schemeClr val="accent3"/>
                </a:solidFill>
              </a:rPr>
              <a:t>INTRODUCTION</a:t>
            </a:r>
            <a:endParaRPr lang="en-US" b="1" dirty="0">
              <a:solidFill>
                <a:schemeClr val="accent3"/>
              </a:solidFill>
            </a:endParaRPr>
          </a:p>
        </p:txBody>
      </p:sp>
      <p:sp>
        <p:nvSpPr>
          <p:cNvPr id="3" name="Subtitle 2"/>
          <p:cNvSpPr>
            <a:spLocks noGrp="1"/>
          </p:cNvSpPr>
          <p:nvPr>
            <p:ph type="subTitle" idx="1"/>
          </p:nvPr>
        </p:nvSpPr>
        <p:spPr>
          <a:xfrm>
            <a:off x="1143000" y="1752600"/>
            <a:ext cx="6781800" cy="4038600"/>
          </a:xfrm>
        </p:spPr>
        <p:txBody>
          <a:bodyPr/>
          <a:lstStyle/>
          <a:p>
            <a:pPr algn="l"/>
            <a:r>
              <a:rPr lang="en-US" dirty="0" smtClean="0">
                <a:solidFill>
                  <a:schemeClr val="accent1">
                    <a:lumMod val="75000"/>
                  </a:schemeClr>
                </a:solidFill>
              </a:rPr>
              <a:t>For any organization, administration is the essential part. Without this, organization can’t run successfully and so the work of administrator is not easy especially when the organization is college. So to ease the work of administrator and his associated colleagues , we bring SOLUCIONES.</a:t>
            </a:r>
            <a:endParaRPr lang="en-US"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Compaq\Desktop\Ss\ViewEmployeeNotice.JPG"/>
          <p:cNvPicPr>
            <a:picLocks noGrp="1" noChangeAspect="1" noChangeArrowheads="1"/>
          </p:cNvPicPr>
          <p:nvPr>
            <p:ph sz="half" idx="1"/>
          </p:nvPr>
        </p:nvPicPr>
        <p:blipFill>
          <a:blip r:embed="rId2"/>
          <a:srcRect/>
          <a:stretch>
            <a:fillRect/>
          </a:stretch>
        </p:blipFill>
        <p:spPr bwMode="auto">
          <a:xfrm>
            <a:off x="0" y="0"/>
            <a:ext cx="9143999" cy="68580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Compaq\Desktop\Ss\AddStudent.JPG"/>
          <p:cNvPicPr>
            <a:picLocks noGrp="1" noChangeAspect="1" noChangeArrowheads="1"/>
          </p:cNvPicPr>
          <p:nvPr>
            <p:ph sz="half" idx="1"/>
          </p:nvPr>
        </p:nvPicPr>
        <p:blipFill>
          <a:blip r:embed="rId2"/>
          <a:srcRect/>
          <a:stretch>
            <a:fillRect/>
          </a:stretch>
        </p:blipFill>
        <p:spPr bwMode="auto">
          <a:xfrm>
            <a:off x="0" y="0"/>
            <a:ext cx="9143999" cy="68580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Compaq\Desktop\Ss\GetStudent.JPG"/>
          <p:cNvPicPr>
            <a:picLocks noGrp="1" noChangeAspect="1" noChangeArrowheads="1"/>
          </p:cNvPicPr>
          <p:nvPr>
            <p:ph sz="half" idx="1"/>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Compaq\Desktop\Ss\StudentDatabase.JPG"/>
          <p:cNvPicPr>
            <a:picLocks noGrp="1" noChangeAspect="1" noChangeArrowheads="1"/>
          </p:cNvPicPr>
          <p:nvPr>
            <p:ph sz="half" idx="1"/>
          </p:nvPr>
        </p:nvPicPr>
        <p:blipFill>
          <a:blip r:embed="rId2"/>
          <a:srcRect/>
          <a:stretch>
            <a:fillRect/>
          </a:stretch>
        </p:blipFill>
        <p:spPr bwMode="auto">
          <a:xfrm>
            <a:off x="0" y="0"/>
            <a:ext cx="9144000" cy="6857999"/>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Compaq\Desktop\Ss\ViewStudent.JPG"/>
          <p:cNvPicPr>
            <a:picLocks noGrp="1" noChangeAspect="1" noChangeArrowheads="1"/>
          </p:cNvPicPr>
          <p:nvPr>
            <p:ph sz="half" idx="1"/>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Compaq\Desktop\Ss\CreateLogin.JPG"/>
          <p:cNvPicPr>
            <a:picLocks noGrp="1" noChangeAspect="1" noChangeArrowheads="1"/>
          </p:cNvPicPr>
          <p:nvPr>
            <p:ph sz="half" idx="1"/>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Compaq\Desktop\Ss\EmployeeHome.JPG"/>
          <p:cNvPicPr>
            <a:picLocks noGrp="1" noChangeAspect="1" noChangeArrowheads="1"/>
          </p:cNvPicPr>
          <p:nvPr>
            <p:ph sz="half" idx="1"/>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Compaq\Desktop\Ss\CreateAttendance.JPG"/>
          <p:cNvPicPr>
            <a:picLocks noGrp="1" noChangeAspect="1" noChangeArrowheads="1"/>
          </p:cNvPicPr>
          <p:nvPr>
            <p:ph sz="half" idx="1"/>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Compaq\Desktop\Ss\CreateAttendanceDatabase.JPG"/>
          <p:cNvPicPr>
            <a:picLocks noGrp="1" noChangeAspect="1" noChangeArrowheads="1"/>
          </p:cNvPicPr>
          <p:nvPr>
            <p:ph sz="half" idx="1"/>
          </p:nvPr>
        </p:nvPicPr>
        <p:blipFill>
          <a:blip r:embed="rId2"/>
          <a:srcRect/>
          <a:stretch>
            <a:fillRect/>
          </a:stretch>
        </p:blipFill>
        <p:spPr bwMode="auto">
          <a:xfrm>
            <a:off x="0" y="0"/>
            <a:ext cx="9144000" cy="6857999"/>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Compaq\Desktop\Ss\StudentNotice.JPG"/>
          <p:cNvPicPr>
            <a:picLocks noGrp="1" noChangeAspect="1" noChangeArrowheads="1"/>
          </p:cNvPicPr>
          <p:nvPr>
            <p:ph sz="half" idx="1"/>
          </p:nvPr>
        </p:nvPicPr>
        <p:blipFill>
          <a:blip r:embed="rId2"/>
          <a:srcRect/>
          <a:stretch>
            <a:fillRect/>
          </a:stretch>
        </p:blipFill>
        <p:spPr bwMode="auto">
          <a:xfrm>
            <a:off x="0" y="0"/>
            <a:ext cx="9143999" cy="6858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143000"/>
          </a:xfrm>
        </p:spPr>
        <p:txBody>
          <a:bodyPr anchor="ctr"/>
          <a:lstStyle/>
          <a:p>
            <a:pPr algn="ctr"/>
            <a:r>
              <a:rPr lang="en-US" b="1" dirty="0" smtClean="0">
                <a:solidFill>
                  <a:schemeClr val="accent3"/>
                </a:solidFill>
              </a:rPr>
              <a:t>PURPOSE</a:t>
            </a:r>
            <a:endParaRPr lang="en-US" b="1" dirty="0">
              <a:solidFill>
                <a:schemeClr val="accent3"/>
              </a:solidFill>
            </a:endParaRPr>
          </a:p>
        </p:txBody>
      </p:sp>
      <p:sp>
        <p:nvSpPr>
          <p:cNvPr id="3" name="Subtitle 2"/>
          <p:cNvSpPr>
            <a:spLocks noGrp="1"/>
          </p:cNvSpPr>
          <p:nvPr>
            <p:ph type="subTitle" idx="1"/>
          </p:nvPr>
        </p:nvSpPr>
        <p:spPr>
          <a:xfrm>
            <a:off x="1371600" y="1295400"/>
            <a:ext cx="6400800" cy="4343400"/>
          </a:xfrm>
        </p:spPr>
        <p:txBody>
          <a:bodyPr/>
          <a:lstStyle/>
          <a:p>
            <a:pPr algn="l"/>
            <a:r>
              <a:rPr lang="en-US" dirty="0" smtClean="0">
                <a:solidFill>
                  <a:schemeClr val="accent1">
                    <a:lumMod val="75000"/>
                  </a:schemeClr>
                </a:solidFill>
              </a:rPr>
              <a:t>Soluciones stores all records in more structural and lucid form. Not only this , users can access them quickly and easily. It maintains three level of users:-</a:t>
            </a:r>
          </a:p>
          <a:p>
            <a:pPr marL="514350" indent="-514350" algn="l">
              <a:buAutoNum type="arabicPeriod"/>
            </a:pPr>
            <a:r>
              <a:rPr lang="en-US" dirty="0" smtClean="0">
                <a:solidFill>
                  <a:schemeClr val="accent1">
                    <a:lumMod val="75000"/>
                  </a:schemeClr>
                </a:solidFill>
              </a:rPr>
              <a:t>Admin Level</a:t>
            </a:r>
          </a:p>
          <a:p>
            <a:pPr marL="514350" indent="-514350" algn="l">
              <a:buAutoNum type="arabicPeriod"/>
            </a:pPr>
            <a:r>
              <a:rPr lang="en-US" dirty="0" smtClean="0">
                <a:solidFill>
                  <a:schemeClr val="accent1">
                    <a:lumMod val="75000"/>
                  </a:schemeClr>
                </a:solidFill>
              </a:rPr>
              <a:t>Employee Level</a:t>
            </a:r>
          </a:p>
          <a:p>
            <a:pPr marL="514350" indent="-514350" algn="l">
              <a:buAutoNum type="arabicPeriod"/>
            </a:pPr>
            <a:r>
              <a:rPr lang="en-US" dirty="0" smtClean="0">
                <a:solidFill>
                  <a:schemeClr val="accent1">
                    <a:lumMod val="75000"/>
                  </a:schemeClr>
                </a:solidFill>
              </a:rPr>
              <a:t>Student Level</a:t>
            </a:r>
            <a:endParaRPr lang="en-US"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Compaq\Desktop\Ss\ViewStudentNotice.JPG"/>
          <p:cNvPicPr>
            <a:picLocks noGrp="1" noChangeAspect="1" noChangeArrowheads="1"/>
          </p:cNvPicPr>
          <p:nvPr>
            <p:ph sz="half" idx="1"/>
          </p:nvPr>
        </p:nvPicPr>
        <p:blipFill>
          <a:blip r:embed="rId2"/>
          <a:srcRect/>
          <a:stretch>
            <a:fillRect/>
          </a:stretch>
        </p:blipFill>
        <p:spPr bwMode="auto">
          <a:xfrm>
            <a:off x="0" y="0"/>
            <a:ext cx="9144000" cy="6857999"/>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Users\Compaq\Desktop\Ss\TakeAttendance-1.JPG"/>
          <p:cNvPicPr>
            <a:picLocks noGrp="1" noChangeAspect="1" noChangeArrowheads="1"/>
          </p:cNvPicPr>
          <p:nvPr>
            <p:ph sz="half" idx="1"/>
          </p:nvPr>
        </p:nvPicPr>
        <p:blipFill>
          <a:blip r:embed="rId2"/>
          <a:srcRect/>
          <a:stretch>
            <a:fillRect/>
          </a:stretch>
        </p:blipFill>
        <p:spPr bwMode="auto">
          <a:xfrm>
            <a:off x="0" y="0"/>
            <a:ext cx="9143999" cy="68580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Compaq\Desktop\Ss\TakeAttendance-2.JPG"/>
          <p:cNvPicPr>
            <a:picLocks noGrp="1" noChangeAspect="1" noChangeArrowheads="1"/>
          </p:cNvPicPr>
          <p:nvPr>
            <p:ph sz="half" idx="1"/>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Grp="1" noChangeAspect="1" noChangeArrowheads="1"/>
          </p:cNvPicPr>
          <p:nvPr>
            <p:ph sz="half" idx="1"/>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Grp="1" noChangeAspect="1" noChangeArrowheads="1"/>
          </p:cNvPicPr>
          <p:nvPr>
            <p:ph sz="half" idx="1"/>
          </p:nvPr>
        </p:nvPicPr>
        <p:blipFill>
          <a:blip r:embed="rId2"/>
          <a:srcRect/>
          <a:stretch>
            <a:fillRect/>
          </a:stretch>
        </p:blipFill>
        <p:spPr bwMode="auto">
          <a:xfrm>
            <a:off x="0" y="0"/>
            <a:ext cx="9144000" cy="6857999"/>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Users\Compaq\Desktop\Ss\Screenshot (9).png"/>
          <p:cNvPicPr>
            <a:picLocks noGrp="1" noChangeAspect="1" noChangeArrowheads="1"/>
          </p:cNvPicPr>
          <p:nvPr>
            <p:ph sz="half" idx="1"/>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C:\Users\Compaq\Desktop\Ss\Screenshot (10).png"/>
          <p:cNvPicPr>
            <a:picLocks noGrp="1" noChangeAspect="1" noChangeArrowheads="1"/>
          </p:cNvPicPr>
          <p:nvPr>
            <p:ph sz="half" idx="1"/>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Grp="1" noChangeAspect="1" noChangeArrowheads="1"/>
          </p:cNvPicPr>
          <p:nvPr>
            <p:ph sz="half" idx="1"/>
          </p:nvPr>
        </p:nvPicPr>
        <p:blipFill>
          <a:blip r:embed="rId2"/>
          <a:srcRect/>
          <a:stretch>
            <a:fillRect/>
          </a:stretch>
        </p:blipFill>
        <p:spPr bwMode="auto">
          <a:xfrm>
            <a:off x="0" y="0"/>
            <a:ext cx="9143999" cy="68580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chor="ctr"/>
          <a:lstStyle/>
          <a:p>
            <a:pPr>
              <a:buNone/>
            </a:pPr>
            <a:r>
              <a:rPr lang="en-US" dirty="0" smtClean="0">
                <a:solidFill>
                  <a:schemeClr val="accent4"/>
                </a:solidFill>
              </a:rPr>
              <a:t>This project will make the work of user much </a:t>
            </a:r>
          </a:p>
          <a:p>
            <a:pPr>
              <a:buNone/>
            </a:pPr>
            <a:r>
              <a:rPr lang="en-US" dirty="0" smtClean="0">
                <a:solidFill>
                  <a:schemeClr val="accent4"/>
                </a:solidFill>
              </a:rPr>
              <a:t>more easier and faster with enhanced security.</a:t>
            </a:r>
            <a:endParaRPr lang="en-US" dirty="0">
              <a:solidFill>
                <a:schemeClr val="accent4"/>
              </a:solidFill>
            </a:endParaRPr>
          </a:p>
        </p:txBody>
      </p:sp>
      <p:sp>
        <p:nvSpPr>
          <p:cNvPr id="3" name="Title 2"/>
          <p:cNvSpPr>
            <a:spLocks noGrp="1"/>
          </p:cNvSpPr>
          <p:nvPr>
            <p:ph type="title"/>
          </p:nvPr>
        </p:nvSpPr>
        <p:spPr>
          <a:xfrm>
            <a:off x="457200" y="457200"/>
            <a:ext cx="8229600" cy="1143000"/>
          </a:xfrm>
        </p:spPr>
        <p:txBody>
          <a:bodyPr/>
          <a:lstStyle/>
          <a:p>
            <a:pPr algn="ctr"/>
            <a:r>
              <a:rPr lang="en-US" dirty="0" smtClean="0">
                <a:solidFill>
                  <a:schemeClr val="accent3"/>
                </a:solidFill>
                <a:effectLst/>
              </a:rPr>
              <a:t>CONCLUSION</a:t>
            </a:r>
            <a:endParaRPr lang="en-US" dirty="0">
              <a:solidFill>
                <a:schemeClr val="accent3"/>
              </a:solidFill>
              <a:effectLs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normAutofit/>
          </a:bodyPr>
          <a:lstStyle/>
          <a:p>
            <a:pPr algn="ctr"/>
            <a:r>
              <a:rPr lang="en-US" smtClean="0">
                <a:solidFill>
                  <a:schemeClr val="accent3"/>
                </a:solidFill>
              </a:rPr>
              <a:t>THANK YOU</a:t>
            </a:r>
            <a:endParaRPr lang="en-US" dirty="0">
              <a:solidFill>
                <a:schemeClr val="accent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990600"/>
          </a:xfrm>
        </p:spPr>
        <p:txBody>
          <a:bodyPr anchor="t"/>
          <a:lstStyle/>
          <a:p>
            <a:pPr algn="ctr"/>
            <a:r>
              <a:rPr lang="en-US" b="1" dirty="0" smtClean="0">
                <a:solidFill>
                  <a:schemeClr val="accent3"/>
                </a:solidFill>
              </a:rPr>
              <a:t>SCOPE</a:t>
            </a:r>
            <a:endParaRPr lang="en-US" b="1" dirty="0">
              <a:solidFill>
                <a:schemeClr val="accent3"/>
              </a:solidFill>
            </a:endParaRPr>
          </a:p>
        </p:txBody>
      </p:sp>
      <p:sp>
        <p:nvSpPr>
          <p:cNvPr id="3" name="Subtitle 2"/>
          <p:cNvSpPr>
            <a:spLocks noGrp="1"/>
          </p:cNvSpPr>
          <p:nvPr>
            <p:ph type="subTitle" idx="1"/>
          </p:nvPr>
        </p:nvSpPr>
        <p:spPr>
          <a:xfrm>
            <a:off x="1447800" y="1066800"/>
            <a:ext cx="6400800" cy="4343400"/>
          </a:xfrm>
        </p:spPr>
        <p:txBody>
          <a:bodyPr>
            <a:normAutofit/>
          </a:bodyPr>
          <a:lstStyle/>
          <a:p>
            <a:pPr marL="514350" indent="-514350" algn="l">
              <a:buAutoNum type="arabicPeriod"/>
            </a:pPr>
            <a:r>
              <a:rPr lang="en-US" dirty="0" smtClean="0">
                <a:solidFill>
                  <a:schemeClr val="accent1">
                    <a:lumMod val="75000"/>
                  </a:schemeClr>
                </a:solidFill>
              </a:rPr>
              <a:t>This project studies the planning for storing and maintaining data in more efficient form.</a:t>
            </a:r>
          </a:p>
          <a:p>
            <a:pPr marL="514350" indent="-514350" algn="l">
              <a:buAutoNum type="arabicPeriod"/>
            </a:pPr>
            <a:r>
              <a:rPr lang="en-US" dirty="0" smtClean="0">
                <a:solidFill>
                  <a:schemeClr val="accent1">
                    <a:lumMod val="75000"/>
                  </a:schemeClr>
                </a:solidFill>
              </a:rPr>
              <a:t>This project also provides the medium of communication within organization.</a:t>
            </a:r>
          </a:p>
          <a:p>
            <a:pPr marL="514350" indent="-514350" algn="l">
              <a:buAutoNum type="arabicPeriod"/>
            </a:pPr>
            <a:r>
              <a:rPr lang="en-US" dirty="0" smtClean="0">
                <a:solidFill>
                  <a:schemeClr val="accent1">
                    <a:lumMod val="75000"/>
                  </a:schemeClr>
                </a:solidFill>
              </a:rPr>
              <a:t>This project also views attendance of the students enrolled in the college.</a:t>
            </a:r>
            <a:endParaRPr lang="en-US"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nchor="ctr">
            <a:normAutofit fontScale="90000"/>
          </a:bodyPr>
          <a:lstStyle/>
          <a:p>
            <a:r>
              <a:rPr lang="en-US" b="1" dirty="0" smtClean="0">
                <a:solidFill>
                  <a:schemeClr val="accent3"/>
                </a:solidFill>
              </a:rPr>
              <a:t>TECHNOLOGIES TO BE USED</a:t>
            </a:r>
            <a:endParaRPr lang="en-US" b="1" dirty="0">
              <a:solidFill>
                <a:schemeClr val="accent3"/>
              </a:solidFill>
            </a:endParaRPr>
          </a:p>
        </p:txBody>
      </p:sp>
      <p:sp>
        <p:nvSpPr>
          <p:cNvPr id="3" name="Subtitle 2"/>
          <p:cNvSpPr>
            <a:spLocks noGrp="1"/>
          </p:cNvSpPr>
          <p:nvPr>
            <p:ph type="subTitle" idx="1"/>
          </p:nvPr>
        </p:nvSpPr>
        <p:spPr>
          <a:xfrm>
            <a:off x="1371600" y="1676400"/>
            <a:ext cx="6400800" cy="4800600"/>
          </a:xfrm>
        </p:spPr>
        <p:txBody>
          <a:bodyPr/>
          <a:lstStyle/>
          <a:p>
            <a:pPr algn="l"/>
            <a:r>
              <a:rPr lang="en-US" dirty="0" smtClean="0">
                <a:solidFill>
                  <a:schemeClr val="accent1">
                    <a:lumMod val="75000"/>
                  </a:schemeClr>
                </a:solidFill>
              </a:rPr>
              <a:t>This project is to be a desktop application developed to be in Netbeans having Photoshop and swing as front end and SQL as back end.</a:t>
            </a:r>
          </a:p>
          <a:p>
            <a:pPr algn="l">
              <a:buFont typeface="Arial" pitchFamily="34" charset="0"/>
              <a:buChar char="•"/>
            </a:pPr>
            <a:r>
              <a:rPr lang="en-US" dirty="0">
                <a:solidFill>
                  <a:schemeClr val="accent1">
                    <a:lumMod val="75000"/>
                  </a:schemeClr>
                </a:solidFill>
              </a:rPr>
              <a:t> </a:t>
            </a:r>
            <a:r>
              <a:rPr lang="en-US" dirty="0" smtClean="0">
                <a:solidFill>
                  <a:schemeClr val="accent1">
                    <a:lumMod val="75000"/>
                  </a:schemeClr>
                </a:solidFill>
              </a:rPr>
              <a:t>Database Design (Ms-SQL Server)</a:t>
            </a:r>
          </a:p>
          <a:p>
            <a:pPr algn="l">
              <a:buFont typeface="Arial" pitchFamily="34" charset="0"/>
              <a:buChar char="•"/>
            </a:pPr>
            <a:r>
              <a:rPr lang="en-US" dirty="0">
                <a:solidFill>
                  <a:schemeClr val="accent1">
                    <a:lumMod val="75000"/>
                  </a:schemeClr>
                </a:solidFill>
              </a:rPr>
              <a:t> </a:t>
            </a:r>
            <a:r>
              <a:rPr lang="en-US" dirty="0" smtClean="0">
                <a:solidFill>
                  <a:schemeClr val="accent1">
                    <a:lumMod val="75000"/>
                  </a:schemeClr>
                </a:solidFill>
              </a:rPr>
              <a:t>Form Design (Swing)</a:t>
            </a:r>
          </a:p>
          <a:p>
            <a:pPr algn="l">
              <a:buFont typeface="Arial" pitchFamily="34" charset="0"/>
              <a:buChar char="•"/>
            </a:pPr>
            <a:r>
              <a:rPr lang="en-US" dirty="0">
                <a:solidFill>
                  <a:schemeClr val="accent1">
                    <a:lumMod val="75000"/>
                  </a:schemeClr>
                </a:solidFill>
              </a:rPr>
              <a:t> </a:t>
            </a:r>
            <a:r>
              <a:rPr lang="en-US" dirty="0" smtClean="0">
                <a:solidFill>
                  <a:schemeClr val="accent1">
                    <a:lumMod val="75000"/>
                  </a:schemeClr>
                </a:solidFill>
              </a:rPr>
              <a:t>Coding (Java)</a:t>
            </a:r>
            <a:endParaRPr lang="en-US"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nchor="ctr"/>
          <a:lstStyle/>
          <a:p>
            <a:r>
              <a:rPr lang="en-US" b="1" dirty="0" smtClean="0">
                <a:solidFill>
                  <a:schemeClr val="accent3"/>
                </a:solidFill>
              </a:rPr>
              <a:t>PROJECT REQUIREMENTS</a:t>
            </a:r>
            <a:endParaRPr lang="en-US" b="1" dirty="0">
              <a:solidFill>
                <a:schemeClr val="accent3"/>
              </a:solidFill>
            </a:endParaRPr>
          </a:p>
        </p:txBody>
      </p:sp>
      <p:sp>
        <p:nvSpPr>
          <p:cNvPr id="3" name="Subtitle 2"/>
          <p:cNvSpPr>
            <a:spLocks noGrp="1"/>
          </p:cNvSpPr>
          <p:nvPr>
            <p:ph type="subTitle" idx="1"/>
          </p:nvPr>
        </p:nvSpPr>
        <p:spPr>
          <a:xfrm>
            <a:off x="0" y="1828800"/>
            <a:ext cx="9144000" cy="5029200"/>
          </a:xfrm>
        </p:spPr>
        <p:txBody>
          <a:bodyPr/>
          <a:lstStyle/>
          <a:p>
            <a:pPr algn="l">
              <a:buFont typeface="Arial" pitchFamily="34" charset="0"/>
              <a:buChar char="•"/>
            </a:pPr>
            <a:r>
              <a:rPr lang="en-US" dirty="0" smtClean="0">
                <a:solidFill>
                  <a:schemeClr val="accent5"/>
                </a:solidFill>
              </a:rPr>
              <a:t> </a:t>
            </a:r>
            <a:r>
              <a:rPr lang="en-US" dirty="0" smtClean="0">
                <a:solidFill>
                  <a:schemeClr val="accent1">
                    <a:lumMod val="75000"/>
                  </a:schemeClr>
                </a:solidFill>
              </a:rPr>
              <a:t>Hardware Requirements -</a:t>
            </a:r>
          </a:p>
          <a:p>
            <a:pPr algn="l"/>
            <a:r>
              <a:rPr lang="en-US" dirty="0">
                <a:solidFill>
                  <a:schemeClr val="accent1">
                    <a:lumMod val="75000"/>
                  </a:schemeClr>
                </a:solidFill>
              </a:rPr>
              <a:t> </a:t>
            </a:r>
            <a:r>
              <a:rPr lang="en-US" dirty="0" smtClean="0">
                <a:solidFill>
                  <a:schemeClr val="accent1">
                    <a:lumMod val="75000"/>
                  </a:schemeClr>
                </a:solidFill>
              </a:rPr>
              <a:t>  Processor – Core Duo2 , i3 and higher.</a:t>
            </a:r>
          </a:p>
          <a:p>
            <a:pPr algn="l"/>
            <a:r>
              <a:rPr lang="en-US" dirty="0">
                <a:solidFill>
                  <a:schemeClr val="accent1">
                    <a:lumMod val="75000"/>
                  </a:schemeClr>
                </a:solidFill>
              </a:rPr>
              <a:t> </a:t>
            </a:r>
            <a:r>
              <a:rPr lang="en-US" dirty="0" smtClean="0">
                <a:solidFill>
                  <a:schemeClr val="accent1">
                    <a:lumMod val="75000"/>
                  </a:schemeClr>
                </a:solidFill>
              </a:rPr>
              <a:t>  RAM – 2 GB</a:t>
            </a:r>
          </a:p>
          <a:p>
            <a:pPr algn="l"/>
            <a:r>
              <a:rPr lang="en-US" dirty="0">
                <a:solidFill>
                  <a:schemeClr val="accent1">
                    <a:lumMod val="75000"/>
                  </a:schemeClr>
                </a:solidFill>
              </a:rPr>
              <a:t> </a:t>
            </a:r>
            <a:r>
              <a:rPr lang="en-US" dirty="0" smtClean="0">
                <a:solidFill>
                  <a:schemeClr val="accent1">
                    <a:lumMod val="75000"/>
                  </a:schemeClr>
                </a:solidFill>
              </a:rPr>
              <a:t>  Disk Space – 150Mb</a:t>
            </a:r>
          </a:p>
          <a:p>
            <a:pPr algn="l">
              <a:buFont typeface="Arial" pitchFamily="34" charset="0"/>
              <a:buChar char="•"/>
            </a:pPr>
            <a:r>
              <a:rPr lang="en-US" dirty="0">
                <a:solidFill>
                  <a:schemeClr val="accent1">
                    <a:lumMod val="75000"/>
                  </a:schemeClr>
                </a:solidFill>
              </a:rPr>
              <a:t> </a:t>
            </a:r>
            <a:r>
              <a:rPr lang="en-US" dirty="0" smtClean="0">
                <a:solidFill>
                  <a:schemeClr val="accent1">
                    <a:lumMod val="75000"/>
                  </a:schemeClr>
                </a:solidFill>
              </a:rPr>
              <a:t>Software Requirements - </a:t>
            </a:r>
          </a:p>
          <a:p>
            <a:pPr algn="l"/>
            <a:r>
              <a:rPr lang="en-US" dirty="0">
                <a:solidFill>
                  <a:schemeClr val="accent1">
                    <a:lumMod val="75000"/>
                  </a:schemeClr>
                </a:solidFill>
              </a:rPr>
              <a:t> </a:t>
            </a:r>
            <a:r>
              <a:rPr lang="en-US" dirty="0" smtClean="0">
                <a:solidFill>
                  <a:schemeClr val="accent1">
                    <a:lumMod val="75000"/>
                  </a:schemeClr>
                </a:solidFill>
              </a:rPr>
              <a:t>  Operating System – Windows XP , Windows 7 , 10.</a:t>
            </a:r>
          </a:p>
          <a:p>
            <a:pPr algn="l"/>
            <a:r>
              <a:rPr lang="en-US" dirty="0">
                <a:solidFill>
                  <a:schemeClr val="accent1">
                    <a:lumMod val="75000"/>
                  </a:schemeClr>
                </a:solidFill>
              </a:rPr>
              <a:t> </a:t>
            </a:r>
            <a:r>
              <a:rPr lang="en-US" dirty="0" smtClean="0">
                <a:solidFill>
                  <a:schemeClr val="accent1">
                    <a:lumMod val="75000"/>
                  </a:schemeClr>
                </a:solidFill>
              </a:rPr>
              <a:t>  Database – SQL , JDK 1.8 , JDBC           </a:t>
            </a:r>
            <a:endParaRPr lang="en-US"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
            <a:ext cx="7772400" cy="1447800"/>
          </a:xfrm>
        </p:spPr>
        <p:txBody>
          <a:bodyPr anchor="ctr"/>
          <a:lstStyle/>
          <a:p>
            <a:pPr algn="ctr"/>
            <a:r>
              <a:rPr lang="en-US" dirty="0" smtClean="0">
                <a:solidFill>
                  <a:schemeClr val="accent3"/>
                </a:solidFill>
              </a:rPr>
              <a:t>USER CHARACTERSITICS</a:t>
            </a:r>
            <a:endParaRPr lang="en-US" dirty="0">
              <a:solidFill>
                <a:schemeClr val="accent3"/>
              </a:solidFill>
            </a:endParaRPr>
          </a:p>
        </p:txBody>
      </p:sp>
      <p:sp>
        <p:nvSpPr>
          <p:cNvPr id="3" name="Subtitle 2"/>
          <p:cNvSpPr>
            <a:spLocks noGrp="1"/>
          </p:cNvSpPr>
          <p:nvPr>
            <p:ph type="subTitle" idx="1"/>
          </p:nvPr>
        </p:nvSpPr>
        <p:spPr>
          <a:xfrm>
            <a:off x="685800" y="1600200"/>
            <a:ext cx="7772400" cy="3592111"/>
          </a:xfrm>
        </p:spPr>
        <p:txBody>
          <a:bodyPr/>
          <a:lstStyle/>
          <a:p>
            <a:pPr algn="l"/>
            <a:r>
              <a:rPr lang="en-US" dirty="0" smtClean="0">
                <a:solidFill>
                  <a:schemeClr val="accent4"/>
                </a:solidFill>
              </a:rPr>
              <a:t>Every user should be :</a:t>
            </a:r>
          </a:p>
          <a:p>
            <a:pPr algn="l">
              <a:buFont typeface="Arial" pitchFamily="34" charset="0"/>
              <a:buChar char="•"/>
            </a:pPr>
            <a:r>
              <a:rPr lang="en-US" dirty="0" smtClean="0">
                <a:solidFill>
                  <a:schemeClr val="accent4"/>
                </a:solidFill>
              </a:rPr>
              <a:t> Comfortable of working with computer.</a:t>
            </a:r>
          </a:p>
          <a:p>
            <a:pPr algn="l">
              <a:buFont typeface="Arial" pitchFamily="34" charset="0"/>
              <a:buChar char="•"/>
            </a:pPr>
            <a:r>
              <a:rPr lang="en-US" dirty="0" smtClean="0">
                <a:solidFill>
                  <a:schemeClr val="accent4"/>
                </a:solidFill>
              </a:rPr>
              <a:t> He must have basic knowledge of English        too. </a:t>
            </a:r>
            <a:endParaRPr lang="en-US" dirty="0">
              <a:solidFill>
                <a:schemeClr val="accent4"/>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524000"/>
          </a:xfrm>
        </p:spPr>
        <p:txBody>
          <a:bodyPr anchor="ctr"/>
          <a:lstStyle/>
          <a:p>
            <a:pPr algn="ctr"/>
            <a:r>
              <a:rPr lang="en-US" dirty="0" smtClean="0">
                <a:solidFill>
                  <a:schemeClr val="accent3"/>
                </a:solidFill>
              </a:rPr>
              <a:t>CONSTRAINTS</a:t>
            </a:r>
            <a:endParaRPr lang="en-US" dirty="0">
              <a:solidFill>
                <a:schemeClr val="accent3"/>
              </a:solidFill>
            </a:endParaRPr>
          </a:p>
        </p:txBody>
      </p:sp>
      <p:sp>
        <p:nvSpPr>
          <p:cNvPr id="3" name="Subtitle 2"/>
          <p:cNvSpPr>
            <a:spLocks noGrp="1"/>
          </p:cNvSpPr>
          <p:nvPr>
            <p:ph type="subTitle" idx="1"/>
          </p:nvPr>
        </p:nvSpPr>
        <p:spPr>
          <a:xfrm>
            <a:off x="685800" y="1371600"/>
            <a:ext cx="7772400" cy="3439711"/>
          </a:xfrm>
        </p:spPr>
        <p:txBody>
          <a:bodyPr/>
          <a:lstStyle/>
          <a:p>
            <a:pPr algn="l">
              <a:buFont typeface="Arial" pitchFamily="34" charset="0"/>
              <a:buChar char="•"/>
            </a:pPr>
            <a:r>
              <a:rPr lang="en-US" dirty="0" smtClean="0">
                <a:solidFill>
                  <a:schemeClr val="accent4"/>
                </a:solidFill>
              </a:rPr>
              <a:t> Login and password used for authentication and security.</a:t>
            </a:r>
          </a:p>
          <a:p>
            <a:pPr algn="l">
              <a:buFont typeface="Arial" pitchFamily="34" charset="0"/>
              <a:buChar char="•"/>
            </a:pPr>
            <a:r>
              <a:rPr lang="en-US" dirty="0" smtClean="0">
                <a:solidFill>
                  <a:schemeClr val="accent4"/>
                </a:solidFill>
              </a:rPr>
              <a:t> GUI is in English only.</a:t>
            </a:r>
            <a:endParaRPr lang="en-US" dirty="0">
              <a:solidFill>
                <a:schemeClr val="accent4"/>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pPr algn="ctr"/>
            <a:r>
              <a:rPr lang="en-US" dirty="0" smtClean="0">
                <a:solidFill>
                  <a:schemeClr val="accent3"/>
                </a:solidFill>
              </a:rPr>
              <a:t>ER DIAGRAM</a:t>
            </a:r>
            <a:endParaRPr lang="en-US" dirty="0">
              <a:solidFill>
                <a:schemeClr val="accent3"/>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858</TotalTime>
  <Words>318</Words>
  <Application>Microsoft Office PowerPoint</Application>
  <PresentationFormat>On-screen Show (4:3)</PresentationFormat>
  <Paragraphs>57</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Concourse</vt:lpstr>
      <vt:lpstr>SOLUCIONES</vt:lpstr>
      <vt:lpstr>INTRODUCTION</vt:lpstr>
      <vt:lpstr>PURPOSE</vt:lpstr>
      <vt:lpstr>SCOPE</vt:lpstr>
      <vt:lpstr>TECHNOLOGIES TO BE USED</vt:lpstr>
      <vt:lpstr>PROJECT REQUIREMENTS</vt:lpstr>
      <vt:lpstr>USER CHARACTERSITICS</vt:lpstr>
      <vt:lpstr>CONSTRAINTS</vt:lpstr>
      <vt:lpstr>ER DIAGRAM</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SOLUCIONES</dc:title>
  <dc:creator>Compaq</dc:creator>
  <cp:lastModifiedBy>Compaq</cp:lastModifiedBy>
  <cp:revision>34</cp:revision>
  <dcterms:created xsi:type="dcterms:W3CDTF">2018-07-10T13:50:15Z</dcterms:created>
  <dcterms:modified xsi:type="dcterms:W3CDTF">2018-07-27T15:43:16Z</dcterms:modified>
</cp:coreProperties>
</file>