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46" r:id="rId1"/>
  </p:sldMasterIdLst>
  <p:notesMasterIdLst>
    <p:notesMasterId r:id="rId14"/>
  </p:notesMasterIdLst>
  <p:sldIdLst>
    <p:sldId id="256" r:id="rId2"/>
    <p:sldId id="257" r:id="rId3"/>
    <p:sldId id="275" r:id="rId4"/>
    <p:sldId id="274" r:id="rId5"/>
    <p:sldId id="276" r:id="rId6"/>
    <p:sldId id="262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" initials="c" lastIdx="1" clrIdx="0">
    <p:extLst>
      <p:ext uri="{19B8F6BF-5375-455C-9EA6-DF929625EA0E}">
        <p15:presenceInfo xmlns:p15="http://schemas.microsoft.com/office/powerpoint/2012/main" userId="compu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1323B61-7DF0-4694-A071-809998D2263B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A344324-14D4-43F5-A1CA-F719EA527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418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איפה אני מוצאת את המיפוי של הפינים (כלומר באיזו ספריה?)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44324-14D4-43F5-A1CA-F719EA527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27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 algn="r">
              <a:defRPr sz="4800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r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28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03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53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 algn="r">
              <a:defRPr sz="3600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07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24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74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05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501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>
            <a:lvl1pPr algn="r">
              <a:defRPr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279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 algn="r">
              <a:defRPr sz="3200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561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r">
              <a:defRPr sz="3200" b="0" cap="none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43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r">
              <a:defRPr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865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422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10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41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72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r">
              <a:defRPr sz="2400" b="0"/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15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D454E6E7-9726-4749-89DB-F4073A60C630}" type="datetimeFigureOut">
              <a:rPr lang="he-IL" smtClean="0"/>
              <a:t>כ"ה/ניסן/תש"ף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AE6CDFEA-C05F-4F68-9BF1-45DC9FA8B2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52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אלקטרוניקה י"ב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מסך </a:t>
            </a:r>
            <a:r>
              <a:rPr lang="en-US" dirty="0" smtClean="0"/>
              <a:t>TFT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9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715930" cy="709865"/>
          </a:xfrm>
        </p:spPr>
        <p:txBody>
          <a:bodyPr/>
          <a:lstStyle/>
          <a:p>
            <a:r>
              <a:rPr lang="he-IL" dirty="0" smtClean="0"/>
              <a:t>פונקציות מסך מגע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171825" y="2203450"/>
            <a:ext cx="5476874" cy="3530600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קריאת מיקום </a:t>
            </a:r>
            <a:r>
              <a:rPr lang="en-US" dirty="0" smtClean="0"/>
              <a:t>X</a:t>
            </a:r>
            <a:r>
              <a:rPr lang="he-IL" dirty="0" smtClean="0"/>
              <a:t>, </a:t>
            </a:r>
            <a:r>
              <a:rPr lang="en-US" dirty="0" smtClean="0"/>
              <a:t>Y</a:t>
            </a:r>
            <a:endParaRPr lang="he-IL" dirty="0" smtClean="0"/>
          </a:p>
          <a:p>
            <a:pPr marL="1586000" lvl="5" indent="0" algn="l" rtl="0">
              <a:buNone/>
            </a:pPr>
            <a:r>
              <a:rPr lang="en-US" sz="2400" dirty="0" err="1"/>
              <a:t>l</a:t>
            </a:r>
            <a:r>
              <a:rPr lang="en-US" sz="2400" dirty="0" err="1" smtClean="0"/>
              <a:t>cdtouch.readxy</a:t>
            </a:r>
            <a:r>
              <a:rPr lang="en-US" sz="2400" dirty="0" smtClean="0"/>
              <a:t>()</a:t>
            </a:r>
          </a:p>
          <a:p>
            <a:pPr marL="1586000" lvl="5" indent="0" algn="l" rtl="0">
              <a:buNone/>
            </a:pPr>
            <a:r>
              <a:rPr lang="en-US" sz="2400" dirty="0" err="1"/>
              <a:t>l</a:t>
            </a:r>
            <a:r>
              <a:rPr lang="en-US" sz="2400" dirty="0" err="1" smtClean="0"/>
              <a:t>cdtouch.readx</a:t>
            </a:r>
            <a:r>
              <a:rPr lang="en-US" sz="2400" dirty="0" smtClean="0"/>
              <a:t>()</a:t>
            </a:r>
          </a:p>
          <a:p>
            <a:pPr marL="1586000" lvl="5" indent="0" algn="l" rtl="0">
              <a:buNone/>
            </a:pPr>
            <a:r>
              <a:rPr lang="en-US" sz="2400" dirty="0" err="1"/>
              <a:t>l</a:t>
            </a:r>
            <a:r>
              <a:rPr lang="en-US" sz="2400" dirty="0" err="1" smtClean="0"/>
              <a:t>cdtouch.ready</a:t>
            </a:r>
            <a:r>
              <a:rPr lang="en-US" sz="2400" dirty="0" smtClean="0"/>
              <a:t>()</a:t>
            </a:r>
          </a:p>
          <a:p>
            <a:r>
              <a:rPr lang="he-IL" dirty="0" smtClean="0"/>
              <a:t>טענו דוגמא </a:t>
            </a:r>
            <a:r>
              <a:rPr lang="en-US" dirty="0" smtClean="0"/>
              <a:t>Example4_1</a:t>
            </a:r>
            <a:r>
              <a:rPr lang="he-IL" dirty="0" smtClean="0"/>
              <a:t> והבינו איך זה עובד</a:t>
            </a:r>
          </a:p>
          <a:p>
            <a:endParaRPr lang="he-IL" dirty="0"/>
          </a:p>
          <a:p>
            <a:r>
              <a:rPr lang="he-IL" dirty="0" smtClean="0"/>
              <a:t>כתבו תוכנה שמציירת 2 מלבנים בצבעים שונים, וברגע לחיצה על אחד מהם, המסך נצבע בצבע הנבחר ל-2 שניות וחוזר למסך המקורי</a:t>
            </a:r>
          </a:p>
          <a:p>
            <a:pPr lvl="1"/>
            <a:r>
              <a:rPr lang="he-IL" dirty="0" smtClean="0"/>
              <a:t>צלמו ליומן עבודה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561975" y="4876801"/>
            <a:ext cx="2609850" cy="1714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865970" y="5505450"/>
            <a:ext cx="686605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2018897" y="5505450"/>
            <a:ext cx="686605" cy="400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כרטיס </a:t>
            </a:r>
            <a:r>
              <a:rPr lang="en-US" dirty="0" smtClean="0"/>
              <a:t>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450" y="2489200"/>
            <a:ext cx="3971109" cy="3530600"/>
          </a:xfrm>
        </p:spPr>
        <p:txBody>
          <a:bodyPr/>
          <a:lstStyle/>
          <a:p>
            <a:r>
              <a:rPr lang="he-IL" dirty="0" smtClean="0"/>
              <a:t>כיס לכרטיס </a:t>
            </a:r>
            <a:r>
              <a:rPr lang="en-US" dirty="0" smtClean="0"/>
              <a:t>SD</a:t>
            </a:r>
            <a:r>
              <a:rPr lang="he-IL" dirty="0" smtClean="0"/>
              <a:t> נמצא על לוח המסף הגרפי והוא מחובר לאותו </a:t>
            </a:r>
            <a:r>
              <a:rPr lang="en-US" dirty="0" smtClean="0"/>
              <a:t>SPI bus</a:t>
            </a:r>
            <a:r>
              <a:rPr lang="he-IL" dirty="0" smtClean="0"/>
              <a:t> כמו המסך הגרפי ומסך המגע</a:t>
            </a:r>
          </a:p>
          <a:p>
            <a:r>
              <a:rPr lang="he-IL" dirty="0" smtClean="0"/>
              <a:t>ה-</a:t>
            </a:r>
            <a:r>
              <a:rPr lang="en-US" dirty="0" smtClean="0"/>
              <a:t>CS</a:t>
            </a:r>
            <a:r>
              <a:rPr lang="he-IL" dirty="0" smtClean="0"/>
              <a:t> של כרטיס ה-</a:t>
            </a:r>
            <a:r>
              <a:rPr lang="en-US" dirty="0" smtClean="0"/>
              <a:t>SD</a:t>
            </a:r>
            <a:r>
              <a:rPr lang="he-IL" dirty="0" smtClean="0"/>
              <a:t> מתחבר לפין 4 של הארדואינו</a:t>
            </a:r>
          </a:p>
          <a:p>
            <a:endParaRPr lang="he-IL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177" y="2124890"/>
            <a:ext cx="4253273" cy="24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ספריית כרטיס ה-</a:t>
            </a:r>
            <a:r>
              <a:rPr lang="en-US" dirty="0" smtClean="0"/>
              <a:t>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3496" y="2619828"/>
            <a:ext cx="5947955" cy="3929017"/>
          </a:xfrm>
        </p:spPr>
        <p:txBody>
          <a:bodyPr>
            <a:normAutofit lnSpcReduction="10000"/>
          </a:bodyPr>
          <a:lstStyle/>
          <a:p>
            <a:r>
              <a:rPr lang="he-IL" sz="1600" dirty="0" smtClean="0"/>
              <a:t>עבור כרטיס ה-</a:t>
            </a:r>
            <a:r>
              <a:rPr lang="en-US" sz="1600" dirty="0" smtClean="0"/>
              <a:t>SD</a:t>
            </a:r>
            <a:r>
              <a:rPr lang="he-IL" sz="1600" dirty="0" smtClean="0"/>
              <a:t> אנחנו משתמשים בספריה עיקרית הנקראת </a:t>
            </a:r>
            <a:r>
              <a:rPr lang="en-US" sz="1600" dirty="0" err="1" smtClean="0"/>
              <a:t>SdFat</a:t>
            </a:r>
            <a:endParaRPr lang="he-IL" sz="1600" dirty="0"/>
          </a:p>
          <a:p>
            <a:pPr lvl="1"/>
            <a:r>
              <a:rPr lang="he-IL" sz="1400" dirty="0" smtClean="0"/>
              <a:t>להצגת תמונה אנחנו משתמשים בספריית </a:t>
            </a:r>
            <a:r>
              <a:rPr lang="en-US" sz="1400" dirty="0" smtClean="0"/>
              <a:t>bitmap</a:t>
            </a:r>
          </a:p>
          <a:p>
            <a:pPr lvl="1"/>
            <a:endParaRPr lang="en-US" sz="1400" dirty="0"/>
          </a:p>
          <a:p>
            <a:pPr lvl="1"/>
            <a:r>
              <a:rPr lang="he-IL" sz="1400" dirty="0" smtClean="0"/>
              <a:t>קביעת רגל 4 כ-</a:t>
            </a:r>
            <a:r>
              <a:rPr lang="en-US" sz="1400" dirty="0" smtClean="0"/>
              <a:t>CS</a:t>
            </a:r>
            <a:r>
              <a:rPr lang="he-IL" sz="1400" dirty="0" smtClean="0"/>
              <a:t> של כרטיס ה-</a:t>
            </a:r>
            <a:r>
              <a:rPr lang="en-US" sz="1400" dirty="0" smtClean="0"/>
              <a:t>SD</a:t>
            </a:r>
            <a:endParaRPr lang="he-IL" sz="1400" dirty="0" smtClean="0"/>
          </a:p>
          <a:p>
            <a:pPr lvl="1"/>
            <a:endParaRPr lang="he-IL" sz="1400" dirty="0" smtClean="0"/>
          </a:p>
          <a:p>
            <a:pPr lvl="1"/>
            <a:endParaRPr lang="he-IL" sz="1400" dirty="0"/>
          </a:p>
          <a:p>
            <a:pPr lvl="1"/>
            <a:r>
              <a:rPr lang="he-IL" sz="1400" dirty="0" smtClean="0"/>
              <a:t>בדיקה אם כרטיס ה-</a:t>
            </a:r>
            <a:r>
              <a:rPr lang="en-US" sz="1400" dirty="0" smtClean="0"/>
              <a:t>SD </a:t>
            </a:r>
            <a:r>
              <a:rPr lang="he-IL" sz="1400" dirty="0"/>
              <a:t> </a:t>
            </a:r>
            <a:r>
              <a:rPr lang="he-IL" sz="1400" dirty="0" smtClean="0"/>
              <a:t>ניתן לאתחול</a:t>
            </a:r>
          </a:p>
          <a:p>
            <a:pPr lvl="1"/>
            <a:endParaRPr lang="he-IL" sz="1400" dirty="0"/>
          </a:p>
          <a:p>
            <a:pPr lvl="1"/>
            <a:endParaRPr lang="he-IL" sz="1400" dirty="0" smtClean="0"/>
          </a:p>
          <a:p>
            <a:pPr lvl="1"/>
            <a:r>
              <a:rPr lang="he-IL" sz="1400" dirty="0" smtClean="0"/>
              <a:t>ניקוי מסך</a:t>
            </a:r>
          </a:p>
          <a:p>
            <a:pPr lvl="1"/>
            <a:r>
              <a:rPr lang="he-IL" sz="1400" dirty="0" smtClean="0"/>
              <a:t>העלאת תמונה – התמונה צריכה להיות שמורה על כרטיס ה-</a:t>
            </a:r>
            <a:r>
              <a:rPr lang="en-US" sz="1400" dirty="0" smtClean="0"/>
              <a:t>SD</a:t>
            </a:r>
            <a:r>
              <a:rPr lang="he-IL" sz="1400" dirty="0" smtClean="0"/>
              <a:t> בפורמט </a:t>
            </a:r>
            <a:r>
              <a:rPr lang="en-US" sz="1400" dirty="0" smtClean="0"/>
              <a:t>bmp</a:t>
            </a:r>
            <a:r>
              <a:rPr lang="he-IL" sz="1400" dirty="0" smtClean="0"/>
              <a:t> ברזולוציה </a:t>
            </a:r>
            <a:r>
              <a:rPr lang="en-US" sz="1400" dirty="0" smtClean="0"/>
              <a:t>320x240</a:t>
            </a:r>
            <a:r>
              <a:rPr lang="he-IL" sz="1400" dirty="0" smtClean="0"/>
              <a:t>. המספרים 0,0 מסמנים את המקום ממנו מתחילה התמונה על המסך</a:t>
            </a:r>
          </a:p>
          <a:p>
            <a:pPr lvl="1"/>
            <a:endParaRPr lang="he-IL" sz="1400" dirty="0" smtClean="0"/>
          </a:p>
          <a:p>
            <a:pPr lvl="1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38205" y="2804160"/>
            <a:ext cx="45082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>
                <a:solidFill>
                  <a:srgbClr val="0070C0"/>
                </a:solidFill>
              </a:rPr>
              <a:t>#include &lt;</a:t>
            </a:r>
            <a:r>
              <a:rPr lang="en-US" sz="1400" dirty="0" err="1">
                <a:solidFill>
                  <a:srgbClr val="0070C0"/>
                </a:solidFill>
              </a:rPr>
              <a:t>SdFat.h</a:t>
            </a:r>
            <a:r>
              <a:rPr lang="en-US" sz="1400" dirty="0" smtClean="0">
                <a:solidFill>
                  <a:srgbClr val="0070C0"/>
                </a:solidFill>
              </a:rPr>
              <a:t>&gt;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#include "TFT9341.h"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#include "</a:t>
            </a:r>
            <a:r>
              <a:rPr lang="en-US" sz="1400" dirty="0" err="1" smtClean="0">
                <a:solidFill>
                  <a:srgbClr val="0070C0"/>
                </a:solidFill>
              </a:rPr>
              <a:t>bitmap.h</a:t>
            </a:r>
            <a:r>
              <a:rPr lang="en-US" sz="1400" dirty="0" smtClean="0">
                <a:solidFill>
                  <a:srgbClr val="0070C0"/>
                </a:solidFill>
              </a:rPr>
              <a:t>“</a:t>
            </a:r>
          </a:p>
          <a:p>
            <a:pPr algn="l" rtl="0"/>
            <a:endParaRPr lang="en-US" sz="1400" dirty="0">
              <a:solidFill>
                <a:srgbClr val="0070C0"/>
              </a:solidFill>
            </a:endParaRP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#define SD_CS </a:t>
            </a:r>
            <a:r>
              <a:rPr lang="en-US" sz="1400" dirty="0" smtClean="0">
                <a:solidFill>
                  <a:srgbClr val="0070C0"/>
                </a:solidFill>
              </a:rPr>
              <a:t>4</a:t>
            </a:r>
            <a:endParaRPr lang="he-IL" sz="1400" dirty="0" smtClean="0">
              <a:solidFill>
                <a:srgbClr val="0070C0"/>
              </a:solidFill>
            </a:endParaRPr>
          </a:p>
          <a:p>
            <a:pPr algn="l" rtl="0"/>
            <a:endParaRPr lang="he-IL" sz="1400" dirty="0">
              <a:solidFill>
                <a:srgbClr val="0070C0"/>
              </a:solidFill>
            </a:endParaRPr>
          </a:p>
          <a:p>
            <a:pPr algn="l" rtl="0"/>
            <a:r>
              <a:rPr lang="en-US" sz="1400" dirty="0" err="1">
                <a:solidFill>
                  <a:srgbClr val="0070C0"/>
                </a:solidFill>
              </a:rPr>
              <a:t>SdFat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sd</a:t>
            </a:r>
            <a:r>
              <a:rPr lang="en-US" sz="1400" dirty="0" smtClean="0">
                <a:solidFill>
                  <a:srgbClr val="0070C0"/>
                </a:solidFill>
              </a:rPr>
              <a:t>;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Serial.print</a:t>
            </a:r>
            <a:r>
              <a:rPr lang="en-US" sz="1400" dirty="0">
                <a:solidFill>
                  <a:srgbClr val="0070C0"/>
                </a:solidFill>
              </a:rPr>
              <a:t>("Initializing SD card...");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  if (!</a:t>
            </a:r>
            <a:r>
              <a:rPr lang="en-US" sz="1400" dirty="0" err="1">
                <a:solidFill>
                  <a:srgbClr val="0070C0"/>
                </a:solidFill>
              </a:rPr>
              <a:t>sd.begin</a:t>
            </a:r>
            <a:r>
              <a:rPr lang="en-US" sz="1400" dirty="0">
                <a:solidFill>
                  <a:srgbClr val="0070C0"/>
                </a:solidFill>
              </a:rPr>
              <a:t>(SD_CS, SPI_QUARTER_SPEED)) {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dirty="0" err="1">
                <a:solidFill>
                  <a:srgbClr val="0070C0"/>
                </a:solidFill>
              </a:rPr>
              <a:t>Serial.println</a:t>
            </a:r>
            <a:r>
              <a:rPr lang="en-US" sz="1400" dirty="0">
                <a:solidFill>
                  <a:srgbClr val="0070C0"/>
                </a:solidFill>
              </a:rPr>
              <a:t>("failed!");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    return;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  }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  </a:t>
            </a:r>
            <a:r>
              <a:rPr lang="en-US" sz="1400" dirty="0" err="1">
                <a:solidFill>
                  <a:srgbClr val="0070C0"/>
                </a:solidFill>
              </a:rPr>
              <a:t>Serial.println</a:t>
            </a:r>
            <a:r>
              <a:rPr lang="en-US" sz="1400" dirty="0">
                <a:solidFill>
                  <a:srgbClr val="0070C0"/>
                </a:solidFill>
              </a:rPr>
              <a:t>("OK</a:t>
            </a:r>
            <a:r>
              <a:rPr lang="en-US" sz="1400" dirty="0" smtClean="0">
                <a:solidFill>
                  <a:srgbClr val="0070C0"/>
                </a:solidFill>
              </a:rPr>
              <a:t>!");</a:t>
            </a:r>
            <a:endParaRPr lang="he-IL" sz="1400" dirty="0" smtClean="0">
              <a:solidFill>
                <a:srgbClr val="0070C0"/>
              </a:solidFill>
            </a:endParaRP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lcd.clrscr</a:t>
            </a:r>
            <a:r>
              <a:rPr lang="en-US" sz="1400" dirty="0">
                <a:solidFill>
                  <a:srgbClr val="0070C0"/>
                </a:solidFill>
              </a:rPr>
              <a:t>();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  </a:t>
            </a:r>
          </a:p>
          <a:p>
            <a:pPr algn="l" rtl="0"/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bmp</a:t>
            </a:r>
            <a:r>
              <a:rPr lang="en-US" sz="1400" dirty="0">
                <a:solidFill>
                  <a:srgbClr val="0070C0"/>
                </a:solidFill>
              </a:rPr>
              <a:t>::draw("photo1.bmp", 0, 0);</a:t>
            </a:r>
          </a:p>
        </p:txBody>
      </p:sp>
    </p:spTree>
    <p:extLst>
      <p:ext uri="{BB962C8B-B14F-4D97-AF65-F5344CB8AC3E}">
        <p14:creationId xmlns:p14="http://schemas.microsoft.com/office/powerpoint/2010/main" val="193909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נושאים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מסך </a:t>
            </a:r>
            <a:r>
              <a:rPr lang="he-IL" dirty="0" smtClean="0"/>
              <a:t>– פונקציות קווים וצורות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07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מסך גרפי</a:t>
            </a:r>
            <a:endParaRPr lang="he-IL" dirty="0"/>
          </a:p>
        </p:txBody>
      </p:sp>
      <p:pic>
        <p:nvPicPr>
          <p:cNvPr id="1026" name="Picture 2" descr="https://lh6.googleusercontent.com/B8A2nK1wav05VZIFZwKBxtrUj56ROdD_85Eb05ZfFoFvMAtBXA0fxJjz3pnupjga-NrndfVX9XV4hWlcLVoPQwt5pNMR7pjtzkMxyj4Vd2JDmc34PCYzrYsdwjktERCaeC9gcTy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01" y="2489200"/>
            <a:ext cx="4160223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מסך גרפי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64381" y="2489200"/>
            <a:ext cx="7600745" cy="3530600"/>
          </a:xfrm>
        </p:spPr>
        <p:txBody>
          <a:bodyPr/>
          <a:lstStyle/>
          <a:p>
            <a:r>
              <a:rPr lang="he-IL" dirty="0" smtClean="0"/>
              <a:t>מסך גרפי</a:t>
            </a:r>
            <a:r>
              <a:rPr lang="en-US" dirty="0" smtClean="0"/>
              <a:t>LCD </a:t>
            </a:r>
            <a:r>
              <a:rPr lang="he-IL" dirty="0" smtClean="0"/>
              <a:t>  </a:t>
            </a:r>
            <a:r>
              <a:rPr lang="en-US" dirty="0" smtClean="0"/>
              <a:t>TFT</a:t>
            </a:r>
            <a:r>
              <a:rPr lang="he-IL" dirty="0" smtClean="0"/>
              <a:t> צבעוני בגודל 2.4'' - </a:t>
            </a:r>
            <a:r>
              <a:rPr lang="en-US" dirty="0"/>
              <a:t>Thin Film Transistor Liquid Cristal Display</a:t>
            </a:r>
            <a:endParaRPr lang="he-IL" dirty="0" smtClean="0"/>
          </a:p>
          <a:p>
            <a:r>
              <a:rPr lang="he-IL" dirty="0"/>
              <a:t>כדי לייצג תווים, מספרים, צורות גרפיות ותמונות יש להדליק ולכבות כל נקודה ונקודה בתצוגה – פיקסלים</a:t>
            </a:r>
            <a:endParaRPr lang="he-IL" dirty="0" smtClean="0"/>
          </a:p>
          <a:p>
            <a:r>
              <a:rPr lang="he-IL" dirty="0" smtClean="0"/>
              <a:t>רזולוציה (כושר ההפרדה) 320</a:t>
            </a:r>
            <a:r>
              <a:rPr lang="en-US" dirty="0" smtClean="0"/>
              <a:t>X</a:t>
            </a:r>
            <a:r>
              <a:rPr lang="he-IL" dirty="0" smtClean="0"/>
              <a:t>240</a:t>
            </a:r>
          </a:p>
          <a:p>
            <a:pPr lvl="1"/>
            <a:r>
              <a:rPr lang="he-IL" dirty="0" smtClean="0"/>
              <a:t>ציר </a:t>
            </a:r>
            <a:r>
              <a:rPr lang="en-US" dirty="0" smtClean="0"/>
              <a:t>X</a:t>
            </a:r>
            <a:r>
              <a:rPr lang="he-IL" dirty="0" smtClean="0"/>
              <a:t> יש 320 פיקסלים, התחום בין 0-319</a:t>
            </a:r>
          </a:p>
          <a:p>
            <a:pPr lvl="1"/>
            <a:r>
              <a:rPr lang="he-IL" dirty="0" smtClean="0"/>
              <a:t>ציר </a:t>
            </a:r>
            <a:r>
              <a:rPr lang="en-US" dirty="0" smtClean="0"/>
              <a:t>Y</a:t>
            </a:r>
            <a:r>
              <a:rPr lang="he-IL" dirty="0" smtClean="0"/>
              <a:t> יש 240 פיקסלים, התחום בין 0-239</a:t>
            </a:r>
          </a:p>
          <a:p>
            <a:pPr lvl="1"/>
            <a:r>
              <a:rPr lang="he-IL" dirty="0" smtClean="0"/>
              <a:t>מיקום </a:t>
            </a:r>
            <a:r>
              <a:rPr lang="en-US" dirty="0" smtClean="0"/>
              <a:t>(0,0)</a:t>
            </a:r>
            <a:r>
              <a:rPr lang="he-IL" dirty="0" smtClean="0"/>
              <a:t> הוא בפינה העליונה בצד שמאל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44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מסך גרפי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עומק סיבית של תמונה – כמות הסיביות של הצבעים בתמונה</a:t>
            </a:r>
          </a:p>
          <a:p>
            <a:r>
              <a:rPr lang="he-IL" dirty="0" smtClean="0"/>
              <a:t>ככל שהעומק מיוצג ע"י מספר גבוה של סיביות – הדיוק בצבע יהיה יותר גדול</a:t>
            </a:r>
          </a:p>
          <a:p>
            <a:r>
              <a:rPr lang="he-IL" dirty="0" smtClean="0"/>
              <a:t>במקרה שלנו יש 16 סיביות</a:t>
            </a:r>
          </a:p>
          <a:p>
            <a:pPr lvl="1"/>
            <a:r>
              <a:rPr lang="he-IL" dirty="0" smtClean="0"/>
              <a:t>5 סיביות לצבעים כחול ואדום</a:t>
            </a:r>
          </a:p>
          <a:p>
            <a:pPr lvl="1"/>
            <a:r>
              <a:rPr lang="he-IL" dirty="0" smtClean="0"/>
              <a:t>6 סיביות לצבע הירוק</a:t>
            </a:r>
          </a:p>
          <a:p>
            <a:r>
              <a:rPr lang="he-IL" dirty="0" smtClean="0"/>
              <a:t>כמה בצעים אפשר ליצור באמצעות 16 סיביות?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71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חיבור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04486" y="2489199"/>
            <a:ext cx="3645244" cy="4257589"/>
          </a:xfrm>
        </p:spPr>
        <p:txBody>
          <a:bodyPr/>
          <a:lstStyle/>
          <a:p>
            <a:r>
              <a:rPr lang="he-IL" dirty="0" smtClean="0"/>
              <a:t>ה-</a:t>
            </a:r>
            <a:r>
              <a:rPr lang="en-US" dirty="0" smtClean="0"/>
              <a:t>Master </a:t>
            </a:r>
            <a:r>
              <a:rPr lang="he-IL" dirty="0" smtClean="0"/>
              <a:t> הוא המעבד</a:t>
            </a:r>
          </a:p>
          <a:p>
            <a:r>
              <a:rPr lang="he-IL" dirty="0" smtClean="0"/>
              <a:t>שלושת ה-</a:t>
            </a:r>
            <a:r>
              <a:rPr lang="en-US" dirty="0" smtClean="0"/>
              <a:t>Slaves</a:t>
            </a:r>
          </a:p>
          <a:p>
            <a:pPr lvl="1"/>
            <a:r>
              <a:rPr lang="he-IL" dirty="0" smtClean="0"/>
              <a:t>מסך גרפי – קצב שעון </a:t>
            </a:r>
            <a:r>
              <a:rPr lang="en-US" dirty="0" smtClean="0"/>
              <a:t>8MHz</a:t>
            </a:r>
            <a:endParaRPr lang="he-IL" dirty="0" smtClean="0"/>
          </a:p>
          <a:p>
            <a:pPr lvl="1"/>
            <a:r>
              <a:rPr lang="he-IL" dirty="0" smtClean="0"/>
              <a:t>מסך מגע – קצב שעון </a:t>
            </a:r>
            <a:r>
              <a:rPr lang="en-US" dirty="0" smtClean="0"/>
              <a:t>1MHz</a:t>
            </a:r>
            <a:endParaRPr lang="he-IL" dirty="0" smtClean="0"/>
          </a:p>
          <a:p>
            <a:pPr lvl="1"/>
            <a:r>
              <a:rPr lang="he-IL" dirty="0" smtClean="0"/>
              <a:t>כרטיס </a:t>
            </a:r>
            <a:r>
              <a:rPr lang="en-US" dirty="0" smtClean="0"/>
              <a:t> SD</a:t>
            </a:r>
            <a:r>
              <a:rPr lang="he-IL" dirty="0" smtClean="0"/>
              <a:t>- קצב שעון </a:t>
            </a:r>
            <a:r>
              <a:rPr lang="en-US" dirty="0" smtClean="0"/>
              <a:t>2MHz</a:t>
            </a:r>
            <a:endParaRPr lang="he-IL" dirty="0" smtClean="0"/>
          </a:p>
          <a:p>
            <a:r>
              <a:rPr lang="he-IL" dirty="0" smtClean="0"/>
              <a:t>בספריה שלנו מוגדר שהמידע מתחיל עם ה-</a:t>
            </a:r>
            <a:r>
              <a:rPr lang="en-US" dirty="0" smtClean="0"/>
              <a:t>MSB</a:t>
            </a:r>
            <a:endParaRPr lang="he-IL" dirty="0" smtClean="0"/>
          </a:p>
          <a:p>
            <a:r>
              <a:rPr lang="he-IL" dirty="0" smtClean="0"/>
              <a:t>בהמשך נעמיק גם בפונקציות של תקשורת ה-</a:t>
            </a:r>
            <a:r>
              <a:rPr lang="en-US" dirty="0" smtClean="0"/>
              <a:t>SPI</a:t>
            </a:r>
            <a:r>
              <a:rPr lang="he-IL" dirty="0" smtClean="0"/>
              <a:t>, היום נמשיך עם המסך</a:t>
            </a:r>
          </a:p>
          <a:p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798817"/>
              </p:ext>
            </p:extLst>
          </p:nvPr>
        </p:nvGraphicFramePr>
        <p:xfrm>
          <a:off x="457199" y="2489200"/>
          <a:ext cx="4345460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72730">
                  <a:extLst>
                    <a:ext uri="{9D8B030D-6E8A-4147-A177-3AD203B41FA5}">
                      <a16:colId xmlns:a16="http://schemas.microsoft.com/office/drawing/2014/main" val="4249072828"/>
                    </a:ext>
                  </a:extLst>
                </a:gridCol>
                <a:gridCol w="2172730">
                  <a:extLst>
                    <a:ext uri="{9D8B030D-6E8A-4147-A177-3AD203B41FA5}">
                      <a16:colId xmlns:a16="http://schemas.microsoft.com/office/drawing/2014/main" val="3914593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מיפוי הפינים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מס' הפין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49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13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0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MOSI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12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91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CS</a:t>
                      </a:r>
                      <a:r>
                        <a:rPr lang="he-IL" dirty="0" smtClean="0"/>
                        <a:t> מסך גרפי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9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CS</a:t>
                      </a:r>
                      <a:r>
                        <a:rPr lang="he-IL" dirty="0" smtClean="0"/>
                        <a:t> מסך מגע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2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CS</a:t>
                      </a:r>
                      <a:r>
                        <a:rPr lang="he-IL" dirty="0" smtClean="0"/>
                        <a:t> כרטיס </a:t>
                      </a:r>
                      <a:r>
                        <a:rPr lang="en-US" dirty="0" smtClean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4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ספריית המסך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61909" y="2142839"/>
            <a:ext cx="6345260" cy="1362361"/>
          </a:xfrm>
        </p:spPr>
        <p:txBody>
          <a:bodyPr/>
          <a:lstStyle/>
          <a:p>
            <a:r>
              <a:rPr lang="he-IL" dirty="0" smtClean="0"/>
              <a:t>נשתמש בספריה שמכילה פונקציות המפעילות את המסך</a:t>
            </a:r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96117"/>
              </p:ext>
            </p:extLst>
          </p:nvPr>
        </p:nvGraphicFramePr>
        <p:xfrm>
          <a:off x="865970" y="2489204"/>
          <a:ext cx="5534830" cy="4377282"/>
        </p:xfrm>
        <a:graphic>
          <a:graphicData uri="http://schemas.openxmlformats.org/drawingml/2006/table">
            <a:tbl>
              <a:tblPr/>
              <a:tblGrid>
                <a:gridCol w="2886995">
                  <a:extLst>
                    <a:ext uri="{9D8B030D-6E8A-4147-A177-3AD203B41FA5}">
                      <a16:colId xmlns:a16="http://schemas.microsoft.com/office/drawing/2014/main" val="918271902"/>
                    </a:ext>
                  </a:extLst>
                </a:gridCol>
                <a:gridCol w="2647835">
                  <a:extLst>
                    <a:ext uri="{9D8B030D-6E8A-4147-A177-3AD203B41FA5}">
                      <a16:colId xmlns:a16="http://schemas.microsoft.com/office/drawing/2014/main" val="3349513452"/>
                    </a:ext>
                  </a:extLst>
                </a:gridCol>
              </a:tblGrid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תפקיד בפונקציה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פונקציה</a:t>
                      </a:r>
                      <a:endParaRPr lang="he-IL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2072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קריאה לספריית המסך (בתחילת כל תכנית עם מסך)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#include "TFT9341.h"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22226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אתחול התצוגה (בתחילת כל תכנית עם מסך)</a:t>
                      </a: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lcd.begin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139050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מיקום סמן התצוגה בהתאם לפרמטרים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lcd.gotoxy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577239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צביעת המסך בצבע הרקע הנוכחי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lcd.clrscr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762322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צביעת כפרמטר המסך בצבע הרקע שנשלח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lcd.clrscr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(color)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358007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קביעת גודל הפונט  (0-255)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lcd.setFont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(byte)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87858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קביעת צבע פונט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lcd.setColor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(font color)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264979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קביעת צבע פונט וצבע רקע פונט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lcd.setColor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(color</a:t>
                      </a:r>
                      <a:r>
                        <a:rPr lang="en-US" sz="1000" b="0" i="0" u="none" strike="noStrike" dirty="0">
                          <a:solidFill>
                            <a:srgbClr val="000081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backlight color)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808697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הדפסת מחרוזת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lcd.print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(data)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52860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הדפסת מחרוזת ובסיס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lcd.print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data,BASE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961451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הדפסת מחרוזת והורדת שורה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lcd.prinln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(data)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72693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הדפסת פיקסל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lcd.drawPixel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x,y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354277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הדפסת פיקסל וקביעת צבע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lcd.drawPixel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x,y,color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53280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הדפסת קו אופקי , נקודת התחלה ואורך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lcd.drawHLine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x,y,wH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5956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קו אופקי וקביעת צבע הקו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lcd.drawHLine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x,y,wH,color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681625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קו אנכי, נקודת התחלה, אורך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lcd.drawVLine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x,y,wV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582257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קו אנכי וקביעת צבע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lcd.drawVLine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x,y,wV,color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739210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קו ישר בין נקודות, נקודת התחלה וסוף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lcd.drawLine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(x0,y0,x1,y1)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901111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קו ישר בין נקודות וקביעת צבע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lcd.drawLine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(x0,y0,x1,y1,color)</a:t>
                      </a:r>
                      <a:endParaRPr lang="en-U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49609"/>
                  </a:ext>
                </a:extLst>
              </a:tr>
              <a:tr h="197482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קו ישר המבוטא באמצעות רדיוס וזווית 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lcd.drawLinePolar(x0, y0 ,r , angle, color)</a:t>
                      </a:r>
                      <a:endParaRPr lang="es-ES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29145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46300" y="2489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he-IL" alt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ספריית </a:t>
            </a:r>
            <a:r>
              <a:rPr lang="he-IL" dirty="0" smtClean="0"/>
              <a:t>המסך - המשך</a:t>
            </a:r>
            <a:endParaRPr lang="en-US" dirty="0"/>
          </a:p>
        </p:txBody>
      </p:sp>
      <p:graphicFrame>
        <p:nvGraphicFramePr>
          <p:cNvPr id="4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41190"/>
              </p:ext>
            </p:extLst>
          </p:nvPr>
        </p:nvGraphicFramePr>
        <p:xfrm>
          <a:off x="953892" y="1935289"/>
          <a:ext cx="6783339" cy="4948082"/>
        </p:xfrm>
        <a:graphic>
          <a:graphicData uri="http://schemas.openxmlformats.org/drawingml/2006/table">
            <a:tbl>
              <a:tblPr/>
              <a:tblGrid>
                <a:gridCol w="3538223">
                  <a:extLst>
                    <a:ext uri="{9D8B030D-6E8A-4147-A177-3AD203B41FA5}">
                      <a16:colId xmlns:a16="http://schemas.microsoft.com/office/drawing/2014/main" val="918271902"/>
                    </a:ext>
                  </a:extLst>
                </a:gridCol>
                <a:gridCol w="3245116">
                  <a:extLst>
                    <a:ext uri="{9D8B030D-6E8A-4147-A177-3AD203B41FA5}">
                      <a16:colId xmlns:a16="http://schemas.microsoft.com/office/drawing/2014/main" val="3349513452"/>
                    </a:ext>
                  </a:extLst>
                </a:gridCol>
              </a:tblGrid>
              <a:tr h="113681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1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תפקיד בפונקציה</a:t>
                      </a:r>
                      <a:endParaRPr lang="he-IL" sz="160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פונקציה</a:t>
                      </a:r>
                      <a:endParaRPr lang="he-IL" sz="1600" dirty="0">
                        <a:effectLst/>
                      </a:endParaRPr>
                    </a:p>
                  </a:txBody>
                  <a:tcPr marL="42031" marR="42031" marT="28021" marB="280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22072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ציור משולש, הנקודות הן הקודקודים של המשולש</a:t>
                      </a:r>
                      <a:endParaRPr lang="he-IL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lcd.drawTriangle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(x0,y0,x1,y1,x2,y2)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22226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ציור משולש וקביעת צבעו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lcd.drawTriangle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(x0,y0,x1,y1,x2,y2,color)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139050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ציור מלבן, נקודת התחלה, אורך, רוחב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lcd.drawRect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(x0,y0,w,h)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577239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ציור מלבן וקביעת צבעו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lcd.drawRect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(x0,y0,w,h,color)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762322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ציור מעגל, נקודת מרכז, רדיוס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lcd.drawCircle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(x0,y0,r)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358007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ציור מעגל וקביעת צבעו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lcd.drawCircle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(x0,y0,r,color)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87858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משולש מלא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lcd.fillTriangle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(x0,y0,x1,y1,x2,y2)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264979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משולש מלא וקביעת צבעו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fillTriangle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(x0,y0,x1,y1,x2,y2,color)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808697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מלבן מלא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lcd.fillRect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(x0,y0,w,h)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52860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מלבן מלא וקביעת צבעו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lcd.fillRect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(x0,y0,w,h,color)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961451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עיגול מלא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lcd.fillCircle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(x0,y0,r)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72693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עיגול מלא וקביעת צבעו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lcd.fillCircle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(x0,y0,r,color)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354277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שינוי כיוון הכתיבה של הת</a:t>
                      </a: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צוגה 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num=0,1,2,3)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lcd.setRotation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053280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קריאת מסך מגע</a:t>
                      </a:r>
                      <a:endParaRPr lang="he-IL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lcdtouch.readxy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05956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קריאת ערך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lcdtouch.readx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681625"/>
                  </a:ext>
                </a:extLst>
              </a:tr>
              <a:tr h="14960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קריאת ערך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60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lcdtouch.ready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582257"/>
                  </a:ext>
                </a:extLst>
              </a:tr>
              <a:tr h="349089">
                <a:tc>
                  <a:txBody>
                    <a:bodyPr/>
                    <a:lstStyle/>
                    <a:p>
                      <a:pPr algn="r" rtl="1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להצגת תמונה - יש לשמור הזיכרון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SD CARD 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תמונות ברזולוציה של 240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X320 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בפורמט של 24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BMP </a:t>
                      </a:r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avid,Bold"/>
                        </a:rPr>
                        <a:t>עם שם זהה לשם קובץ התמונה בקוד התוכנית</a:t>
                      </a:r>
                      <a:endParaRPr lang="he-IL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bmpdraw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("filename.bmp",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73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5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מסך מגע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16950" y="2460625"/>
            <a:ext cx="4342864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/>
              <a:t>מסכי מגע התנגדותי</a:t>
            </a:r>
            <a:endParaRPr lang="he-IL" dirty="0"/>
          </a:p>
          <a:p>
            <a:r>
              <a:rPr lang="he-IL" dirty="0"/>
              <a:t>אלו הם מסכי מגע בסיסיים והנפוצים </a:t>
            </a:r>
            <a:r>
              <a:rPr lang="he-IL" dirty="0" smtClean="0"/>
              <a:t>ביותר </a:t>
            </a:r>
          </a:p>
          <a:p>
            <a:r>
              <a:rPr lang="he-IL" dirty="0" smtClean="0"/>
              <a:t>המסך </a:t>
            </a:r>
            <a:r>
              <a:rPr lang="he-IL" dirty="0"/>
              <a:t>בנוי משתי שכבות מוליכות המופרדות זו מזו עם מרווח ביניהן. שכבות </a:t>
            </a:r>
            <a:r>
              <a:rPr lang="he-IL" dirty="0" smtClean="0"/>
              <a:t>אלו נקראות </a:t>
            </a:r>
            <a:r>
              <a:rPr lang="he-IL" dirty="0"/>
              <a:t>שכבת </a:t>
            </a:r>
            <a:r>
              <a:rPr lang="he-IL" dirty="0" smtClean="0"/>
              <a:t>ה-</a:t>
            </a:r>
            <a:r>
              <a:rPr lang="en-US" dirty="0" smtClean="0"/>
              <a:t>X</a:t>
            </a:r>
            <a:r>
              <a:rPr lang="he-IL" dirty="0" smtClean="0"/>
              <a:t> ושכבת ה-</a:t>
            </a:r>
            <a:r>
              <a:rPr lang="en-US" dirty="0" smtClean="0"/>
              <a:t>Y</a:t>
            </a:r>
            <a:r>
              <a:rPr lang="en-US" dirty="0"/>
              <a:t>  </a:t>
            </a:r>
            <a:endParaRPr lang="he-IL" dirty="0" smtClean="0"/>
          </a:p>
          <a:p>
            <a:r>
              <a:rPr lang="he-IL" dirty="0" smtClean="0"/>
              <a:t>כאשר </a:t>
            </a:r>
            <a:r>
              <a:rPr lang="he-IL" dirty="0"/>
              <a:t>לוחצים על נקודה במסך השכבה העליונה נלחצת והמרווח בנקודה הזאת מצטמצם והשכבות נפגשות בנקודה </a:t>
            </a:r>
            <a:r>
              <a:rPr lang="he-IL" dirty="0" smtClean="0"/>
              <a:t>זו</a:t>
            </a:r>
          </a:p>
          <a:p>
            <a:r>
              <a:rPr lang="he-IL" dirty="0" smtClean="0"/>
              <a:t>ישנו ממיר אנלוגי לדיגיטלי שממיר את המתח למיקום </a:t>
            </a:r>
            <a:r>
              <a:rPr lang="en-US" dirty="0" smtClean="0"/>
              <a:t>X</a:t>
            </a:r>
            <a:r>
              <a:rPr lang="he-IL" dirty="0" smtClean="0"/>
              <a:t>, </a:t>
            </a:r>
            <a:r>
              <a:rPr lang="en-US" dirty="0" smtClean="0"/>
              <a:t>Y</a:t>
            </a:r>
            <a:endParaRPr lang="he-IL" dirty="0"/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1" y="1636963"/>
            <a:ext cx="3934034" cy="104793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0" y="2684893"/>
            <a:ext cx="2085975" cy="18088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0" y="4658668"/>
            <a:ext cx="3412879" cy="19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360</TotalTime>
  <Words>819</Words>
  <Application>Microsoft Office PowerPoint</Application>
  <PresentationFormat>On-screen Show (4:3)</PresentationFormat>
  <Paragraphs>171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David,Bold</vt:lpstr>
      <vt:lpstr>Times New Roman</vt:lpstr>
      <vt:lpstr>Wingdings 3</vt:lpstr>
      <vt:lpstr>יונים - חדר ישיבות</vt:lpstr>
      <vt:lpstr>אלקטרוניקה י"ב</vt:lpstr>
      <vt:lpstr>נושאים</vt:lpstr>
      <vt:lpstr>מסך גרפי</vt:lpstr>
      <vt:lpstr>מסך גרפי</vt:lpstr>
      <vt:lpstr>מסך גרפי</vt:lpstr>
      <vt:lpstr>חיבור</vt:lpstr>
      <vt:lpstr>ספריית המסך</vt:lpstr>
      <vt:lpstr>ספריית המסך - המשך</vt:lpstr>
      <vt:lpstr>מסך מגע</vt:lpstr>
      <vt:lpstr>פונקציות מסך מגע</vt:lpstr>
      <vt:lpstr>כרטיס SD</vt:lpstr>
      <vt:lpstr>ספריית כרטיס ה-SD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אלקטרוניקה י"ב</dc:title>
  <dc:creator>computer</dc:creator>
  <cp:lastModifiedBy>Vicky</cp:lastModifiedBy>
  <cp:revision>71</cp:revision>
  <dcterms:created xsi:type="dcterms:W3CDTF">2018-10-11T07:38:32Z</dcterms:created>
  <dcterms:modified xsi:type="dcterms:W3CDTF">2020-04-19T16:01:08Z</dcterms:modified>
</cp:coreProperties>
</file>