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58"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A3E4"/>
    <a:srgbClr val="B0E4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07DD-EAB5-4CEC-B3FF-B168CD7ED4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11B328-B1DA-475C-BA48-EDD54CB2EE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3D71919-18C8-4663-8EB6-9EE2942C23EA}"/>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B157A95F-F41E-49BE-94A0-881542CA99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3FFDDA-324F-476A-8A64-03252C643070}"/>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935520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A3D47-2395-4DEE-A58A-DC6BFED6A5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220D33-DE28-4DBB-BE95-5D1BB852EE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D3297-9923-49C1-BC5F-D5359DA8D428}"/>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B5DAAF73-69A5-4986-A6EB-4CE73FB9B0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5285BA-8086-4DDF-B205-FD66E1CC4938}"/>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634134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B58E2E-8A71-4133-98F6-D3BB9CFF87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30A6A3-B865-4645-B847-E8E2BB1DC64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37C03-55DD-4931-B267-98663A73DED0}"/>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AC82DAC6-50A9-4246-B23F-12A29C371B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2A2AC-E685-4292-ACB4-0B98C4CA0C35}"/>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5192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7BEC-087A-4EAE-80C7-B5AA1AEF2F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A4A6EE-1EC5-4AEE-B752-5F4D14B2742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ABE900-9BBF-47D1-9B87-9601DB96ED18}"/>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5A06033C-C6C3-46D5-BDD0-F61F0E1DA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58231A-A54A-4909-B000-597794E172EE}"/>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158782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25B27-FAB4-4502-B279-54AA350F4C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4B51E2-2685-4D75-BB51-43DD724BB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180B912-CB5A-452F-B15E-FACE11A8AEE5}"/>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62210E63-1752-44DB-BEE1-3B364A2F8D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D6B464-671A-4D75-99A9-0A115C299F47}"/>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4049603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CF46-B923-4F47-90E8-AA23366159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D4BE9-B2C5-4C47-993D-25EB19F8F89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C14582-032D-42C8-81A9-953924F1A4C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56612BF-7801-496C-A66A-5A39E0598E49}"/>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6" name="Footer Placeholder 5">
            <a:extLst>
              <a:ext uri="{FF2B5EF4-FFF2-40B4-BE49-F238E27FC236}">
                <a16:creationId xmlns:a16="http://schemas.microsoft.com/office/drawing/2014/main" id="{A3BA0D94-1301-4E67-9D87-ECF93D25E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6CBD5A-3D53-4CBA-9FCD-0D694205618B}"/>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356925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56A6-D243-42D7-B857-8A148C6816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FAF066-8BE6-4F11-973C-D20C9E3C6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557B511-8988-49AB-993E-A1BC86FA6E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A4E781-2DCF-4550-8120-C65226FCF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E6E3C33-1290-46B4-939F-152F6444547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5DBDA5-7CE9-477F-AC2E-40132D5F2455}"/>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8" name="Footer Placeholder 7">
            <a:extLst>
              <a:ext uri="{FF2B5EF4-FFF2-40B4-BE49-F238E27FC236}">
                <a16:creationId xmlns:a16="http://schemas.microsoft.com/office/drawing/2014/main" id="{37585245-6311-451F-ACED-C5C138A6FF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B0F2BF7-6BF5-4AE6-89EC-9B103A45C9E2}"/>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404847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1E61-8A04-4554-81B2-DFE556AF7C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1E395-9C22-4C67-A271-7C0A531C2480}"/>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4" name="Footer Placeholder 3">
            <a:extLst>
              <a:ext uri="{FF2B5EF4-FFF2-40B4-BE49-F238E27FC236}">
                <a16:creationId xmlns:a16="http://schemas.microsoft.com/office/drawing/2014/main" id="{D7E89AA0-8F33-49AA-8DFF-5554C778CC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499ACE-852B-4A85-80D3-5849F6484247}"/>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337132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805DA8-2F72-4064-811D-E9D65F32E173}"/>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3" name="Footer Placeholder 2">
            <a:extLst>
              <a:ext uri="{FF2B5EF4-FFF2-40B4-BE49-F238E27FC236}">
                <a16:creationId xmlns:a16="http://schemas.microsoft.com/office/drawing/2014/main" id="{1035F044-DBB3-4E70-A68E-511B5EA536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92DAF5-B575-49B1-9901-3294C2F62281}"/>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1277020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1019-1717-42D5-8231-5785E37AE4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38659E-D617-45FF-841D-A93D044ED5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CB8AF4-23FB-4134-B796-97522E90F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19F360-657A-4466-B170-88B0AD9EA64B}"/>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6" name="Footer Placeholder 5">
            <a:extLst>
              <a:ext uri="{FF2B5EF4-FFF2-40B4-BE49-F238E27FC236}">
                <a16:creationId xmlns:a16="http://schemas.microsoft.com/office/drawing/2014/main" id="{8E2DBDBE-D403-4187-8044-608A26104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14A1C4-200E-4852-8259-F25B0626AD11}"/>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305678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319C-C313-4568-9008-204BE3FE63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980DCF-1E67-4457-BD98-EDD80DF55A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E5B82B-2C7B-45A8-8604-EBEA82D18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54021D-6745-4A3E-A2FC-8CCF877FCA4D}"/>
              </a:ext>
            </a:extLst>
          </p:cNvPr>
          <p:cNvSpPr>
            <a:spLocks noGrp="1"/>
          </p:cNvSpPr>
          <p:nvPr>
            <p:ph type="dt" sz="half" idx="10"/>
          </p:nvPr>
        </p:nvSpPr>
        <p:spPr/>
        <p:txBody>
          <a:bodyPr/>
          <a:lstStyle/>
          <a:p>
            <a:fld id="{C9E935C2-2D87-49D0-9C06-08DFB9AB3ACB}" type="datetimeFigureOut">
              <a:rPr lang="en-IN" smtClean="0"/>
              <a:t>04-05-2025</a:t>
            </a:fld>
            <a:endParaRPr lang="en-IN"/>
          </a:p>
        </p:txBody>
      </p:sp>
      <p:sp>
        <p:nvSpPr>
          <p:cNvPr id="6" name="Footer Placeholder 5">
            <a:extLst>
              <a:ext uri="{FF2B5EF4-FFF2-40B4-BE49-F238E27FC236}">
                <a16:creationId xmlns:a16="http://schemas.microsoft.com/office/drawing/2014/main" id="{21A47278-571D-4671-A2DF-3774A606A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B6AC44-A50F-41E1-B762-1CECD740F222}"/>
              </a:ext>
            </a:extLst>
          </p:cNvPr>
          <p:cNvSpPr>
            <a:spLocks noGrp="1"/>
          </p:cNvSpPr>
          <p:nvPr>
            <p:ph type="sldNum" sz="quarter" idx="12"/>
          </p:nvPr>
        </p:nvSpPr>
        <p:spPr/>
        <p:txBody>
          <a:bodyPr/>
          <a:lstStyle/>
          <a:p>
            <a:fld id="{A6E2D7AE-B1A6-418B-B1DF-007ED0E06A21}" type="slidenum">
              <a:rPr lang="en-IN" smtClean="0"/>
              <a:t>‹#›</a:t>
            </a:fld>
            <a:endParaRPr lang="en-IN"/>
          </a:p>
        </p:txBody>
      </p:sp>
    </p:spTree>
    <p:extLst>
      <p:ext uri="{BB962C8B-B14F-4D97-AF65-F5344CB8AC3E}">
        <p14:creationId xmlns:p14="http://schemas.microsoft.com/office/powerpoint/2010/main" val="255809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530CA5-3839-4978-9465-78BA1B9BE3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D3D22-BCEB-4EF0-A528-D31DBFDF47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6D032E-876E-4EE9-8F66-C80FDE856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935C2-2D87-49D0-9C06-08DFB9AB3ACB}" type="datetimeFigureOut">
              <a:rPr lang="en-IN" smtClean="0"/>
              <a:t>04-05-2025</a:t>
            </a:fld>
            <a:endParaRPr lang="en-IN"/>
          </a:p>
        </p:txBody>
      </p:sp>
      <p:sp>
        <p:nvSpPr>
          <p:cNvPr id="5" name="Footer Placeholder 4">
            <a:extLst>
              <a:ext uri="{FF2B5EF4-FFF2-40B4-BE49-F238E27FC236}">
                <a16:creationId xmlns:a16="http://schemas.microsoft.com/office/drawing/2014/main" id="{9460C479-F280-4E1E-8EE0-D1E406D829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9FAF0F4-79B3-496A-955F-01919EAEC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2D7AE-B1A6-418B-B1DF-007ED0E06A21}" type="slidenum">
              <a:rPr lang="en-IN" smtClean="0"/>
              <a:t>‹#›</a:t>
            </a:fld>
            <a:endParaRPr lang="en-IN"/>
          </a:p>
        </p:txBody>
      </p:sp>
    </p:spTree>
    <p:extLst>
      <p:ext uri="{BB962C8B-B14F-4D97-AF65-F5344CB8AC3E}">
        <p14:creationId xmlns:p14="http://schemas.microsoft.com/office/powerpoint/2010/main" val="3649696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A3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solidFill>
                  <a:schemeClr val="bg1"/>
                </a:solidFill>
                <a:highlight>
                  <a:srgbClr val="800080"/>
                </a:highlight>
              </a:rPr>
              <a:t>Financial Performance Dashboard</a:t>
            </a:r>
            <a:br>
              <a:rPr lang="en-IN" sz="4400" dirty="0"/>
            </a:br>
            <a:br>
              <a:rPr lang="en-IN" dirty="0"/>
            </a:br>
            <a:r>
              <a:rPr lang="en-IN" sz="2800" dirty="0"/>
              <a:t>Introduction:-</a:t>
            </a:r>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2152073"/>
            <a:ext cx="10515600" cy="4024890"/>
          </a:xfrm>
        </p:spPr>
        <p:txBody>
          <a:bodyPr>
            <a:normAutofit/>
          </a:bodyPr>
          <a:lstStyle/>
          <a:p>
            <a:r>
              <a:rPr lang="en-US" sz="2400" dirty="0"/>
              <a:t>This Financial Performance Dashboard project analyzes key sales, profit, quantity, and cost metrics across different dimensions such as product, segment, month, and country. Built using Power BI, the dashboard enables stakeholders to gain actionable insights, track financial performance trends, and support data-driven decision-making through interactive visualizations.</a:t>
            </a:r>
            <a:endParaRPr lang="en-IN" sz="2400" dirty="0"/>
          </a:p>
        </p:txBody>
      </p:sp>
    </p:spTree>
    <p:extLst>
      <p:ext uri="{BB962C8B-B14F-4D97-AF65-F5344CB8AC3E}">
        <p14:creationId xmlns:p14="http://schemas.microsoft.com/office/powerpoint/2010/main" val="2254713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A3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dirty="0">
                <a:solidFill>
                  <a:schemeClr val="bg1"/>
                </a:solidFill>
                <a:highlight>
                  <a:srgbClr val="800080"/>
                </a:highlight>
              </a:rPr>
              <a:t>Key KPIs Overview</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924560" y="1788160"/>
            <a:ext cx="10429240" cy="4388803"/>
          </a:xfrm>
        </p:spPr>
        <p:txBody>
          <a:bodyPr>
            <a:normAutofit fontScale="92500" lnSpcReduction="20000"/>
          </a:bodyPr>
          <a:lstStyle/>
          <a:p>
            <a:r>
              <a:rPr lang="en-IN" sz="2400" b="1" dirty="0"/>
              <a:t>Total Sales:</a:t>
            </a:r>
            <a:r>
              <a:rPr lang="en-IN" sz="2400" dirty="0"/>
              <a:t> 118.73M</a:t>
            </a:r>
          </a:p>
          <a:p>
            <a:r>
              <a:rPr lang="en-IN" sz="2400" b="1" dirty="0"/>
              <a:t>Total Profit:</a:t>
            </a:r>
            <a:r>
              <a:rPr lang="en-IN" sz="2400" dirty="0"/>
              <a:t> 16.89M</a:t>
            </a:r>
          </a:p>
          <a:p>
            <a:r>
              <a:rPr lang="en-IN" sz="2400" b="1" dirty="0"/>
              <a:t>Total Quantity Sold:</a:t>
            </a:r>
            <a:r>
              <a:rPr lang="en-IN" sz="2400" dirty="0"/>
              <a:t> 1.13M</a:t>
            </a:r>
          </a:p>
          <a:p>
            <a:r>
              <a:rPr lang="en-IN" sz="2400" b="1" dirty="0"/>
              <a:t>Total COGS:</a:t>
            </a:r>
            <a:r>
              <a:rPr lang="en-IN" sz="2400" dirty="0"/>
              <a:t> 101.83M</a:t>
            </a:r>
          </a:p>
          <a:p>
            <a:r>
              <a:rPr lang="en-IN" sz="2400" b="1" dirty="0"/>
              <a:t>Total Products:</a:t>
            </a:r>
            <a:r>
              <a:rPr lang="en-IN" sz="2400" dirty="0"/>
              <a:t> 700</a:t>
            </a:r>
          </a:p>
          <a:p>
            <a:pPr marL="0" indent="0">
              <a:buNone/>
            </a:pPr>
            <a:endParaRPr lang="en-IN" sz="3500" dirty="0">
              <a:solidFill>
                <a:schemeClr val="bg1"/>
              </a:solidFill>
              <a:highlight>
                <a:srgbClr val="800080"/>
              </a:highlight>
            </a:endParaRPr>
          </a:p>
          <a:p>
            <a:pPr marL="0" indent="0">
              <a:buNone/>
            </a:pPr>
            <a:r>
              <a:rPr lang="en-IN" sz="3500" dirty="0">
                <a:solidFill>
                  <a:schemeClr val="bg1"/>
                </a:solidFill>
              </a:rPr>
              <a:t> </a:t>
            </a:r>
            <a:r>
              <a:rPr lang="en-IN" sz="3500" dirty="0">
                <a:solidFill>
                  <a:schemeClr val="bg1"/>
                </a:solidFill>
                <a:highlight>
                  <a:srgbClr val="800080"/>
                </a:highlight>
              </a:rPr>
              <a:t>Project Problem Statement</a:t>
            </a:r>
            <a:endParaRPr lang="en-US" sz="3500" dirty="0">
              <a:solidFill>
                <a:schemeClr val="bg1"/>
              </a:solidFill>
              <a:highlight>
                <a:srgbClr val="800080"/>
              </a:highlight>
            </a:endParaRPr>
          </a:p>
          <a:p>
            <a:endParaRPr lang="en-US" sz="2400" dirty="0"/>
          </a:p>
          <a:p>
            <a:r>
              <a:rPr lang="en-US" dirty="0"/>
              <a:t>The organization lacked a unified and visual representation of key financial metrics, making it difficult to monitor sales, profit, and product performance across different markets and time periods for informed decision-making.</a:t>
            </a:r>
            <a:endParaRPr lang="en-IN" dirty="0"/>
          </a:p>
        </p:txBody>
      </p:sp>
    </p:spTree>
    <p:extLst>
      <p:ext uri="{BB962C8B-B14F-4D97-AF65-F5344CB8AC3E}">
        <p14:creationId xmlns:p14="http://schemas.microsoft.com/office/powerpoint/2010/main" val="194203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A3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p:txBody>
          <a:bodyPr>
            <a:normAutofit fontScale="90000"/>
          </a:bodyPr>
          <a:lstStyle/>
          <a:p>
            <a:br>
              <a:rPr lang="en-IN" sz="4400" dirty="0"/>
            </a:br>
            <a:br>
              <a:rPr lang="en-IN" sz="4400" dirty="0"/>
            </a:br>
            <a:r>
              <a:rPr lang="en-IN" sz="4400" dirty="0">
                <a:highlight>
                  <a:srgbClr val="800080"/>
                </a:highlight>
              </a:rPr>
              <a:t> </a:t>
            </a:r>
            <a:r>
              <a:rPr lang="en-IN" sz="4400" dirty="0">
                <a:solidFill>
                  <a:schemeClr val="bg1"/>
                </a:solidFill>
                <a:highlight>
                  <a:srgbClr val="800080"/>
                </a:highlight>
              </a:rPr>
              <a:t>Dataset Overview</a:t>
            </a:r>
            <a:br>
              <a:rPr lang="en-IN" sz="4400" dirty="0"/>
            </a:br>
            <a:br>
              <a:rPr lang="en-IN" sz="4400" dirty="0"/>
            </a:br>
            <a:r>
              <a:rPr lang="en-US" sz="2800" dirty="0"/>
              <a:t>The dataset used for this project contains detailed information on the makeup products supply chain, including:-</a:t>
            </a:r>
            <a:br>
              <a:rPr lang="en-US" sz="28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sz="half" idx="1"/>
          </p:nvPr>
        </p:nvSpPr>
        <p:spPr>
          <a:xfrm>
            <a:off x="838200" y="2438399"/>
            <a:ext cx="5181600" cy="3738564"/>
          </a:xfrm>
        </p:spPr>
        <p:txBody>
          <a:bodyPr>
            <a:noAutofit/>
          </a:bodyPr>
          <a:lstStyle/>
          <a:p>
            <a:pPr marL="0" indent="0">
              <a:buNone/>
              <a:defRPr sz="1400"/>
            </a:pPr>
            <a:r>
              <a:rPr lang="en-US" sz="1800" dirty="0"/>
              <a:t>● Segment   </a:t>
            </a:r>
          </a:p>
          <a:p>
            <a:pPr marL="0" indent="0">
              <a:buNone/>
              <a:defRPr sz="1400"/>
            </a:pPr>
            <a:r>
              <a:rPr lang="en-US" sz="1800" dirty="0"/>
              <a:t>● Country</a:t>
            </a:r>
          </a:p>
          <a:p>
            <a:pPr marL="0" indent="0">
              <a:buNone/>
              <a:defRPr sz="1400"/>
            </a:pPr>
            <a:r>
              <a:rPr lang="en-US" sz="1800" dirty="0"/>
              <a:t>● Product</a:t>
            </a:r>
          </a:p>
          <a:p>
            <a:pPr marL="0" indent="0">
              <a:buNone/>
              <a:defRPr sz="1400"/>
            </a:pPr>
            <a:r>
              <a:rPr lang="en-US" sz="1800" dirty="0"/>
              <a:t>● Discount Band</a:t>
            </a:r>
          </a:p>
          <a:p>
            <a:pPr marL="0" indent="0">
              <a:buNone/>
              <a:defRPr sz="1400"/>
            </a:pPr>
            <a:r>
              <a:rPr lang="en-US" sz="1800" dirty="0"/>
              <a:t>● Units Sold</a:t>
            </a:r>
          </a:p>
          <a:p>
            <a:pPr marL="0" indent="0">
              <a:buNone/>
              <a:defRPr sz="1400"/>
            </a:pPr>
            <a:r>
              <a:rPr lang="en-US" sz="1800" dirty="0"/>
              <a:t>● Manufacturing Price</a:t>
            </a:r>
          </a:p>
          <a:p>
            <a:pPr marL="0" indent="0">
              <a:buNone/>
              <a:defRPr sz="1400"/>
            </a:pPr>
            <a:r>
              <a:rPr lang="en-US" sz="1800" dirty="0"/>
              <a:t>● Sale Price</a:t>
            </a:r>
          </a:p>
          <a:p>
            <a:pPr marL="0" indent="0">
              <a:buNone/>
              <a:defRPr sz="1400"/>
            </a:pPr>
            <a:r>
              <a:rPr lang="en-US" sz="1800" dirty="0"/>
              <a:t>● Gross Sales</a:t>
            </a:r>
          </a:p>
          <a:p>
            <a:pPr marL="0" indent="0">
              <a:buNone/>
              <a:defRPr sz="1400"/>
            </a:pPr>
            <a:endParaRPr lang="en-US" sz="1800" dirty="0"/>
          </a:p>
        </p:txBody>
      </p:sp>
      <p:sp>
        <p:nvSpPr>
          <p:cNvPr id="4" name="Content Placeholder 3">
            <a:extLst>
              <a:ext uri="{FF2B5EF4-FFF2-40B4-BE49-F238E27FC236}">
                <a16:creationId xmlns:a16="http://schemas.microsoft.com/office/drawing/2014/main" id="{65BAE1A5-8930-495A-B802-71A5E3ECEB62}"/>
              </a:ext>
            </a:extLst>
          </p:cNvPr>
          <p:cNvSpPr>
            <a:spLocks noGrp="1"/>
          </p:cNvSpPr>
          <p:nvPr>
            <p:ph sz="half" idx="2"/>
          </p:nvPr>
        </p:nvSpPr>
        <p:spPr>
          <a:xfrm>
            <a:off x="6172200" y="2438399"/>
            <a:ext cx="5181600" cy="3738563"/>
          </a:xfrm>
        </p:spPr>
        <p:txBody>
          <a:bodyPr/>
          <a:lstStyle/>
          <a:p>
            <a:pPr marL="0" indent="0">
              <a:buNone/>
              <a:defRPr sz="1400"/>
            </a:pPr>
            <a:r>
              <a:rPr lang="en-US" sz="1800" dirty="0"/>
              <a:t>● Discounts</a:t>
            </a:r>
          </a:p>
          <a:p>
            <a:pPr marL="0" indent="0">
              <a:buNone/>
              <a:defRPr sz="1400"/>
            </a:pPr>
            <a:r>
              <a:rPr lang="en-US" sz="1800" dirty="0"/>
              <a:t>● Sales</a:t>
            </a:r>
          </a:p>
          <a:p>
            <a:pPr marL="0" indent="0">
              <a:buNone/>
              <a:defRPr sz="1400"/>
            </a:pPr>
            <a:r>
              <a:rPr lang="en-US" sz="1800" dirty="0"/>
              <a:t>● COGS (Cost of Goods Sold)</a:t>
            </a:r>
          </a:p>
          <a:p>
            <a:pPr marL="0" indent="0">
              <a:buNone/>
              <a:defRPr sz="1400"/>
            </a:pPr>
            <a:r>
              <a:rPr lang="en-US" sz="1800" dirty="0"/>
              <a:t>● Profit</a:t>
            </a:r>
          </a:p>
          <a:p>
            <a:pPr marL="0" indent="0">
              <a:buNone/>
              <a:defRPr sz="1400"/>
            </a:pPr>
            <a:r>
              <a:rPr lang="en-US" sz="1800" dirty="0"/>
              <a:t>● Date</a:t>
            </a:r>
          </a:p>
          <a:p>
            <a:pPr marL="0" indent="0">
              <a:buNone/>
              <a:defRPr sz="1400"/>
            </a:pPr>
            <a:r>
              <a:rPr lang="en-US" sz="1800" dirty="0"/>
              <a:t>● Month Number</a:t>
            </a:r>
          </a:p>
          <a:p>
            <a:pPr marL="0" indent="0">
              <a:buNone/>
              <a:defRPr sz="1400"/>
            </a:pPr>
            <a:r>
              <a:rPr lang="en-US" sz="1800" dirty="0"/>
              <a:t>● Month Name</a:t>
            </a:r>
          </a:p>
          <a:p>
            <a:pPr marL="0" indent="0">
              <a:buNone/>
              <a:defRPr sz="1400"/>
            </a:pPr>
            <a:r>
              <a:rPr lang="en-US" sz="1800" dirty="0"/>
              <a:t>● Year</a:t>
            </a:r>
          </a:p>
          <a:p>
            <a:endParaRPr lang="en-IN" dirty="0"/>
          </a:p>
        </p:txBody>
      </p:sp>
    </p:spTree>
    <p:extLst>
      <p:ext uri="{BB962C8B-B14F-4D97-AF65-F5344CB8AC3E}">
        <p14:creationId xmlns:p14="http://schemas.microsoft.com/office/powerpoint/2010/main" val="1055258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A3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dirty="0">
                <a:solidFill>
                  <a:schemeClr val="bg1"/>
                </a:solidFill>
                <a:highlight>
                  <a:srgbClr val="800080"/>
                </a:highlight>
              </a:rPr>
              <a:t>Performance Breakdown</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772160" y="1837113"/>
            <a:ext cx="10515600" cy="4024890"/>
          </a:xfrm>
        </p:spPr>
        <p:txBody>
          <a:bodyPr>
            <a:normAutofit/>
          </a:bodyPr>
          <a:lstStyle/>
          <a:p>
            <a:pPr marL="0" indent="0">
              <a:buNone/>
              <a:defRPr sz="1400"/>
            </a:pPr>
            <a:r>
              <a:rPr lang="en-US" sz="2400" b="1" dirty="0"/>
              <a:t>Title:</a:t>
            </a:r>
            <a:r>
              <a:rPr lang="en-US" sz="2400" dirty="0"/>
              <a:t> Performance by Segment and Country</a:t>
            </a:r>
          </a:p>
          <a:p>
            <a:pPr marL="0" indent="0">
              <a:buNone/>
              <a:defRPr sz="1400"/>
            </a:pPr>
            <a:r>
              <a:rPr lang="en-US" sz="2400" i="1" dirty="0"/>
              <a:t>Include:-</a:t>
            </a:r>
          </a:p>
          <a:p>
            <a:pPr algn="l">
              <a:defRPr sz="1400"/>
            </a:pPr>
            <a:r>
              <a:rPr lang="en-IN" sz="2400" dirty="0"/>
              <a:t>Pie Chart – Sales by Segment (Government, Small Business etc.)</a:t>
            </a:r>
          </a:p>
          <a:p>
            <a:pPr algn="l">
              <a:defRPr sz="1400"/>
            </a:pPr>
            <a:r>
              <a:rPr lang="en-IN" sz="2400" dirty="0"/>
              <a:t>Donut Chart – Sales by Country ( USA, Canada, etc.)</a:t>
            </a:r>
          </a:p>
          <a:p>
            <a:pPr marL="0" indent="0">
              <a:buNone/>
              <a:defRPr sz="1400"/>
            </a:pPr>
            <a:r>
              <a:rPr lang="en-IN" sz="2400" i="1" dirty="0"/>
              <a:t>Add key Insights:-</a:t>
            </a:r>
          </a:p>
          <a:p>
            <a:pPr algn="l">
              <a:defRPr sz="1400"/>
            </a:pPr>
            <a:r>
              <a:rPr lang="en-US" sz="2400" dirty="0"/>
              <a:t>“Government Segment leads with 44.22% of sales”.</a:t>
            </a:r>
          </a:p>
          <a:p>
            <a:pPr algn="l">
              <a:defRPr sz="1400"/>
            </a:pPr>
            <a:r>
              <a:rPr lang="en-US" sz="2400" dirty="0"/>
              <a:t>“USA holds highest country shares at 21.08%”.</a:t>
            </a:r>
            <a:endParaRPr lang="en-IN" sz="2400" dirty="0"/>
          </a:p>
        </p:txBody>
      </p:sp>
    </p:spTree>
    <p:extLst>
      <p:ext uri="{BB962C8B-B14F-4D97-AF65-F5344CB8AC3E}">
        <p14:creationId xmlns:p14="http://schemas.microsoft.com/office/powerpoint/2010/main" val="312642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A3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400" dirty="0"/>
              <a:t> </a:t>
            </a:r>
            <a:r>
              <a:rPr lang="en-IN" sz="4400" dirty="0">
                <a:solidFill>
                  <a:schemeClr val="bg1"/>
                </a:solidFill>
                <a:highlight>
                  <a:srgbClr val="800080"/>
                </a:highlight>
              </a:rPr>
              <a:t>Visualization Techniques for Insights </a:t>
            </a:r>
            <a:br>
              <a:rPr lang="en-IN" sz="4400" dirty="0"/>
            </a:br>
            <a:br>
              <a:rPr lang="en-IN" dirty="0"/>
            </a:br>
            <a:endParaRPr lang="en-IN" sz="2800" dirty="0"/>
          </a:p>
        </p:txBody>
      </p:sp>
      <p:sp>
        <p:nvSpPr>
          <p:cNvPr id="5" name="Rectangle 2">
            <a:extLst>
              <a:ext uri="{FF2B5EF4-FFF2-40B4-BE49-F238E27FC236}">
                <a16:creationId xmlns:a16="http://schemas.microsoft.com/office/drawing/2014/main" id="{947C5809-649B-4064-A2CD-25A817213224}"/>
              </a:ext>
            </a:extLst>
          </p:cNvPr>
          <p:cNvSpPr>
            <a:spLocks noGrp="1" noChangeArrowheads="1"/>
          </p:cNvSpPr>
          <p:nvPr>
            <p:ph idx="1"/>
          </p:nvPr>
        </p:nvSpPr>
        <p:spPr bwMode="auto">
          <a:xfrm>
            <a:off x="589280" y="1595924"/>
            <a:ext cx="10764520" cy="4057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Techniques Used:</a:t>
            </a:r>
          </a:p>
          <a:p>
            <a:r>
              <a:rPr lang="en-US" sz="2000" b="1" dirty="0"/>
              <a:t>KPI Cards</a:t>
            </a:r>
            <a:br>
              <a:rPr lang="en-US" sz="2000" dirty="0"/>
            </a:br>
            <a:r>
              <a:rPr lang="en-US" sz="2000" dirty="0"/>
              <a:t>Present key metrics (Sales, Profit, Quantity, COGS, Products) for quick snapshot insights.</a:t>
            </a:r>
          </a:p>
          <a:p>
            <a:r>
              <a:rPr lang="en-US" sz="2000" b="1" dirty="0"/>
              <a:t>Pie Charts</a:t>
            </a:r>
            <a:br>
              <a:rPr lang="en-US" sz="2000" dirty="0"/>
            </a:br>
            <a:r>
              <a:rPr lang="en-US" sz="2000" dirty="0"/>
              <a:t>Used to visualize contribution of </a:t>
            </a:r>
            <a:r>
              <a:rPr lang="en-US" sz="2000" b="1" dirty="0"/>
              <a:t>segments</a:t>
            </a:r>
            <a:r>
              <a:rPr lang="en-US" sz="2000" dirty="0"/>
              <a:t> and </a:t>
            </a:r>
            <a:r>
              <a:rPr lang="en-US" sz="2000" b="1" dirty="0"/>
              <a:t>countries</a:t>
            </a:r>
            <a:r>
              <a:rPr lang="en-US" sz="2000" dirty="0"/>
              <a:t> to total sales.</a:t>
            </a:r>
          </a:p>
          <a:p>
            <a:r>
              <a:rPr lang="en-US" sz="2000" b="1" dirty="0"/>
              <a:t>Bar + Line Combo Charts</a:t>
            </a:r>
            <a:br>
              <a:rPr lang="en-US" sz="2000" dirty="0"/>
            </a:br>
            <a:r>
              <a:rPr lang="en-US" sz="2000" dirty="0"/>
              <a:t>Compare </a:t>
            </a:r>
            <a:r>
              <a:rPr lang="en-US" sz="2000" b="1" dirty="0"/>
              <a:t>sales vs. profit</a:t>
            </a:r>
            <a:r>
              <a:rPr lang="en-US" sz="2000" dirty="0"/>
              <a:t> across products and track dual metrics together.</a:t>
            </a:r>
          </a:p>
          <a:p>
            <a:r>
              <a:rPr lang="en-US" sz="2000" b="1" dirty="0"/>
              <a:t>Stacked Column Chart</a:t>
            </a:r>
            <a:br>
              <a:rPr lang="en-US" sz="2000" dirty="0"/>
            </a:br>
            <a:r>
              <a:rPr lang="en-US" sz="2000" dirty="0"/>
              <a:t>Shows </a:t>
            </a:r>
            <a:r>
              <a:rPr lang="en-US" sz="2000" b="1" dirty="0"/>
              <a:t>monthly sales and profit trends</a:t>
            </a:r>
            <a:r>
              <a:rPr lang="en-US" sz="2000" dirty="0"/>
              <a:t> by year, revealing seasonal patterns.</a:t>
            </a:r>
          </a:p>
          <a:p>
            <a:r>
              <a:rPr lang="en-US" sz="2000" b="1" dirty="0"/>
              <a:t>Slicers (Filters)</a:t>
            </a:r>
            <a:br>
              <a:rPr lang="en-US" sz="2000" dirty="0"/>
            </a:br>
            <a:r>
              <a:rPr lang="en-US" sz="2000" dirty="0"/>
              <a:t>Allow users to dynamically slice data by </a:t>
            </a:r>
            <a:r>
              <a:rPr lang="en-US" sz="2000" b="1" dirty="0"/>
              <a:t>Year, Month, Product</a:t>
            </a:r>
            <a:r>
              <a:rPr lang="en-US" sz="2000" dirty="0"/>
              <a:t>, improving interactivity.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1078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A3E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2A78-412E-40D6-9432-E72C65670A8C}"/>
              </a:ext>
            </a:extLst>
          </p:cNvPr>
          <p:cNvSpPr>
            <a:spLocks noGrp="1"/>
          </p:cNvSpPr>
          <p:nvPr>
            <p:ph type="title"/>
          </p:nvPr>
        </p:nvSpPr>
        <p:spPr>
          <a:xfrm>
            <a:off x="838200" y="355888"/>
            <a:ext cx="10515600" cy="1325563"/>
          </a:xfrm>
        </p:spPr>
        <p:txBody>
          <a:bodyPr>
            <a:normAutofit fontScale="90000"/>
          </a:bodyPr>
          <a:lstStyle/>
          <a:p>
            <a:br>
              <a:rPr lang="en-IN" sz="4400" dirty="0"/>
            </a:br>
            <a:r>
              <a:rPr lang="en-IN" sz="4000" dirty="0">
                <a:solidFill>
                  <a:schemeClr val="bg1"/>
                </a:solidFill>
                <a:highlight>
                  <a:srgbClr val="800080"/>
                </a:highlight>
              </a:rPr>
              <a:t>Takeaways &amp; Recommendations</a:t>
            </a:r>
            <a:br>
              <a:rPr lang="en-IN" sz="4400" dirty="0"/>
            </a:br>
            <a:endParaRPr lang="en-IN" sz="2800" dirty="0"/>
          </a:p>
        </p:txBody>
      </p:sp>
      <p:sp>
        <p:nvSpPr>
          <p:cNvPr id="3" name="Subtitle 2">
            <a:extLst>
              <a:ext uri="{FF2B5EF4-FFF2-40B4-BE49-F238E27FC236}">
                <a16:creationId xmlns:a16="http://schemas.microsoft.com/office/drawing/2014/main" id="{E4C01CC2-C465-406A-913F-97238F536CAB}"/>
              </a:ext>
            </a:extLst>
          </p:cNvPr>
          <p:cNvSpPr>
            <a:spLocks noGrp="1"/>
          </p:cNvSpPr>
          <p:nvPr>
            <p:ph idx="1"/>
          </p:nvPr>
        </p:nvSpPr>
        <p:spPr>
          <a:xfrm>
            <a:off x="838200" y="2152073"/>
            <a:ext cx="10515600" cy="4024890"/>
          </a:xfrm>
        </p:spPr>
        <p:txBody>
          <a:bodyPr>
            <a:normAutofit/>
          </a:bodyPr>
          <a:lstStyle/>
          <a:p>
            <a:r>
              <a:rPr lang="en-IN" dirty="0"/>
              <a:t>Consistent decline in profit post-Dec indicates seasonality.</a:t>
            </a:r>
          </a:p>
          <a:p>
            <a:r>
              <a:rPr lang="en-IN" dirty="0"/>
              <a:t>Top-performing segment: Government (44.22%).</a:t>
            </a:r>
          </a:p>
          <a:p>
            <a:r>
              <a:rPr lang="en-US" dirty="0"/>
              <a:t>USA and Canada dominate sales.</a:t>
            </a:r>
          </a:p>
          <a:p>
            <a:r>
              <a:rPr lang="en-US" dirty="0"/>
              <a:t>Paseo and VTT are the most profitable products.</a:t>
            </a:r>
          </a:p>
          <a:p>
            <a:r>
              <a:rPr lang="en-US" dirty="0"/>
              <a:t>Focus on boosting low-performing products like Carretera.</a:t>
            </a:r>
          </a:p>
          <a:p>
            <a:pPr marL="0" indent="0">
              <a:buNone/>
            </a:pPr>
            <a:endParaRPr lang="en-IN" dirty="0"/>
          </a:p>
        </p:txBody>
      </p:sp>
    </p:spTree>
    <p:extLst>
      <p:ext uri="{BB962C8B-B14F-4D97-AF65-F5344CB8AC3E}">
        <p14:creationId xmlns:p14="http://schemas.microsoft.com/office/powerpoint/2010/main" val="718735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0715-6872-4FE7-BA7E-F282E8687E7F}"/>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D49933AC-4F02-4E18-A6A9-12A996D0E8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60" y="182880"/>
            <a:ext cx="11978639" cy="6583680"/>
          </a:xfrm>
        </p:spPr>
      </p:pic>
    </p:spTree>
    <p:extLst>
      <p:ext uri="{BB962C8B-B14F-4D97-AF65-F5344CB8AC3E}">
        <p14:creationId xmlns:p14="http://schemas.microsoft.com/office/powerpoint/2010/main" val="4122753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413</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 Financial Performance Dashboard  Introduction:-</vt:lpstr>
      <vt:lpstr>  Key KPIs Overview </vt:lpstr>
      <vt:lpstr>   Dataset Overview  The dataset used for this project contains detailed information on the makeup products supply chain, including:- </vt:lpstr>
      <vt:lpstr>  Performance Breakdown </vt:lpstr>
      <vt:lpstr>  Visualization Techniques for Insights   </vt:lpstr>
      <vt:lpstr> Takeaways &amp; 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Dashboard  Introduction:-</dc:title>
  <dc:creator>Neha</dc:creator>
  <cp:lastModifiedBy>Neha</cp:lastModifiedBy>
  <cp:revision>17</cp:revision>
  <dcterms:created xsi:type="dcterms:W3CDTF">2025-05-04T14:15:19Z</dcterms:created>
  <dcterms:modified xsi:type="dcterms:W3CDTF">2025-05-05T17:54:43Z</dcterms:modified>
</cp:coreProperties>
</file>