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3E4"/>
    <a:srgbClr val="B0E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07DD-EAB5-4CEC-B3FF-B168CD7E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1B328-B1DA-475C-BA48-EDD54CB2E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1919-18C8-4663-8EB6-9EE2942C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A95F-F41E-49BE-94A0-881542CA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FFDDA-324F-476A-8A64-03252C64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3D47-2395-4DEE-A58A-DC6BFED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20D33-DE28-4DBB-BE95-5D1BB852E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D3297-9923-49C1-BC5F-D5359DA8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AF73-69A5-4986-A6EB-4CE73FB9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85BA-8086-4DDF-B205-FD66E1CC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13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58E2E-8A71-4133-98F6-D3BB9CFF8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0A6A3-B865-4645-B847-E8E2BB1DC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7C03-55DD-4931-B267-98663A73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DAC6-50A9-4246-B23F-12A29C37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A2AC-E685-4292-ACB4-0B98C4CA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7BEC-087A-4EAE-80C7-B5AA1AEF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A6EE-1EC5-4AEE-B752-5F4D14B2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E900-9BBF-47D1-9B87-9601DB9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033C-C6C3-46D5-BDD0-F61F0E1D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231A-A54A-4909-B000-597794E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5B27-FAB4-4502-B279-54AA350F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B51E2-2685-4D75-BB51-43DD724B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B912-CB5A-452F-B15E-FACE11A8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0E63-1752-44DB-BEE1-3B364A2F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B464-671A-4D75-99A9-0A115C29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0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CF46-B923-4F47-90E8-AA233661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4BE9-B2C5-4C47-993D-25EB19F8F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14582-032D-42C8-81A9-953924F1A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12BF-7801-496C-A66A-5A39E059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A0D94-1301-4E67-9D87-ECF93D2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CBD5A-3D53-4CBA-9FCD-0D694205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56A6-D243-42D7-B857-8A148C68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AF066-8BE6-4F11-973C-D20C9E3C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B511-8988-49AB-993E-A1BC86FA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4E781-2DCF-4550-8120-C65226FCF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E3C33-1290-46B4-939F-152F6444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DBDA5-7CE9-477F-AC2E-40132D5F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85245-6311-451F-ACED-C5C138A6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F2BF7-6BF5-4AE6-89EC-9B103A45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1E61-8A04-4554-81B2-DFE556AF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1E395-9C22-4C67-A271-7C0A531C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89AA0-8F33-49AA-8DFF-5554C778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99ACE-852B-4A85-80D3-5849F648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05DA8-2F72-4064-811D-E9D65F32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5F044-DBB3-4E70-A68E-511B5EA5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DAF5-B575-49B1-9901-3294C2F6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2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1019-1717-42D5-8231-5785E37A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659E-D617-45FF-841D-A93D044E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B8AF4-23FB-4134-B796-97522E90F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9F360-657A-4466-B170-88B0AD9E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DBDBE-D403-4187-8044-608A2610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A1C4-200E-4852-8259-F25B0626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8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319C-C313-4568-9008-204BE3FE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80DCF-1E67-4457-BD98-EDD80DF55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5B82B-2C7B-45A8-8604-EBEA82D18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021D-6745-4A3E-A2FC-8CCF877F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47278-571D-4671-A2DF-3774A606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6AC44-A50F-41E1-B762-1CECD740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30CA5-3839-4978-9465-78BA1B9B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D3D22-BCEB-4EF0-A528-D31DBFDF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032E-876E-4EE9-8F66-C80FDE856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35C2-2D87-49D0-9C06-08DFB9AB3AC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C479-F280-4E1E-8EE0-D1E406D8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F0F4-79B3-496A-955F-01919EAEC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D7AE-B1A6-418B-B1DF-007ED0E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2A78-412E-40D6-9432-E72C6567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4400" dirty="0"/>
            </a:br>
            <a:r>
              <a:rPr lang="en-IN" sz="4400" dirty="0">
                <a:solidFill>
                  <a:schemeClr val="bg1"/>
                </a:solidFill>
                <a:highlight>
                  <a:srgbClr val="800080"/>
                </a:highlight>
              </a:rPr>
              <a:t>Financial Performance Dashboard</a:t>
            </a:r>
            <a:br>
              <a:rPr lang="en-IN" sz="4400" dirty="0"/>
            </a:br>
            <a:br>
              <a:rPr lang="en-IN" dirty="0"/>
            </a:br>
            <a:r>
              <a:rPr lang="en-IN" sz="2800" dirty="0"/>
              <a:t>Introduction:-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01CC2-C465-406A-913F-97238F53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073"/>
            <a:ext cx="10515600" cy="4024890"/>
          </a:xfrm>
        </p:spPr>
        <p:txBody>
          <a:bodyPr>
            <a:normAutofit/>
          </a:bodyPr>
          <a:lstStyle/>
          <a:p>
            <a:pPr algn="l">
              <a:defRPr sz="1400"/>
            </a:pPr>
            <a:r>
              <a:rPr lang="en-US" sz="2600" dirty="0"/>
              <a:t>This Supply Chain Report provides a detailed overview of supplier performance, product analytics, and overall supply chain efficiency. It highlights key metrics such as stock levels, profit margins, defect rates, and transportation costs across various segments.</a:t>
            </a:r>
          </a:p>
          <a:p>
            <a:pPr algn="l">
              <a:defRPr sz="1400"/>
            </a:pPr>
            <a:endParaRPr lang="en-US" sz="2600" dirty="0"/>
          </a:p>
          <a:p>
            <a:pPr algn="l">
              <a:defRPr sz="1400"/>
            </a:pPr>
            <a:r>
              <a:rPr lang="en-US" sz="2600" dirty="0"/>
              <a:t>The goal of this report is to support data-driven decisions that improve operational efficiency, reduce costs, and enhance customer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71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2A78-412E-40D6-9432-E72C6567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4400" dirty="0"/>
            </a:br>
            <a:r>
              <a:rPr lang="en-IN" sz="4400" dirty="0"/>
              <a:t> </a:t>
            </a:r>
            <a:r>
              <a:rPr lang="en-IN" dirty="0">
                <a:solidFill>
                  <a:schemeClr val="bg1"/>
                </a:solidFill>
                <a:highlight>
                  <a:srgbClr val="800080"/>
                </a:highlight>
              </a:rPr>
              <a:t>Key KPIs Overview</a:t>
            </a:r>
            <a:br>
              <a:rPr lang="en-IN" sz="44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01CC2-C465-406A-913F-97238F53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788160"/>
            <a:ext cx="10429240" cy="4388803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Total Sales:</a:t>
            </a:r>
            <a:r>
              <a:rPr lang="en-IN" sz="2400" dirty="0"/>
              <a:t> 118.73M</a:t>
            </a:r>
          </a:p>
          <a:p>
            <a:r>
              <a:rPr lang="en-IN" sz="2400" b="1" dirty="0"/>
              <a:t>Total Profit:</a:t>
            </a:r>
            <a:r>
              <a:rPr lang="en-IN" sz="2400" dirty="0"/>
              <a:t> 16.89M</a:t>
            </a:r>
          </a:p>
          <a:p>
            <a:r>
              <a:rPr lang="en-IN" sz="2400" b="1" dirty="0"/>
              <a:t>Total Quantity Sold:</a:t>
            </a:r>
            <a:r>
              <a:rPr lang="en-IN" sz="2400" dirty="0"/>
              <a:t> 1.13M</a:t>
            </a:r>
          </a:p>
          <a:p>
            <a:r>
              <a:rPr lang="en-IN" sz="2400" b="1" dirty="0"/>
              <a:t>Total COGS:</a:t>
            </a:r>
            <a:r>
              <a:rPr lang="en-IN" sz="2400" dirty="0"/>
              <a:t> 101.83M</a:t>
            </a:r>
          </a:p>
          <a:p>
            <a:r>
              <a:rPr lang="en-IN" sz="2400" b="1" dirty="0"/>
              <a:t>Total Products:</a:t>
            </a:r>
            <a:r>
              <a:rPr lang="en-IN" sz="2400" dirty="0"/>
              <a:t> 700</a:t>
            </a:r>
          </a:p>
          <a:p>
            <a:pPr marL="0" indent="0">
              <a:buNone/>
            </a:pPr>
            <a:endParaRPr lang="en-IN" sz="3500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pPr marL="0" indent="0">
              <a:buNone/>
            </a:pPr>
            <a:r>
              <a:rPr lang="en-IN" sz="3500" dirty="0">
                <a:solidFill>
                  <a:schemeClr val="bg1"/>
                </a:solidFill>
              </a:rPr>
              <a:t> </a:t>
            </a:r>
            <a:r>
              <a:rPr lang="en-IN" sz="3500" dirty="0">
                <a:solidFill>
                  <a:schemeClr val="bg1"/>
                </a:solidFill>
                <a:highlight>
                  <a:srgbClr val="800080"/>
                </a:highlight>
              </a:rPr>
              <a:t>Project Problem Statement</a:t>
            </a:r>
            <a:endParaRPr lang="en-US" sz="3500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endParaRPr lang="en-US" sz="2400" dirty="0"/>
          </a:p>
          <a:p>
            <a:r>
              <a:rPr lang="en-US" dirty="0"/>
              <a:t>The organization lacked a unified and visual representation of key financial metrics, making it difficult to monitor sales, profit, and product performance across different markets and time periods for informed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3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2A78-412E-40D6-9432-E72C6567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400" dirty="0"/>
            </a:br>
            <a:br>
              <a:rPr lang="en-IN" sz="4400" dirty="0"/>
            </a:br>
            <a:r>
              <a:rPr lang="en-IN" sz="4400" dirty="0">
                <a:highlight>
                  <a:srgbClr val="800080"/>
                </a:highlight>
              </a:rPr>
              <a:t> </a:t>
            </a:r>
            <a:r>
              <a:rPr lang="en-IN" sz="4400" dirty="0">
                <a:solidFill>
                  <a:schemeClr val="bg1"/>
                </a:solidFill>
                <a:highlight>
                  <a:srgbClr val="800080"/>
                </a:highlight>
              </a:rPr>
              <a:t>Dataset Overview</a:t>
            </a:r>
            <a:br>
              <a:rPr lang="en-IN" sz="4400" dirty="0"/>
            </a:br>
            <a:br>
              <a:rPr lang="en-IN" sz="4400" dirty="0"/>
            </a:br>
            <a:r>
              <a:rPr lang="en-US" sz="2800" dirty="0"/>
              <a:t>The dataset used for this project contains detailed information on the makeup products supply chain, including:-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01CC2-C465-406A-913F-97238F536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8399"/>
            <a:ext cx="5181600" cy="3738564"/>
          </a:xfrm>
        </p:spPr>
        <p:txBody>
          <a:bodyPr>
            <a:noAutofit/>
          </a:bodyPr>
          <a:lstStyle/>
          <a:p>
            <a:pPr marL="0" indent="0">
              <a:buNone/>
              <a:defRPr sz="1400"/>
            </a:pPr>
            <a:r>
              <a:rPr lang="en-US" sz="1800" dirty="0"/>
              <a:t>● Segment   </a:t>
            </a:r>
          </a:p>
          <a:p>
            <a:pPr marL="0" indent="0">
              <a:buNone/>
              <a:defRPr sz="1400"/>
            </a:pPr>
            <a:r>
              <a:rPr lang="en-US" sz="1800" dirty="0"/>
              <a:t>● Country</a:t>
            </a:r>
          </a:p>
          <a:p>
            <a:pPr marL="0" indent="0">
              <a:buNone/>
              <a:defRPr sz="1400"/>
            </a:pPr>
            <a:r>
              <a:rPr lang="en-US" sz="1800" dirty="0"/>
              <a:t>● Product</a:t>
            </a:r>
          </a:p>
          <a:p>
            <a:pPr marL="0" indent="0">
              <a:buNone/>
              <a:defRPr sz="1400"/>
            </a:pPr>
            <a:r>
              <a:rPr lang="en-US" sz="1800" dirty="0"/>
              <a:t>● Discount Band</a:t>
            </a:r>
          </a:p>
          <a:p>
            <a:pPr marL="0" indent="0">
              <a:buNone/>
              <a:defRPr sz="1400"/>
            </a:pPr>
            <a:r>
              <a:rPr lang="en-US" sz="1800" dirty="0"/>
              <a:t>● Units Sold</a:t>
            </a:r>
          </a:p>
          <a:p>
            <a:pPr marL="0" indent="0">
              <a:buNone/>
              <a:defRPr sz="1400"/>
            </a:pPr>
            <a:r>
              <a:rPr lang="en-US" sz="1800" dirty="0"/>
              <a:t>● Manufacturing Price</a:t>
            </a:r>
          </a:p>
          <a:p>
            <a:pPr marL="0" indent="0">
              <a:buNone/>
              <a:defRPr sz="1400"/>
            </a:pPr>
            <a:r>
              <a:rPr lang="en-US" sz="1800" dirty="0"/>
              <a:t>● Sale Price</a:t>
            </a:r>
          </a:p>
          <a:p>
            <a:pPr marL="0" indent="0">
              <a:buNone/>
              <a:defRPr sz="1400"/>
            </a:pPr>
            <a:r>
              <a:rPr lang="en-US" sz="1800" dirty="0"/>
              <a:t>● Gross Sales</a:t>
            </a:r>
          </a:p>
          <a:p>
            <a:pPr marL="0" indent="0">
              <a:buNone/>
              <a:defRPr sz="1400"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AE1A5-8930-495A-B802-71A5E3EC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738563"/>
          </a:xfrm>
        </p:spPr>
        <p:txBody>
          <a:bodyPr/>
          <a:lstStyle/>
          <a:p>
            <a:pPr marL="0" indent="0">
              <a:buNone/>
              <a:defRPr sz="1400"/>
            </a:pPr>
            <a:r>
              <a:rPr lang="en-US" sz="1800" dirty="0"/>
              <a:t>● Discounts</a:t>
            </a:r>
          </a:p>
          <a:p>
            <a:pPr marL="0" indent="0">
              <a:buNone/>
              <a:defRPr sz="1400"/>
            </a:pPr>
            <a:r>
              <a:rPr lang="en-US" sz="1800" dirty="0"/>
              <a:t>● Sales</a:t>
            </a:r>
          </a:p>
          <a:p>
            <a:pPr marL="0" indent="0">
              <a:buNone/>
              <a:defRPr sz="1400"/>
            </a:pPr>
            <a:r>
              <a:rPr lang="en-US" sz="1800" dirty="0"/>
              <a:t>● COGS (Cost of Goods Sold)</a:t>
            </a:r>
          </a:p>
          <a:p>
            <a:pPr marL="0" indent="0">
              <a:buNone/>
              <a:defRPr sz="1400"/>
            </a:pPr>
            <a:r>
              <a:rPr lang="en-US" sz="1800" dirty="0"/>
              <a:t>● Profit</a:t>
            </a:r>
          </a:p>
          <a:p>
            <a:pPr marL="0" indent="0">
              <a:buNone/>
              <a:defRPr sz="1400"/>
            </a:pPr>
            <a:r>
              <a:rPr lang="en-US" sz="1800" dirty="0"/>
              <a:t>● Date</a:t>
            </a:r>
          </a:p>
          <a:p>
            <a:pPr marL="0" indent="0">
              <a:buNone/>
              <a:defRPr sz="1400"/>
            </a:pPr>
            <a:r>
              <a:rPr lang="en-US" sz="1800" dirty="0"/>
              <a:t>● Month Number</a:t>
            </a:r>
          </a:p>
          <a:p>
            <a:pPr marL="0" indent="0">
              <a:buNone/>
              <a:defRPr sz="1400"/>
            </a:pPr>
            <a:r>
              <a:rPr lang="en-US" sz="1800" dirty="0"/>
              <a:t>● Month Name</a:t>
            </a:r>
          </a:p>
          <a:p>
            <a:pPr marL="0" indent="0">
              <a:buNone/>
              <a:defRPr sz="1400"/>
            </a:pPr>
            <a:r>
              <a:rPr lang="en-US" sz="1800" dirty="0"/>
              <a:t>● Year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25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2A78-412E-40D6-9432-E72C6567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4400" dirty="0"/>
            </a:br>
            <a:r>
              <a:rPr lang="en-IN" sz="4400" dirty="0"/>
              <a:t> </a:t>
            </a:r>
            <a:r>
              <a:rPr lang="en-IN" dirty="0">
                <a:solidFill>
                  <a:schemeClr val="bg1"/>
                </a:solidFill>
                <a:highlight>
                  <a:srgbClr val="800080"/>
                </a:highlight>
              </a:rPr>
              <a:t>Performance Breakdown</a:t>
            </a:r>
            <a:br>
              <a:rPr lang="en-IN" sz="44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01CC2-C465-406A-913F-97238F53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837113"/>
            <a:ext cx="10515600" cy="4024890"/>
          </a:xfrm>
        </p:spPr>
        <p:txBody>
          <a:bodyPr>
            <a:normAutofit/>
          </a:bodyPr>
          <a:lstStyle/>
          <a:p>
            <a:pPr marL="0" indent="0">
              <a:buNone/>
              <a:defRPr sz="1400"/>
            </a:pPr>
            <a:r>
              <a:rPr lang="en-US" sz="2400" b="1" dirty="0"/>
              <a:t>Title:</a:t>
            </a:r>
            <a:r>
              <a:rPr lang="en-US" sz="2400" dirty="0"/>
              <a:t> Performance by Segment and Country</a:t>
            </a:r>
          </a:p>
          <a:p>
            <a:pPr marL="0" indent="0">
              <a:buNone/>
              <a:defRPr sz="1400"/>
            </a:pPr>
            <a:r>
              <a:rPr lang="en-US" sz="2400" i="1" dirty="0"/>
              <a:t>Include:-</a:t>
            </a:r>
          </a:p>
          <a:p>
            <a:pPr algn="l">
              <a:defRPr sz="1400"/>
            </a:pPr>
            <a:r>
              <a:rPr lang="en-IN" sz="2400" dirty="0"/>
              <a:t>Pie Chart – Sales by Segment (Government, Small Business etc.)</a:t>
            </a:r>
          </a:p>
          <a:p>
            <a:pPr algn="l">
              <a:defRPr sz="1400"/>
            </a:pPr>
            <a:r>
              <a:rPr lang="en-IN" sz="2400" dirty="0"/>
              <a:t>Donut Chart – Sales by Country ( USA, Canada, etc.)</a:t>
            </a:r>
          </a:p>
          <a:p>
            <a:pPr marL="0" indent="0">
              <a:buNone/>
              <a:defRPr sz="1400"/>
            </a:pPr>
            <a:r>
              <a:rPr lang="en-IN" sz="2400" i="1" dirty="0"/>
              <a:t>Add key Insights:-</a:t>
            </a:r>
          </a:p>
          <a:p>
            <a:pPr algn="l">
              <a:defRPr sz="1400"/>
            </a:pPr>
            <a:r>
              <a:rPr lang="en-US" sz="2400" dirty="0"/>
              <a:t>“Government Segment leads with 44.22% of sales”.</a:t>
            </a:r>
          </a:p>
          <a:p>
            <a:pPr algn="l">
              <a:defRPr sz="1400"/>
            </a:pPr>
            <a:r>
              <a:rPr lang="en-US" sz="2400" dirty="0"/>
              <a:t>“USA holds highest country shares at 21.08%”.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642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2A78-412E-40D6-9432-E72C6567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4400" dirty="0"/>
            </a:br>
            <a:r>
              <a:rPr lang="en-IN" sz="4400" dirty="0"/>
              <a:t> </a:t>
            </a:r>
            <a:r>
              <a:rPr lang="en-IN" sz="4400" dirty="0">
                <a:solidFill>
                  <a:schemeClr val="bg1"/>
                </a:solidFill>
                <a:highlight>
                  <a:srgbClr val="800080"/>
                </a:highlight>
              </a:rPr>
              <a:t>Visualization Techniques for Insights </a:t>
            </a:r>
            <a:br>
              <a:rPr lang="en-IN" sz="4400" dirty="0"/>
            </a:br>
            <a:br>
              <a:rPr lang="en-IN" dirty="0"/>
            </a:br>
            <a:endParaRPr lang="en-IN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7C5809-649B-4064-A2CD-25A817213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280" y="1595924"/>
            <a:ext cx="10764520" cy="405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Techniques Used:</a:t>
            </a:r>
          </a:p>
          <a:p>
            <a:r>
              <a:rPr lang="en-US" sz="2000" b="1" dirty="0"/>
              <a:t>KPI Cards</a:t>
            </a:r>
            <a:br>
              <a:rPr lang="en-US" sz="2000" dirty="0"/>
            </a:br>
            <a:r>
              <a:rPr lang="en-US" sz="2000" dirty="0"/>
              <a:t>Present key metrics (Sales, Profit, Quantity, COGS, Products) for quick snapshot insights.</a:t>
            </a:r>
          </a:p>
          <a:p>
            <a:r>
              <a:rPr lang="en-US" sz="2000" b="1" dirty="0"/>
              <a:t>Pie Charts</a:t>
            </a:r>
            <a:br>
              <a:rPr lang="en-US" sz="2000" dirty="0"/>
            </a:br>
            <a:r>
              <a:rPr lang="en-US" sz="2000" dirty="0"/>
              <a:t>Used to visualize contribution of </a:t>
            </a:r>
            <a:r>
              <a:rPr lang="en-US" sz="2000" b="1" dirty="0"/>
              <a:t>segments</a:t>
            </a:r>
            <a:r>
              <a:rPr lang="en-US" sz="2000" dirty="0"/>
              <a:t> and </a:t>
            </a:r>
            <a:r>
              <a:rPr lang="en-US" sz="2000" b="1" dirty="0"/>
              <a:t>countries</a:t>
            </a:r>
            <a:r>
              <a:rPr lang="en-US" sz="2000" dirty="0"/>
              <a:t> to total sales.</a:t>
            </a:r>
          </a:p>
          <a:p>
            <a:r>
              <a:rPr lang="en-US" sz="2000" b="1" dirty="0"/>
              <a:t>Bar + Line Combo Charts</a:t>
            </a:r>
            <a:br>
              <a:rPr lang="en-US" sz="2000" dirty="0"/>
            </a:br>
            <a:r>
              <a:rPr lang="en-US" sz="2000" dirty="0"/>
              <a:t>Compare </a:t>
            </a:r>
            <a:r>
              <a:rPr lang="en-US" sz="2000" b="1" dirty="0"/>
              <a:t>sales vs. profit</a:t>
            </a:r>
            <a:r>
              <a:rPr lang="en-US" sz="2000" dirty="0"/>
              <a:t> across products and track dual metrics together.</a:t>
            </a:r>
          </a:p>
          <a:p>
            <a:r>
              <a:rPr lang="en-US" sz="2000" b="1" dirty="0"/>
              <a:t>Stacked Column Chart</a:t>
            </a:r>
            <a:br>
              <a:rPr lang="en-US" sz="2000" dirty="0"/>
            </a:br>
            <a:r>
              <a:rPr lang="en-US" sz="2000" dirty="0"/>
              <a:t>Shows </a:t>
            </a:r>
            <a:r>
              <a:rPr lang="en-US" sz="2000" b="1" dirty="0"/>
              <a:t>monthly sales and profit trends</a:t>
            </a:r>
            <a:r>
              <a:rPr lang="en-US" sz="2000" dirty="0"/>
              <a:t> by year, revealing seasonal patterns.</a:t>
            </a:r>
          </a:p>
          <a:p>
            <a:r>
              <a:rPr lang="en-US" sz="2000" b="1" dirty="0"/>
              <a:t>Slicers (Filters)</a:t>
            </a:r>
            <a:br>
              <a:rPr lang="en-US" sz="2000" dirty="0"/>
            </a:br>
            <a:r>
              <a:rPr lang="en-US" sz="2000" dirty="0"/>
              <a:t>Allow users to dynamically slice data by </a:t>
            </a:r>
            <a:r>
              <a:rPr lang="en-US" sz="2000" b="1" dirty="0"/>
              <a:t>Year, Month, Product</a:t>
            </a:r>
            <a:r>
              <a:rPr lang="en-US" sz="2000" dirty="0"/>
              <a:t>, improving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7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2A78-412E-40D6-9432-E72C6567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4400" dirty="0"/>
            </a:br>
            <a:r>
              <a:rPr lang="en-IN" sz="4000" dirty="0">
                <a:solidFill>
                  <a:schemeClr val="bg1"/>
                </a:solidFill>
                <a:highlight>
                  <a:srgbClr val="800080"/>
                </a:highlight>
              </a:rPr>
              <a:t>Takeaways &amp; Recommendations</a:t>
            </a:r>
            <a:br>
              <a:rPr lang="en-IN" sz="44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01CC2-C465-406A-913F-97238F53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073"/>
            <a:ext cx="10515600" cy="4024890"/>
          </a:xfrm>
        </p:spPr>
        <p:txBody>
          <a:bodyPr>
            <a:normAutofit/>
          </a:bodyPr>
          <a:lstStyle/>
          <a:p>
            <a:r>
              <a:rPr lang="en-IN" dirty="0"/>
              <a:t>Consistent decline in profit post-Dec indicates seasonality.</a:t>
            </a:r>
          </a:p>
          <a:p>
            <a:r>
              <a:rPr lang="en-IN" dirty="0"/>
              <a:t>Top-performing segment: Government (44.22%).</a:t>
            </a:r>
          </a:p>
          <a:p>
            <a:r>
              <a:rPr lang="en-US" dirty="0"/>
              <a:t>USA and Canada dominate sales.</a:t>
            </a:r>
          </a:p>
          <a:p>
            <a:r>
              <a:rPr lang="en-US" dirty="0"/>
              <a:t>Paseo and VTT are the most profitable products.</a:t>
            </a:r>
          </a:p>
          <a:p>
            <a:r>
              <a:rPr lang="en-US" dirty="0"/>
              <a:t>Focus on boosting low-performing products like Carretera.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73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0715-6872-4FE7-BA7E-F282E868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9933AC-4F02-4E18-A6A9-12A996D0E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82880"/>
            <a:ext cx="11978639" cy="6583680"/>
          </a:xfrm>
        </p:spPr>
      </p:pic>
    </p:spTree>
    <p:extLst>
      <p:ext uri="{BB962C8B-B14F-4D97-AF65-F5344CB8AC3E}">
        <p14:creationId xmlns:p14="http://schemas.microsoft.com/office/powerpoint/2010/main" val="412275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422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Financial Performance Dashboard  Introduction:-</vt:lpstr>
      <vt:lpstr>  Key KPIs Overview </vt:lpstr>
      <vt:lpstr>   Dataset Overview  The dataset used for this project contains detailed information on the makeup products supply chain, including:- </vt:lpstr>
      <vt:lpstr>  Performance Breakdown </vt:lpstr>
      <vt:lpstr>  Visualization Techniques for Insights   </vt:lpstr>
      <vt:lpstr> Takeaways &amp; 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Dashboard  Introduction:-</dc:title>
  <dc:creator>Neha</dc:creator>
  <cp:lastModifiedBy>Neha</cp:lastModifiedBy>
  <cp:revision>15</cp:revision>
  <dcterms:created xsi:type="dcterms:W3CDTF">2025-05-04T14:15:19Z</dcterms:created>
  <dcterms:modified xsi:type="dcterms:W3CDTF">2025-05-05T17:12:40Z</dcterms:modified>
</cp:coreProperties>
</file>