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58"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207DD-EAB5-4CEC-B3FF-B168CD7ED4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11B328-B1DA-475C-BA48-EDD54CB2EE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3D71919-18C8-4663-8EB6-9EE2942C23EA}"/>
              </a:ext>
            </a:extLst>
          </p:cNvPr>
          <p:cNvSpPr>
            <a:spLocks noGrp="1"/>
          </p:cNvSpPr>
          <p:nvPr>
            <p:ph type="dt" sz="half" idx="10"/>
          </p:nvPr>
        </p:nvSpPr>
        <p:spPr/>
        <p:txBody>
          <a:bodyPr/>
          <a:lstStyle/>
          <a:p>
            <a:fld id="{C9E935C2-2D87-49D0-9C06-08DFB9AB3ACB}" type="datetimeFigureOut">
              <a:rPr lang="en-IN" smtClean="0"/>
              <a:t>04-05-2025</a:t>
            </a:fld>
            <a:endParaRPr lang="en-IN"/>
          </a:p>
        </p:txBody>
      </p:sp>
      <p:sp>
        <p:nvSpPr>
          <p:cNvPr id="5" name="Footer Placeholder 4">
            <a:extLst>
              <a:ext uri="{FF2B5EF4-FFF2-40B4-BE49-F238E27FC236}">
                <a16:creationId xmlns:a16="http://schemas.microsoft.com/office/drawing/2014/main" id="{B157A95F-F41E-49BE-94A0-881542CA99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3FFDDA-324F-476A-8A64-03252C643070}"/>
              </a:ext>
            </a:extLst>
          </p:cNvPr>
          <p:cNvSpPr>
            <a:spLocks noGrp="1"/>
          </p:cNvSpPr>
          <p:nvPr>
            <p:ph type="sldNum" sz="quarter" idx="12"/>
          </p:nvPr>
        </p:nvSpPr>
        <p:spPr/>
        <p:txBody>
          <a:bodyPr/>
          <a:lstStyle/>
          <a:p>
            <a:fld id="{A6E2D7AE-B1A6-418B-B1DF-007ED0E06A21}" type="slidenum">
              <a:rPr lang="en-IN" smtClean="0"/>
              <a:t>‹#›</a:t>
            </a:fld>
            <a:endParaRPr lang="en-IN"/>
          </a:p>
        </p:txBody>
      </p:sp>
    </p:spTree>
    <p:extLst>
      <p:ext uri="{BB962C8B-B14F-4D97-AF65-F5344CB8AC3E}">
        <p14:creationId xmlns:p14="http://schemas.microsoft.com/office/powerpoint/2010/main" val="1935520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A3D47-2395-4DEE-A58A-DC6BFED6A5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220D33-DE28-4DBB-BE95-5D1BB852EE8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FD3297-9923-49C1-BC5F-D5359DA8D428}"/>
              </a:ext>
            </a:extLst>
          </p:cNvPr>
          <p:cNvSpPr>
            <a:spLocks noGrp="1"/>
          </p:cNvSpPr>
          <p:nvPr>
            <p:ph type="dt" sz="half" idx="10"/>
          </p:nvPr>
        </p:nvSpPr>
        <p:spPr/>
        <p:txBody>
          <a:bodyPr/>
          <a:lstStyle/>
          <a:p>
            <a:fld id="{C9E935C2-2D87-49D0-9C06-08DFB9AB3ACB}" type="datetimeFigureOut">
              <a:rPr lang="en-IN" smtClean="0"/>
              <a:t>04-05-2025</a:t>
            </a:fld>
            <a:endParaRPr lang="en-IN"/>
          </a:p>
        </p:txBody>
      </p:sp>
      <p:sp>
        <p:nvSpPr>
          <p:cNvPr id="5" name="Footer Placeholder 4">
            <a:extLst>
              <a:ext uri="{FF2B5EF4-FFF2-40B4-BE49-F238E27FC236}">
                <a16:creationId xmlns:a16="http://schemas.microsoft.com/office/drawing/2014/main" id="{B5DAAF73-69A5-4986-A6EB-4CE73FB9B0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5285BA-8086-4DDF-B205-FD66E1CC4938}"/>
              </a:ext>
            </a:extLst>
          </p:cNvPr>
          <p:cNvSpPr>
            <a:spLocks noGrp="1"/>
          </p:cNvSpPr>
          <p:nvPr>
            <p:ph type="sldNum" sz="quarter" idx="12"/>
          </p:nvPr>
        </p:nvSpPr>
        <p:spPr/>
        <p:txBody>
          <a:bodyPr/>
          <a:lstStyle/>
          <a:p>
            <a:fld id="{A6E2D7AE-B1A6-418B-B1DF-007ED0E06A21}" type="slidenum">
              <a:rPr lang="en-IN" smtClean="0"/>
              <a:t>‹#›</a:t>
            </a:fld>
            <a:endParaRPr lang="en-IN"/>
          </a:p>
        </p:txBody>
      </p:sp>
    </p:spTree>
    <p:extLst>
      <p:ext uri="{BB962C8B-B14F-4D97-AF65-F5344CB8AC3E}">
        <p14:creationId xmlns:p14="http://schemas.microsoft.com/office/powerpoint/2010/main" val="634134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B58E2E-8A71-4133-98F6-D3BB9CFF87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30A6A3-B865-4645-B847-E8E2BB1DC64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A37C03-55DD-4931-B267-98663A73DED0}"/>
              </a:ext>
            </a:extLst>
          </p:cNvPr>
          <p:cNvSpPr>
            <a:spLocks noGrp="1"/>
          </p:cNvSpPr>
          <p:nvPr>
            <p:ph type="dt" sz="half" idx="10"/>
          </p:nvPr>
        </p:nvSpPr>
        <p:spPr/>
        <p:txBody>
          <a:bodyPr/>
          <a:lstStyle/>
          <a:p>
            <a:fld id="{C9E935C2-2D87-49D0-9C06-08DFB9AB3ACB}" type="datetimeFigureOut">
              <a:rPr lang="en-IN" smtClean="0"/>
              <a:t>04-05-2025</a:t>
            </a:fld>
            <a:endParaRPr lang="en-IN"/>
          </a:p>
        </p:txBody>
      </p:sp>
      <p:sp>
        <p:nvSpPr>
          <p:cNvPr id="5" name="Footer Placeholder 4">
            <a:extLst>
              <a:ext uri="{FF2B5EF4-FFF2-40B4-BE49-F238E27FC236}">
                <a16:creationId xmlns:a16="http://schemas.microsoft.com/office/drawing/2014/main" id="{AC82DAC6-50A9-4246-B23F-12A29C371B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32A2AC-E685-4292-ACB4-0B98C4CA0C35}"/>
              </a:ext>
            </a:extLst>
          </p:cNvPr>
          <p:cNvSpPr>
            <a:spLocks noGrp="1"/>
          </p:cNvSpPr>
          <p:nvPr>
            <p:ph type="sldNum" sz="quarter" idx="12"/>
          </p:nvPr>
        </p:nvSpPr>
        <p:spPr/>
        <p:txBody>
          <a:bodyPr/>
          <a:lstStyle/>
          <a:p>
            <a:fld id="{A6E2D7AE-B1A6-418B-B1DF-007ED0E06A21}" type="slidenum">
              <a:rPr lang="en-IN" smtClean="0"/>
              <a:t>‹#›</a:t>
            </a:fld>
            <a:endParaRPr lang="en-IN"/>
          </a:p>
        </p:txBody>
      </p:sp>
    </p:spTree>
    <p:extLst>
      <p:ext uri="{BB962C8B-B14F-4D97-AF65-F5344CB8AC3E}">
        <p14:creationId xmlns:p14="http://schemas.microsoft.com/office/powerpoint/2010/main" val="1519212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B7BEC-087A-4EAE-80C7-B5AA1AEF2F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A4A6EE-1EC5-4AEE-B752-5F4D14B2742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ABE900-9BBF-47D1-9B87-9601DB96ED18}"/>
              </a:ext>
            </a:extLst>
          </p:cNvPr>
          <p:cNvSpPr>
            <a:spLocks noGrp="1"/>
          </p:cNvSpPr>
          <p:nvPr>
            <p:ph type="dt" sz="half" idx="10"/>
          </p:nvPr>
        </p:nvSpPr>
        <p:spPr/>
        <p:txBody>
          <a:bodyPr/>
          <a:lstStyle/>
          <a:p>
            <a:fld id="{C9E935C2-2D87-49D0-9C06-08DFB9AB3ACB}" type="datetimeFigureOut">
              <a:rPr lang="en-IN" smtClean="0"/>
              <a:t>04-05-2025</a:t>
            </a:fld>
            <a:endParaRPr lang="en-IN"/>
          </a:p>
        </p:txBody>
      </p:sp>
      <p:sp>
        <p:nvSpPr>
          <p:cNvPr id="5" name="Footer Placeholder 4">
            <a:extLst>
              <a:ext uri="{FF2B5EF4-FFF2-40B4-BE49-F238E27FC236}">
                <a16:creationId xmlns:a16="http://schemas.microsoft.com/office/drawing/2014/main" id="{5A06033C-C6C3-46D5-BDD0-F61F0E1DA7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58231A-A54A-4909-B000-597794E172EE}"/>
              </a:ext>
            </a:extLst>
          </p:cNvPr>
          <p:cNvSpPr>
            <a:spLocks noGrp="1"/>
          </p:cNvSpPr>
          <p:nvPr>
            <p:ph type="sldNum" sz="quarter" idx="12"/>
          </p:nvPr>
        </p:nvSpPr>
        <p:spPr/>
        <p:txBody>
          <a:bodyPr/>
          <a:lstStyle/>
          <a:p>
            <a:fld id="{A6E2D7AE-B1A6-418B-B1DF-007ED0E06A21}" type="slidenum">
              <a:rPr lang="en-IN" smtClean="0"/>
              <a:t>‹#›</a:t>
            </a:fld>
            <a:endParaRPr lang="en-IN"/>
          </a:p>
        </p:txBody>
      </p:sp>
    </p:spTree>
    <p:extLst>
      <p:ext uri="{BB962C8B-B14F-4D97-AF65-F5344CB8AC3E}">
        <p14:creationId xmlns:p14="http://schemas.microsoft.com/office/powerpoint/2010/main" val="1158782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25B27-FAB4-4502-B279-54AA350F4C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14B51E2-2685-4D75-BB51-43DD724BB0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80B912-CB5A-452F-B15E-FACE11A8AEE5}"/>
              </a:ext>
            </a:extLst>
          </p:cNvPr>
          <p:cNvSpPr>
            <a:spLocks noGrp="1"/>
          </p:cNvSpPr>
          <p:nvPr>
            <p:ph type="dt" sz="half" idx="10"/>
          </p:nvPr>
        </p:nvSpPr>
        <p:spPr/>
        <p:txBody>
          <a:bodyPr/>
          <a:lstStyle/>
          <a:p>
            <a:fld id="{C9E935C2-2D87-49D0-9C06-08DFB9AB3ACB}" type="datetimeFigureOut">
              <a:rPr lang="en-IN" smtClean="0"/>
              <a:t>04-05-2025</a:t>
            </a:fld>
            <a:endParaRPr lang="en-IN"/>
          </a:p>
        </p:txBody>
      </p:sp>
      <p:sp>
        <p:nvSpPr>
          <p:cNvPr id="5" name="Footer Placeholder 4">
            <a:extLst>
              <a:ext uri="{FF2B5EF4-FFF2-40B4-BE49-F238E27FC236}">
                <a16:creationId xmlns:a16="http://schemas.microsoft.com/office/drawing/2014/main" id="{62210E63-1752-44DB-BEE1-3B364A2F8D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D6B464-671A-4D75-99A9-0A115C299F47}"/>
              </a:ext>
            </a:extLst>
          </p:cNvPr>
          <p:cNvSpPr>
            <a:spLocks noGrp="1"/>
          </p:cNvSpPr>
          <p:nvPr>
            <p:ph type="sldNum" sz="quarter" idx="12"/>
          </p:nvPr>
        </p:nvSpPr>
        <p:spPr/>
        <p:txBody>
          <a:bodyPr/>
          <a:lstStyle/>
          <a:p>
            <a:fld id="{A6E2D7AE-B1A6-418B-B1DF-007ED0E06A21}" type="slidenum">
              <a:rPr lang="en-IN" smtClean="0"/>
              <a:t>‹#›</a:t>
            </a:fld>
            <a:endParaRPr lang="en-IN"/>
          </a:p>
        </p:txBody>
      </p:sp>
    </p:spTree>
    <p:extLst>
      <p:ext uri="{BB962C8B-B14F-4D97-AF65-F5344CB8AC3E}">
        <p14:creationId xmlns:p14="http://schemas.microsoft.com/office/powerpoint/2010/main" val="4049603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5CF46-B923-4F47-90E8-AA23366159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AD4BE9-B2C5-4C47-993D-25EB19F8F89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FC14582-032D-42C8-81A9-953924F1A4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6612BF-7801-496C-A66A-5A39E0598E49}"/>
              </a:ext>
            </a:extLst>
          </p:cNvPr>
          <p:cNvSpPr>
            <a:spLocks noGrp="1"/>
          </p:cNvSpPr>
          <p:nvPr>
            <p:ph type="dt" sz="half" idx="10"/>
          </p:nvPr>
        </p:nvSpPr>
        <p:spPr/>
        <p:txBody>
          <a:bodyPr/>
          <a:lstStyle/>
          <a:p>
            <a:fld id="{C9E935C2-2D87-49D0-9C06-08DFB9AB3ACB}" type="datetimeFigureOut">
              <a:rPr lang="en-IN" smtClean="0"/>
              <a:t>04-05-2025</a:t>
            </a:fld>
            <a:endParaRPr lang="en-IN"/>
          </a:p>
        </p:txBody>
      </p:sp>
      <p:sp>
        <p:nvSpPr>
          <p:cNvPr id="6" name="Footer Placeholder 5">
            <a:extLst>
              <a:ext uri="{FF2B5EF4-FFF2-40B4-BE49-F238E27FC236}">
                <a16:creationId xmlns:a16="http://schemas.microsoft.com/office/drawing/2014/main" id="{A3BA0D94-1301-4E67-9D87-ECF93D25E6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6CBD5A-3D53-4CBA-9FCD-0D694205618B}"/>
              </a:ext>
            </a:extLst>
          </p:cNvPr>
          <p:cNvSpPr>
            <a:spLocks noGrp="1"/>
          </p:cNvSpPr>
          <p:nvPr>
            <p:ph type="sldNum" sz="quarter" idx="12"/>
          </p:nvPr>
        </p:nvSpPr>
        <p:spPr/>
        <p:txBody>
          <a:bodyPr/>
          <a:lstStyle/>
          <a:p>
            <a:fld id="{A6E2D7AE-B1A6-418B-B1DF-007ED0E06A21}" type="slidenum">
              <a:rPr lang="en-IN" smtClean="0"/>
              <a:t>‹#›</a:t>
            </a:fld>
            <a:endParaRPr lang="en-IN"/>
          </a:p>
        </p:txBody>
      </p:sp>
    </p:spTree>
    <p:extLst>
      <p:ext uri="{BB962C8B-B14F-4D97-AF65-F5344CB8AC3E}">
        <p14:creationId xmlns:p14="http://schemas.microsoft.com/office/powerpoint/2010/main" val="356925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056A6-D243-42D7-B857-8A148C68166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FAF066-8BE6-4F11-973C-D20C9E3C6A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557B511-8988-49AB-993E-A1BC86FA6E5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6A4E781-2DCF-4550-8120-C65226FCF4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E6E3C33-1290-46B4-939F-152F6444547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F5DBDA5-7CE9-477F-AC2E-40132D5F2455}"/>
              </a:ext>
            </a:extLst>
          </p:cNvPr>
          <p:cNvSpPr>
            <a:spLocks noGrp="1"/>
          </p:cNvSpPr>
          <p:nvPr>
            <p:ph type="dt" sz="half" idx="10"/>
          </p:nvPr>
        </p:nvSpPr>
        <p:spPr/>
        <p:txBody>
          <a:bodyPr/>
          <a:lstStyle/>
          <a:p>
            <a:fld id="{C9E935C2-2D87-49D0-9C06-08DFB9AB3ACB}" type="datetimeFigureOut">
              <a:rPr lang="en-IN" smtClean="0"/>
              <a:t>04-05-2025</a:t>
            </a:fld>
            <a:endParaRPr lang="en-IN"/>
          </a:p>
        </p:txBody>
      </p:sp>
      <p:sp>
        <p:nvSpPr>
          <p:cNvPr id="8" name="Footer Placeholder 7">
            <a:extLst>
              <a:ext uri="{FF2B5EF4-FFF2-40B4-BE49-F238E27FC236}">
                <a16:creationId xmlns:a16="http://schemas.microsoft.com/office/drawing/2014/main" id="{37585245-6311-451F-ACED-C5C138A6FFB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B0F2BF7-6BF5-4AE6-89EC-9B103A45C9E2}"/>
              </a:ext>
            </a:extLst>
          </p:cNvPr>
          <p:cNvSpPr>
            <a:spLocks noGrp="1"/>
          </p:cNvSpPr>
          <p:nvPr>
            <p:ph type="sldNum" sz="quarter" idx="12"/>
          </p:nvPr>
        </p:nvSpPr>
        <p:spPr/>
        <p:txBody>
          <a:bodyPr/>
          <a:lstStyle/>
          <a:p>
            <a:fld id="{A6E2D7AE-B1A6-418B-B1DF-007ED0E06A21}" type="slidenum">
              <a:rPr lang="en-IN" smtClean="0"/>
              <a:t>‹#›</a:t>
            </a:fld>
            <a:endParaRPr lang="en-IN"/>
          </a:p>
        </p:txBody>
      </p:sp>
    </p:spTree>
    <p:extLst>
      <p:ext uri="{BB962C8B-B14F-4D97-AF65-F5344CB8AC3E}">
        <p14:creationId xmlns:p14="http://schemas.microsoft.com/office/powerpoint/2010/main" val="4048475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91E61-8A04-4554-81B2-DFE556AF7C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A01E395-9C22-4C67-A271-7C0A531C2480}"/>
              </a:ext>
            </a:extLst>
          </p:cNvPr>
          <p:cNvSpPr>
            <a:spLocks noGrp="1"/>
          </p:cNvSpPr>
          <p:nvPr>
            <p:ph type="dt" sz="half" idx="10"/>
          </p:nvPr>
        </p:nvSpPr>
        <p:spPr/>
        <p:txBody>
          <a:bodyPr/>
          <a:lstStyle/>
          <a:p>
            <a:fld id="{C9E935C2-2D87-49D0-9C06-08DFB9AB3ACB}" type="datetimeFigureOut">
              <a:rPr lang="en-IN" smtClean="0"/>
              <a:t>04-05-2025</a:t>
            </a:fld>
            <a:endParaRPr lang="en-IN"/>
          </a:p>
        </p:txBody>
      </p:sp>
      <p:sp>
        <p:nvSpPr>
          <p:cNvPr id="4" name="Footer Placeholder 3">
            <a:extLst>
              <a:ext uri="{FF2B5EF4-FFF2-40B4-BE49-F238E27FC236}">
                <a16:creationId xmlns:a16="http://schemas.microsoft.com/office/drawing/2014/main" id="{D7E89AA0-8F33-49AA-8DFF-5554C778CC9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B499ACE-852B-4A85-80D3-5849F6484247}"/>
              </a:ext>
            </a:extLst>
          </p:cNvPr>
          <p:cNvSpPr>
            <a:spLocks noGrp="1"/>
          </p:cNvSpPr>
          <p:nvPr>
            <p:ph type="sldNum" sz="quarter" idx="12"/>
          </p:nvPr>
        </p:nvSpPr>
        <p:spPr/>
        <p:txBody>
          <a:bodyPr/>
          <a:lstStyle/>
          <a:p>
            <a:fld id="{A6E2D7AE-B1A6-418B-B1DF-007ED0E06A21}" type="slidenum">
              <a:rPr lang="en-IN" smtClean="0"/>
              <a:t>‹#›</a:t>
            </a:fld>
            <a:endParaRPr lang="en-IN"/>
          </a:p>
        </p:txBody>
      </p:sp>
    </p:spTree>
    <p:extLst>
      <p:ext uri="{BB962C8B-B14F-4D97-AF65-F5344CB8AC3E}">
        <p14:creationId xmlns:p14="http://schemas.microsoft.com/office/powerpoint/2010/main" val="3371326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805DA8-2F72-4064-811D-E9D65F32E173}"/>
              </a:ext>
            </a:extLst>
          </p:cNvPr>
          <p:cNvSpPr>
            <a:spLocks noGrp="1"/>
          </p:cNvSpPr>
          <p:nvPr>
            <p:ph type="dt" sz="half" idx="10"/>
          </p:nvPr>
        </p:nvSpPr>
        <p:spPr/>
        <p:txBody>
          <a:bodyPr/>
          <a:lstStyle/>
          <a:p>
            <a:fld id="{C9E935C2-2D87-49D0-9C06-08DFB9AB3ACB}" type="datetimeFigureOut">
              <a:rPr lang="en-IN" smtClean="0"/>
              <a:t>04-05-2025</a:t>
            </a:fld>
            <a:endParaRPr lang="en-IN"/>
          </a:p>
        </p:txBody>
      </p:sp>
      <p:sp>
        <p:nvSpPr>
          <p:cNvPr id="3" name="Footer Placeholder 2">
            <a:extLst>
              <a:ext uri="{FF2B5EF4-FFF2-40B4-BE49-F238E27FC236}">
                <a16:creationId xmlns:a16="http://schemas.microsoft.com/office/drawing/2014/main" id="{1035F044-DBB3-4E70-A68E-511B5EA5363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392DAF5-B575-49B1-9901-3294C2F62281}"/>
              </a:ext>
            </a:extLst>
          </p:cNvPr>
          <p:cNvSpPr>
            <a:spLocks noGrp="1"/>
          </p:cNvSpPr>
          <p:nvPr>
            <p:ph type="sldNum" sz="quarter" idx="12"/>
          </p:nvPr>
        </p:nvSpPr>
        <p:spPr/>
        <p:txBody>
          <a:bodyPr/>
          <a:lstStyle/>
          <a:p>
            <a:fld id="{A6E2D7AE-B1A6-418B-B1DF-007ED0E06A21}" type="slidenum">
              <a:rPr lang="en-IN" smtClean="0"/>
              <a:t>‹#›</a:t>
            </a:fld>
            <a:endParaRPr lang="en-IN"/>
          </a:p>
        </p:txBody>
      </p:sp>
    </p:spTree>
    <p:extLst>
      <p:ext uri="{BB962C8B-B14F-4D97-AF65-F5344CB8AC3E}">
        <p14:creationId xmlns:p14="http://schemas.microsoft.com/office/powerpoint/2010/main" val="1277020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1019-1717-42D5-8231-5785E37AE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238659E-D617-45FF-841D-A93D044ED5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6CB8AF4-23FB-4134-B796-97522E90FA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019F360-657A-4466-B170-88B0AD9EA64B}"/>
              </a:ext>
            </a:extLst>
          </p:cNvPr>
          <p:cNvSpPr>
            <a:spLocks noGrp="1"/>
          </p:cNvSpPr>
          <p:nvPr>
            <p:ph type="dt" sz="half" idx="10"/>
          </p:nvPr>
        </p:nvSpPr>
        <p:spPr/>
        <p:txBody>
          <a:bodyPr/>
          <a:lstStyle/>
          <a:p>
            <a:fld id="{C9E935C2-2D87-49D0-9C06-08DFB9AB3ACB}" type="datetimeFigureOut">
              <a:rPr lang="en-IN" smtClean="0"/>
              <a:t>04-05-2025</a:t>
            </a:fld>
            <a:endParaRPr lang="en-IN"/>
          </a:p>
        </p:txBody>
      </p:sp>
      <p:sp>
        <p:nvSpPr>
          <p:cNvPr id="6" name="Footer Placeholder 5">
            <a:extLst>
              <a:ext uri="{FF2B5EF4-FFF2-40B4-BE49-F238E27FC236}">
                <a16:creationId xmlns:a16="http://schemas.microsoft.com/office/drawing/2014/main" id="{8E2DBDBE-D403-4187-8044-608A261041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14A1C4-200E-4852-8259-F25B0626AD11}"/>
              </a:ext>
            </a:extLst>
          </p:cNvPr>
          <p:cNvSpPr>
            <a:spLocks noGrp="1"/>
          </p:cNvSpPr>
          <p:nvPr>
            <p:ph type="sldNum" sz="quarter" idx="12"/>
          </p:nvPr>
        </p:nvSpPr>
        <p:spPr/>
        <p:txBody>
          <a:bodyPr/>
          <a:lstStyle/>
          <a:p>
            <a:fld id="{A6E2D7AE-B1A6-418B-B1DF-007ED0E06A21}" type="slidenum">
              <a:rPr lang="en-IN" smtClean="0"/>
              <a:t>‹#›</a:t>
            </a:fld>
            <a:endParaRPr lang="en-IN"/>
          </a:p>
        </p:txBody>
      </p:sp>
    </p:spTree>
    <p:extLst>
      <p:ext uri="{BB962C8B-B14F-4D97-AF65-F5344CB8AC3E}">
        <p14:creationId xmlns:p14="http://schemas.microsoft.com/office/powerpoint/2010/main" val="3056782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319C-C313-4568-9008-204BE3FE63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980DCF-1E67-4457-BD98-EDD80DF55A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CE5B82B-2C7B-45A8-8604-EBEA82D18F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54021D-6745-4A3E-A2FC-8CCF877FCA4D}"/>
              </a:ext>
            </a:extLst>
          </p:cNvPr>
          <p:cNvSpPr>
            <a:spLocks noGrp="1"/>
          </p:cNvSpPr>
          <p:nvPr>
            <p:ph type="dt" sz="half" idx="10"/>
          </p:nvPr>
        </p:nvSpPr>
        <p:spPr/>
        <p:txBody>
          <a:bodyPr/>
          <a:lstStyle/>
          <a:p>
            <a:fld id="{C9E935C2-2D87-49D0-9C06-08DFB9AB3ACB}" type="datetimeFigureOut">
              <a:rPr lang="en-IN" smtClean="0"/>
              <a:t>04-05-2025</a:t>
            </a:fld>
            <a:endParaRPr lang="en-IN"/>
          </a:p>
        </p:txBody>
      </p:sp>
      <p:sp>
        <p:nvSpPr>
          <p:cNvPr id="6" name="Footer Placeholder 5">
            <a:extLst>
              <a:ext uri="{FF2B5EF4-FFF2-40B4-BE49-F238E27FC236}">
                <a16:creationId xmlns:a16="http://schemas.microsoft.com/office/drawing/2014/main" id="{21A47278-571D-4671-A2DF-3774A606A7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B6AC44-A50F-41E1-B762-1CECD740F222}"/>
              </a:ext>
            </a:extLst>
          </p:cNvPr>
          <p:cNvSpPr>
            <a:spLocks noGrp="1"/>
          </p:cNvSpPr>
          <p:nvPr>
            <p:ph type="sldNum" sz="quarter" idx="12"/>
          </p:nvPr>
        </p:nvSpPr>
        <p:spPr/>
        <p:txBody>
          <a:bodyPr/>
          <a:lstStyle/>
          <a:p>
            <a:fld id="{A6E2D7AE-B1A6-418B-B1DF-007ED0E06A21}" type="slidenum">
              <a:rPr lang="en-IN" smtClean="0"/>
              <a:t>‹#›</a:t>
            </a:fld>
            <a:endParaRPr lang="en-IN"/>
          </a:p>
        </p:txBody>
      </p:sp>
    </p:spTree>
    <p:extLst>
      <p:ext uri="{BB962C8B-B14F-4D97-AF65-F5344CB8AC3E}">
        <p14:creationId xmlns:p14="http://schemas.microsoft.com/office/powerpoint/2010/main" val="255809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530CA5-3839-4978-9465-78BA1B9BE3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8D3D22-BCEB-4EF0-A528-D31DBFDF47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6D032E-876E-4EE9-8F66-C80FDE856D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E935C2-2D87-49D0-9C06-08DFB9AB3ACB}" type="datetimeFigureOut">
              <a:rPr lang="en-IN" smtClean="0"/>
              <a:t>04-05-2025</a:t>
            </a:fld>
            <a:endParaRPr lang="en-IN"/>
          </a:p>
        </p:txBody>
      </p:sp>
      <p:sp>
        <p:nvSpPr>
          <p:cNvPr id="5" name="Footer Placeholder 4">
            <a:extLst>
              <a:ext uri="{FF2B5EF4-FFF2-40B4-BE49-F238E27FC236}">
                <a16:creationId xmlns:a16="http://schemas.microsoft.com/office/drawing/2014/main" id="{9460C479-F280-4E1E-8EE0-D1E406D829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9FAF0F4-79B3-496A-955F-01919EAECE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E2D7AE-B1A6-418B-B1DF-007ED0E06A21}" type="slidenum">
              <a:rPr lang="en-IN" smtClean="0"/>
              <a:t>‹#›</a:t>
            </a:fld>
            <a:endParaRPr lang="en-IN"/>
          </a:p>
        </p:txBody>
      </p:sp>
    </p:spTree>
    <p:extLst>
      <p:ext uri="{BB962C8B-B14F-4D97-AF65-F5344CB8AC3E}">
        <p14:creationId xmlns:p14="http://schemas.microsoft.com/office/powerpoint/2010/main" val="3649696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32A78-412E-40D6-9432-E72C65670A8C}"/>
              </a:ext>
            </a:extLst>
          </p:cNvPr>
          <p:cNvSpPr>
            <a:spLocks noGrp="1"/>
          </p:cNvSpPr>
          <p:nvPr>
            <p:ph type="title"/>
          </p:nvPr>
        </p:nvSpPr>
        <p:spPr>
          <a:xfrm>
            <a:off x="838200" y="355888"/>
            <a:ext cx="10515600" cy="1325563"/>
          </a:xfrm>
        </p:spPr>
        <p:txBody>
          <a:bodyPr>
            <a:normAutofit fontScale="90000"/>
          </a:bodyPr>
          <a:lstStyle/>
          <a:p>
            <a:br>
              <a:rPr lang="en-IN" sz="4400" dirty="0"/>
            </a:br>
            <a:r>
              <a:rPr lang="en-IN" sz="4400" dirty="0"/>
              <a:t> </a:t>
            </a:r>
            <a:r>
              <a:rPr lang="en-IN" sz="4400" dirty="0">
                <a:solidFill>
                  <a:schemeClr val="bg1"/>
                </a:solidFill>
                <a:highlight>
                  <a:srgbClr val="000080"/>
                </a:highlight>
              </a:rPr>
              <a:t>Supply Chain Management Dashboard</a:t>
            </a:r>
            <a:br>
              <a:rPr lang="en-IN" sz="4400" dirty="0"/>
            </a:br>
            <a:br>
              <a:rPr lang="en-IN" dirty="0"/>
            </a:br>
            <a:r>
              <a:rPr lang="en-IN" sz="2800" dirty="0"/>
              <a:t>Introduction:-</a:t>
            </a:r>
          </a:p>
        </p:txBody>
      </p:sp>
      <p:sp>
        <p:nvSpPr>
          <p:cNvPr id="3" name="Subtitle 2">
            <a:extLst>
              <a:ext uri="{FF2B5EF4-FFF2-40B4-BE49-F238E27FC236}">
                <a16:creationId xmlns:a16="http://schemas.microsoft.com/office/drawing/2014/main" id="{E4C01CC2-C465-406A-913F-97238F536CAB}"/>
              </a:ext>
            </a:extLst>
          </p:cNvPr>
          <p:cNvSpPr>
            <a:spLocks noGrp="1"/>
          </p:cNvSpPr>
          <p:nvPr>
            <p:ph idx="1"/>
          </p:nvPr>
        </p:nvSpPr>
        <p:spPr>
          <a:xfrm>
            <a:off x="838200" y="2152073"/>
            <a:ext cx="10515600" cy="4024890"/>
          </a:xfrm>
        </p:spPr>
        <p:txBody>
          <a:bodyPr>
            <a:normAutofit/>
          </a:bodyPr>
          <a:lstStyle/>
          <a:p>
            <a:pPr algn="l">
              <a:defRPr sz="1400"/>
            </a:pPr>
            <a:r>
              <a:rPr lang="en-US" sz="2600" dirty="0"/>
              <a:t>This Supply Chain Report provides a detailed overview of supplier performance, product analytics, and overall supply chain efficiency. It highlights key metrics such as stock levels, profit margins, defect rates, and transportation costs across various segments.</a:t>
            </a:r>
          </a:p>
          <a:p>
            <a:pPr algn="l">
              <a:defRPr sz="1400"/>
            </a:pPr>
            <a:endParaRPr lang="en-US" sz="2600" dirty="0"/>
          </a:p>
          <a:p>
            <a:pPr algn="l">
              <a:defRPr sz="1400"/>
            </a:pPr>
            <a:r>
              <a:rPr lang="en-US" sz="2600" dirty="0"/>
              <a:t>The goal of this report is to support data-driven decisions that improve operational efficiency, reduce costs, and enhance customer satisfaction.</a:t>
            </a:r>
          </a:p>
          <a:p>
            <a:endParaRPr lang="en-IN" dirty="0"/>
          </a:p>
        </p:txBody>
      </p:sp>
    </p:spTree>
    <p:extLst>
      <p:ext uri="{BB962C8B-B14F-4D97-AF65-F5344CB8AC3E}">
        <p14:creationId xmlns:p14="http://schemas.microsoft.com/office/powerpoint/2010/main" val="2254713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32A78-412E-40D6-9432-E72C65670A8C}"/>
              </a:ext>
            </a:extLst>
          </p:cNvPr>
          <p:cNvSpPr>
            <a:spLocks noGrp="1"/>
          </p:cNvSpPr>
          <p:nvPr>
            <p:ph type="title"/>
          </p:nvPr>
        </p:nvSpPr>
        <p:spPr>
          <a:xfrm>
            <a:off x="838200" y="355888"/>
            <a:ext cx="10515600" cy="1325563"/>
          </a:xfrm>
        </p:spPr>
        <p:txBody>
          <a:bodyPr>
            <a:normAutofit fontScale="90000"/>
          </a:bodyPr>
          <a:lstStyle/>
          <a:p>
            <a:br>
              <a:rPr lang="en-IN" sz="4400" dirty="0"/>
            </a:br>
            <a:r>
              <a:rPr lang="en-IN" sz="4400" dirty="0"/>
              <a:t> </a:t>
            </a:r>
            <a:r>
              <a:rPr lang="en-IN" dirty="0">
                <a:solidFill>
                  <a:schemeClr val="bg1"/>
                </a:solidFill>
                <a:highlight>
                  <a:srgbClr val="000080"/>
                </a:highlight>
              </a:rPr>
              <a:t>Project Problem Statement</a:t>
            </a:r>
            <a:br>
              <a:rPr lang="en-IN" sz="4400" dirty="0"/>
            </a:br>
            <a:endParaRPr lang="en-IN" sz="2800" dirty="0"/>
          </a:p>
        </p:txBody>
      </p:sp>
      <p:sp>
        <p:nvSpPr>
          <p:cNvPr id="3" name="Subtitle 2">
            <a:extLst>
              <a:ext uri="{FF2B5EF4-FFF2-40B4-BE49-F238E27FC236}">
                <a16:creationId xmlns:a16="http://schemas.microsoft.com/office/drawing/2014/main" id="{E4C01CC2-C465-406A-913F-97238F536CAB}"/>
              </a:ext>
            </a:extLst>
          </p:cNvPr>
          <p:cNvSpPr>
            <a:spLocks noGrp="1"/>
          </p:cNvSpPr>
          <p:nvPr>
            <p:ph idx="1"/>
          </p:nvPr>
        </p:nvSpPr>
        <p:spPr>
          <a:xfrm>
            <a:off x="838200" y="1788160"/>
            <a:ext cx="10515600" cy="4388803"/>
          </a:xfrm>
        </p:spPr>
        <p:txBody>
          <a:bodyPr>
            <a:normAutofit/>
          </a:bodyPr>
          <a:lstStyle/>
          <a:p>
            <a:r>
              <a:rPr lang="en-US" sz="2400" dirty="0"/>
              <a:t>Inconsistent </a:t>
            </a:r>
            <a:r>
              <a:rPr lang="en-US" sz="2400" b="1" dirty="0"/>
              <a:t>supplier performance</a:t>
            </a:r>
            <a:r>
              <a:rPr lang="en-US" sz="2400" dirty="0"/>
              <a:t> is leading to variability in profit margins and stock levels.</a:t>
            </a:r>
          </a:p>
          <a:p>
            <a:r>
              <a:rPr lang="en-US" sz="2400" b="1" dirty="0"/>
              <a:t>High defect rates</a:t>
            </a:r>
            <a:r>
              <a:rPr lang="en-US" sz="2400" dirty="0"/>
              <a:t> across certain transportation modes impact product quality and customer satisfaction.</a:t>
            </a:r>
          </a:p>
          <a:p>
            <a:r>
              <a:rPr lang="en-US" sz="2400" b="1" dirty="0"/>
              <a:t>Transportation costs</a:t>
            </a:r>
            <a:r>
              <a:rPr lang="en-US" sz="2400" dirty="0"/>
              <a:t> vary significantly by mode, affecting overall profitability.</a:t>
            </a:r>
          </a:p>
          <a:p>
            <a:r>
              <a:rPr lang="en-US" sz="2400" dirty="0"/>
              <a:t>Lack of </a:t>
            </a:r>
            <a:r>
              <a:rPr lang="en-US" sz="2400" b="1" dirty="0"/>
              <a:t>centralized visibility</a:t>
            </a:r>
            <a:r>
              <a:rPr lang="en-US" sz="2400" dirty="0"/>
              <a:t> into supplier, product, and logistics performance hinders strategic decision-making.</a:t>
            </a:r>
          </a:p>
          <a:p>
            <a:r>
              <a:rPr lang="en-US" sz="2400" dirty="0"/>
              <a:t>Current processes do not effectively </a:t>
            </a:r>
            <a:r>
              <a:rPr lang="en-US" sz="2400" b="1" dirty="0"/>
              <a:t>highlight bottlenecks or inefficiencies</a:t>
            </a:r>
            <a:r>
              <a:rPr lang="en-US" sz="2400" dirty="0"/>
              <a:t> in the supply chain.</a:t>
            </a:r>
          </a:p>
          <a:p>
            <a:r>
              <a:rPr lang="en-US" sz="2400" dirty="0"/>
              <a:t>The need exists for a </a:t>
            </a:r>
            <a:r>
              <a:rPr lang="en-US" sz="2400" b="1" dirty="0"/>
              <a:t>data-driven dashboard</a:t>
            </a:r>
            <a:r>
              <a:rPr lang="en-US" sz="2400" dirty="0"/>
              <a:t> to monitor key supply chain KPIs and enable proactive management.</a:t>
            </a:r>
          </a:p>
          <a:p>
            <a:endParaRPr lang="en-IN" dirty="0"/>
          </a:p>
        </p:txBody>
      </p:sp>
    </p:spTree>
    <p:extLst>
      <p:ext uri="{BB962C8B-B14F-4D97-AF65-F5344CB8AC3E}">
        <p14:creationId xmlns:p14="http://schemas.microsoft.com/office/powerpoint/2010/main" val="1942034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32A78-412E-40D6-9432-E72C65670A8C}"/>
              </a:ext>
            </a:extLst>
          </p:cNvPr>
          <p:cNvSpPr>
            <a:spLocks noGrp="1"/>
          </p:cNvSpPr>
          <p:nvPr>
            <p:ph type="title"/>
          </p:nvPr>
        </p:nvSpPr>
        <p:spPr>
          <a:xfrm>
            <a:off x="838200" y="355888"/>
            <a:ext cx="10515600" cy="1325563"/>
          </a:xfrm>
        </p:spPr>
        <p:txBody>
          <a:bodyPr>
            <a:normAutofit fontScale="90000"/>
          </a:bodyPr>
          <a:lstStyle/>
          <a:p>
            <a:br>
              <a:rPr lang="en-IN" sz="4400" dirty="0"/>
            </a:br>
            <a:r>
              <a:rPr lang="en-IN" sz="4400" dirty="0"/>
              <a:t> </a:t>
            </a:r>
            <a:r>
              <a:rPr lang="en-IN" sz="4400" dirty="0">
                <a:solidFill>
                  <a:schemeClr val="bg1"/>
                </a:solidFill>
                <a:highlight>
                  <a:srgbClr val="000080"/>
                </a:highlight>
              </a:rPr>
              <a:t>Dataset Overview</a:t>
            </a:r>
            <a:br>
              <a:rPr lang="en-IN" sz="4400" dirty="0"/>
            </a:br>
            <a:endParaRPr lang="en-IN" sz="2800" dirty="0"/>
          </a:p>
        </p:txBody>
      </p:sp>
      <p:sp>
        <p:nvSpPr>
          <p:cNvPr id="3" name="Subtitle 2">
            <a:extLst>
              <a:ext uri="{FF2B5EF4-FFF2-40B4-BE49-F238E27FC236}">
                <a16:creationId xmlns:a16="http://schemas.microsoft.com/office/drawing/2014/main" id="{E4C01CC2-C465-406A-913F-97238F536CAB}"/>
              </a:ext>
            </a:extLst>
          </p:cNvPr>
          <p:cNvSpPr>
            <a:spLocks noGrp="1"/>
          </p:cNvSpPr>
          <p:nvPr>
            <p:ph idx="1"/>
          </p:nvPr>
        </p:nvSpPr>
        <p:spPr>
          <a:xfrm>
            <a:off x="838200" y="2152073"/>
            <a:ext cx="10515600" cy="4024890"/>
          </a:xfrm>
        </p:spPr>
        <p:txBody>
          <a:bodyPr>
            <a:normAutofit/>
          </a:bodyPr>
          <a:lstStyle/>
          <a:p>
            <a:pPr algn="l">
              <a:defRPr sz="1400"/>
            </a:pPr>
            <a:r>
              <a:rPr lang="en-US" sz="2600" dirty="0"/>
              <a:t>The dataset used for this project contains detailed information on the makeup products supply chain, including:-</a:t>
            </a:r>
          </a:p>
          <a:p>
            <a:pPr marL="0" indent="0" algn="l">
              <a:buNone/>
              <a:defRPr sz="1400"/>
            </a:pPr>
            <a:r>
              <a:rPr lang="en-US" sz="2000" dirty="0"/>
              <a:t>Product Type, SKU, Price Availability, Number of Product Sold, Revenue generated, Customer  Demographics, Stock levels, Lead time, order quantities, Shipping times, Shipping carriers, Shipping Costs, Supplier Name, Location, Lead time, Production volumes, Manufacturing lead time, Manufacturing costs, Inspection results, Defect rates, transportation modes, routes, Costs.</a:t>
            </a:r>
          </a:p>
          <a:p>
            <a:pPr marL="0" indent="0" algn="l">
              <a:buNone/>
              <a:defRPr sz="1400"/>
            </a:pPr>
            <a:r>
              <a:rPr lang="en-US" sz="2000" dirty="0"/>
              <a:t>These features will allow us to create dynamic visualization to explore product performance and supply chain efficiency, helping businesses optimize decision-making processes. </a:t>
            </a:r>
          </a:p>
        </p:txBody>
      </p:sp>
    </p:spTree>
    <p:extLst>
      <p:ext uri="{BB962C8B-B14F-4D97-AF65-F5344CB8AC3E}">
        <p14:creationId xmlns:p14="http://schemas.microsoft.com/office/powerpoint/2010/main" val="1055258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32A78-412E-40D6-9432-E72C65670A8C}"/>
              </a:ext>
            </a:extLst>
          </p:cNvPr>
          <p:cNvSpPr>
            <a:spLocks noGrp="1"/>
          </p:cNvSpPr>
          <p:nvPr>
            <p:ph type="title"/>
          </p:nvPr>
        </p:nvSpPr>
        <p:spPr>
          <a:xfrm>
            <a:off x="838200" y="355888"/>
            <a:ext cx="10515600" cy="1325563"/>
          </a:xfrm>
        </p:spPr>
        <p:txBody>
          <a:bodyPr>
            <a:normAutofit fontScale="90000"/>
          </a:bodyPr>
          <a:lstStyle/>
          <a:p>
            <a:br>
              <a:rPr lang="en-IN" sz="4400" dirty="0"/>
            </a:br>
            <a:r>
              <a:rPr lang="en-IN" sz="4400" dirty="0"/>
              <a:t> </a:t>
            </a:r>
            <a:r>
              <a:rPr lang="en-IN" sz="4400" dirty="0">
                <a:solidFill>
                  <a:schemeClr val="bg1"/>
                </a:solidFill>
                <a:highlight>
                  <a:srgbClr val="000080"/>
                </a:highlight>
              </a:rPr>
              <a:t>Techniques Used To Solve The Problem</a:t>
            </a:r>
            <a:br>
              <a:rPr lang="en-IN" sz="4400" dirty="0"/>
            </a:br>
            <a:endParaRPr lang="en-IN" sz="2800" dirty="0"/>
          </a:p>
        </p:txBody>
      </p:sp>
      <p:sp>
        <p:nvSpPr>
          <p:cNvPr id="3" name="Subtitle 2">
            <a:extLst>
              <a:ext uri="{FF2B5EF4-FFF2-40B4-BE49-F238E27FC236}">
                <a16:creationId xmlns:a16="http://schemas.microsoft.com/office/drawing/2014/main" id="{E4C01CC2-C465-406A-913F-97238F536CAB}"/>
              </a:ext>
            </a:extLst>
          </p:cNvPr>
          <p:cNvSpPr>
            <a:spLocks noGrp="1"/>
          </p:cNvSpPr>
          <p:nvPr>
            <p:ph idx="1"/>
          </p:nvPr>
        </p:nvSpPr>
        <p:spPr>
          <a:xfrm>
            <a:off x="838200" y="2152073"/>
            <a:ext cx="10515600" cy="4024890"/>
          </a:xfrm>
        </p:spPr>
        <p:txBody>
          <a:bodyPr>
            <a:normAutofit/>
          </a:bodyPr>
          <a:lstStyle/>
          <a:p>
            <a:pPr marL="0" indent="0" algn="l">
              <a:buNone/>
              <a:defRPr sz="1400"/>
            </a:pPr>
            <a:r>
              <a:rPr lang="en-US" sz="2600" dirty="0"/>
              <a:t>Data preparation, cleaning &amp; transformation :</a:t>
            </a:r>
          </a:p>
          <a:p>
            <a:pPr algn="l">
              <a:defRPr sz="1400"/>
            </a:pPr>
            <a:r>
              <a:rPr lang="en-US" sz="2600" dirty="0"/>
              <a:t> Utilized Power BI and transform the raw data, ensuring consistency across key metrics like product sales, stock level, and shipping times.</a:t>
            </a:r>
          </a:p>
          <a:p>
            <a:pPr algn="l">
              <a:defRPr sz="1400"/>
            </a:pPr>
            <a:r>
              <a:rPr lang="en-IN" sz="2600" dirty="0"/>
              <a:t>Combined data from Excel sheets to create a comprehensive dataset, making it ready for analysis in Power BI report view.</a:t>
            </a:r>
          </a:p>
          <a:p>
            <a:pPr marL="0" indent="0">
              <a:buNone/>
              <a:defRPr sz="1400"/>
            </a:pPr>
            <a:r>
              <a:rPr lang="en-IN" sz="2600" dirty="0"/>
              <a:t>Tools &amp; technologies :</a:t>
            </a:r>
          </a:p>
          <a:p>
            <a:pPr algn="l">
              <a:defRPr sz="1400"/>
            </a:pPr>
            <a:r>
              <a:rPr lang="en-IN" sz="2600" dirty="0"/>
              <a:t>Power BI desktop</a:t>
            </a:r>
            <a:r>
              <a:rPr lang="en-US" sz="2600" dirty="0"/>
              <a:t> for creating interactive dashboard and visualizations.</a:t>
            </a:r>
          </a:p>
          <a:p>
            <a:pPr algn="l">
              <a:defRPr sz="1400"/>
            </a:pPr>
            <a:r>
              <a:rPr lang="en-US" sz="2600" dirty="0"/>
              <a:t>Excel for data modelling.</a:t>
            </a:r>
            <a:endParaRPr lang="en-IN" sz="2600" dirty="0"/>
          </a:p>
        </p:txBody>
      </p:sp>
    </p:spTree>
    <p:extLst>
      <p:ext uri="{BB962C8B-B14F-4D97-AF65-F5344CB8AC3E}">
        <p14:creationId xmlns:p14="http://schemas.microsoft.com/office/powerpoint/2010/main" val="3126421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32A78-412E-40D6-9432-E72C65670A8C}"/>
              </a:ext>
            </a:extLst>
          </p:cNvPr>
          <p:cNvSpPr>
            <a:spLocks noGrp="1"/>
          </p:cNvSpPr>
          <p:nvPr>
            <p:ph type="title"/>
          </p:nvPr>
        </p:nvSpPr>
        <p:spPr>
          <a:xfrm>
            <a:off x="838200" y="355888"/>
            <a:ext cx="10515600" cy="1325563"/>
          </a:xfrm>
        </p:spPr>
        <p:txBody>
          <a:bodyPr>
            <a:normAutofit fontScale="90000"/>
          </a:bodyPr>
          <a:lstStyle/>
          <a:p>
            <a:br>
              <a:rPr lang="en-IN" sz="4400" dirty="0"/>
            </a:br>
            <a:r>
              <a:rPr lang="en-IN" sz="4400" dirty="0"/>
              <a:t> </a:t>
            </a:r>
            <a:r>
              <a:rPr lang="en-IN" sz="4400" dirty="0">
                <a:solidFill>
                  <a:schemeClr val="bg1"/>
                </a:solidFill>
                <a:highlight>
                  <a:srgbClr val="000080"/>
                </a:highlight>
              </a:rPr>
              <a:t>Visualization Techniques for Insights </a:t>
            </a:r>
            <a:br>
              <a:rPr lang="en-IN" sz="4400" dirty="0"/>
            </a:br>
            <a:br>
              <a:rPr lang="en-IN" dirty="0"/>
            </a:br>
            <a:endParaRPr lang="en-IN" sz="2800" dirty="0"/>
          </a:p>
        </p:txBody>
      </p:sp>
      <p:sp>
        <p:nvSpPr>
          <p:cNvPr id="5" name="Rectangle 2">
            <a:extLst>
              <a:ext uri="{FF2B5EF4-FFF2-40B4-BE49-F238E27FC236}">
                <a16:creationId xmlns:a16="http://schemas.microsoft.com/office/drawing/2014/main" id="{947C5809-649B-4064-A2CD-25A817213224}"/>
              </a:ext>
            </a:extLst>
          </p:cNvPr>
          <p:cNvSpPr>
            <a:spLocks noGrp="1" noChangeArrowheads="1"/>
          </p:cNvSpPr>
          <p:nvPr>
            <p:ph idx="1"/>
          </p:nvPr>
        </p:nvSpPr>
        <p:spPr bwMode="auto">
          <a:xfrm>
            <a:off x="589280" y="2027223"/>
            <a:ext cx="1076452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Bar Charts</a:t>
            </a:r>
            <a:r>
              <a:rPr kumimoji="0" lang="en-US" altLang="en-US" sz="1800" b="0" i="0" u="none" strike="noStrike" cap="none" normalizeH="0" baseline="0" dirty="0">
                <a:ln>
                  <a:noFill/>
                </a:ln>
                <a:solidFill>
                  <a:schemeClr val="tx1"/>
                </a:solidFill>
                <a:effectLst/>
                <a:latin typeface="Arial" panose="020B0604020202020204" pitchFamily="34" charset="0"/>
              </a:rPr>
              <a:t> – To compare revenue, stock levels, and supplier costs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Donut Charts</a:t>
            </a:r>
            <a:r>
              <a:rPr kumimoji="0" lang="en-US" altLang="en-US" sz="1800" b="0" i="0" u="none" strike="noStrike" cap="none" normalizeH="0" baseline="0" dirty="0">
                <a:ln>
                  <a:noFill/>
                </a:ln>
                <a:solidFill>
                  <a:schemeClr val="tx1"/>
                </a:solidFill>
                <a:effectLst/>
                <a:latin typeface="Arial" panose="020B0604020202020204" pitchFamily="34" charset="0"/>
              </a:rPr>
              <a:t> – To show percentage distributions (e.g., defect rates, cost breakdowns, revenue by demographics)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Scatter Plots</a:t>
            </a:r>
            <a:r>
              <a:rPr kumimoji="0" lang="en-US" altLang="en-US" sz="1800" b="0" i="0" u="none" strike="noStrike" cap="none" normalizeH="0" baseline="0" dirty="0">
                <a:ln>
                  <a:noFill/>
                </a:ln>
                <a:solidFill>
                  <a:schemeClr val="tx1"/>
                </a:solidFill>
                <a:effectLst/>
                <a:latin typeface="Arial" panose="020B0604020202020204" pitchFamily="34" charset="0"/>
              </a:rPr>
              <a:t> – To visualize the relationship between profit margin and defect rate by supplier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Column Charts</a:t>
            </a:r>
            <a:r>
              <a:rPr kumimoji="0" lang="en-US" altLang="en-US" sz="1800" b="0" i="0" u="none" strike="noStrike" cap="none" normalizeH="0" baseline="0" dirty="0">
                <a:ln>
                  <a:noFill/>
                </a:ln>
                <a:solidFill>
                  <a:schemeClr val="tx1"/>
                </a:solidFill>
                <a:effectLst/>
                <a:latin typeface="Arial" panose="020B0604020202020204" pitchFamily="34" charset="0"/>
              </a:rPr>
              <a:t> – For analyzing order quantities across SKUs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Pie Charts</a:t>
            </a:r>
            <a:r>
              <a:rPr kumimoji="0" lang="en-US" altLang="en-US" sz="1800" b="0" i="0" u="none" strike="noStrike" cap="none" normalizeH="0" baseline="0" dirty="0">
                <a:ln>
                  <a:noFill/>
                </a:ln>
                <a:solidFill>
                  <a:schemeClr val="tx1"/>
                </a:solidFill>
                <a:effectLst/>
                <a:latin typeface="Arial" panose="020B0604020202020204" pitchFamily="34" charset="0"/>
              </a:rPr>
              <a:t> – Used for quick insights into product type performance and demographics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KPI Cards</a:t>
            </a:r>
            <a:r>
              <a:rPr kumimoji="0" lang="en-US" altLang="en-US" sz="1800" b="0" i="0" u="none" strike="noStrike" cap="none" normalizeH="0" baseline="0" dirty="0">
                <a:ln>
                  <a:noFill/>
                </a:ln>
                <a:solidFill>
                  <a:schemeClr val="tx1"/>
                </a:solidFill>
                <a:effectLst/>
                <a:latin typeface="Arial" panose="020B0604020202020204" pitchFamily="34" charset="0"/>
              </a:rPr>
              <a:t> – To highlight key metrics like revenue, product sold, and stock level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Interactive Filters</a:t>
            </a:r>
            <a:r>
              <a:rPr kumimoji="0" lang="en-US" altLang="en-US" sz="1800" b="0" i="0" u="none" strike="noStrike" cap="none" normalizeH="0" baseline="0" dirty="0">
                <a:ln>
                  <a:noFill/>
                </a:ln>
                <a:solidFill>
                  <a:schemeClr val="tx1"/>
                </a:solidFill>
                <a:effectLst/>
                <a:latin typeface="Arial" panose="020B0604020202020204" pitchFamily="34" charset="0"/>
              </a:rPr>
              <a:t> – For SKU and supplier-level drill-down analysis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1078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32A78-412E-40D6-9432-E72C65670A8C}"/>
              </a:ext>
            </a:extLst>
          </p:cNvPr>
          <p:cNvSpPr>
            <a:spLocks noGrp="1"/>
          </p:cNvSpPr>
          <p:nvPr>
            <p:ph type="title"/>
          </p:nvPr>
        </p:nvSpPr>
        <p:spPr>
          <a:xfrm>
            <a:off x="838200" y="355888"/>
            <a:ext cx="10515600" cy="1325563"/>
          </a:xfrm>
        </p:spPr>
        <p:txBody>
          <a:bodyPr>
            <a:normAutofit fontScale="90000"/>
          </a:bodyPr>
          <a:lstStyle/>
          <a:p>
            <a:br>
              <a:rPr lang="en-IN" sz="4400" dirty="0"/>
            </a:br>
            <a:r>
              <a:rPr lang="en-IN" sz="4400" dirty="0"/>
              <a:t> </a:t>
            </a:r>
            <a:r>
              <a:rPr lang="en-IN" sz="4000" dirty="0">
                <a:solidFill>
                  <a:schemeClr val="bg1"/>
                </a:solidFill>
                <a:highlight>
                  <a:srgbClr val="000080"/>
                </a:highlight>
              </a:rPr>
              <a:t>Interactive Dashboards for Enhanced Decision-Making</a:t>
            </a:r>
            <a:br>
              <a:rPr lang="en-IN" sz="4400" dirty="0"/>
            </a:br>
            <a:endParaRPr lang="en-IN" sz="2800" dirty="0"/>
          </a:p>
        </p:txBody>
      </p:sp>
      <p:sp>
        <p:nvSpPr>
          <p:cNvPr id="3" name="Subtitle 2">
            <a:extLst>
              <a:ext uri="{FF2B5EF4-FFF2-40B4-BE49-F238E27FC236}">
                <a16:creationId xmlns:a16="http://schemas.microsoft.com/office/drawing/2014/main" id="{E4C01CC2-C465-406A-913F-97238F536CAB}"/>
              </a:ext>
            </a:extLst>
          </p:cNvPr>
          <p:cNvSpPr>
            <a:spLocks noGrp="1"/>
          </p:cNvSpPr>
          <p:nvPr>
            <p:ph idx="1"/>
          </p:nvPr>
        </p:nvSpPr>
        <p:spPr>
          <a:xfrm>
            <a:off x="838200" y="2152073"/>
            <a:ext cx="10515600" cy="4024890"/>
          </a:xfrm>
        </p:spPr>
        <p:txBody>
          <a:bodyPr>
            <a:normAutofit fontScale="92500" lnSpcReduction="10000"/>
          </a:bodyPr>
          <a:lstStyle/>
          <a:p>
            <a:r>
              <a:rPr lang="en-US" dirty="0"/>
              <a:t>Provides a holistic view of supplier, product, and logistics performance</a:t>
            </a:r>
          </a:p>
          <a:p>
            <a:r>
              <a:rPr lang="en-US" dirty="0"/>
              <a:t>Highlights key metrics: revenue, stock levels, defect rates, and transportation costs</a:t>
            </a:r>
          </a:p>
          <a:p>
            <a:r>
              <a:rPr lang="en-US" dirty="0"/>
              <a:t>Identifies top-performing suppliers and high-demand products</a:t>
            </a:r>
          </a:p>
          <a:p>
            <a:r>
              <a:rPr lang="en-US" dirty="0"/>
              <a:t>Enables comparison of transportation modes based on cost and defect rates</a:t>
            </a:r>
          </a:p>
          <a:p>
            <a:r>
              <a:rPr lang="en-US" dirty="0"/>
              <a:t>Supports quick insights through interactive filters and KPI cards</a:t>
            </a:r>
          </a:p>
          <a:p>
            <a:r>
              <a:rPr lang="en-US" dirty="0"/>
              <a:t>Aids in detecting inefficiencies and cost-saving opportunities</a:t>
            </a:r>
          </a:p>
          <a:p>
            <a:r>
              <a:rPr lang="en-US" dirty="0"/>
              <a:t>Empowers data-driven decisions to optimize supply chain operations</a:t>
            </a:r>
          </a:p>
          <a:p>
            <a:endParaRPr lang="en-IN" dirty="0"/>
          </a:p>
        </p:txBody>
      </p:sp>
    </p:spTree>
    <p:extLst>
      <p:ext uri="{BB962C8B-B14F-4D97-AF65-F5344CB8AC3E}">
        <p14:creationId xmlns:p14="http://schemas.microsoft.com/office/powerpoint/2010/main" val="718735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D6D68-F9D8-4D19-BA9A-C35656A2F40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D72E49F-3312-40E0-9B3D-0B21C7D735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559" y="182880"/>
            <a:ext cx="11663921" cy="6461760"/>
          </a:xfrm>
        </p:spPr>
      </p:pic>
    </p:spTree>
    <p:extLst>
      <p:ext uri="{BB962C8B-B14F-4D97-AF65-F5344CB8AC3E}">
        <p14:creationId xmlns:p14="http://schemas.microsoft.com/office/powerpoint/2010/main" val="1193407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40715-6872-4FE7-BA7E-F282E8687E7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B40FA1D-CC2B-4A81-9993-2EE0AB859A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480" y="284480"/>
            <a:ext cx="11602720" cy="6350000"/>
          </a:xfrm>
        </p:spPr>
      </p:pic>
    </p:spTree>
    <p:extLst>
      <p:ext uri="{BB962C8B-B14F-4D97-AF65-F5344CB8AC3E}">
        <p14:creationId xmlns:p14="http://schemas.microsoft.com/office/powerpoint/2010/main" val="4122753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69E00-8DDA-435F-8D09-54212BB4F24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B21C819-7625-4257-9A93-B19AF1C56B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120" y="365125"/>
            <a:ext cx="11480800" cy="6127750"/>
          </a:xfrm>
        </p:spPr>
      </p:pic>
    </p:spTree>
    <p:extLst>
      <p:ext uri="{BB962C8B-B14F-4D97-AF65-F5344CB8AC3E}">
        <p14:creationId xmlns:p14="http://schemas.microsoft.com/office/powerpoint/2010/main" val="2893985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1052</TotalTime>
  <Words>548</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  Supply Chain Management Dashboard  Introduction:-</vt:lpstr>
      <vt:lpstr>  Project Problem Statement </vt:lpstr>
      <vt:lpstr>  Dataset Overview </vt:lpstr>
      <vt:lpstr>  Techniques Used To Solve The Problem </vt:lpstr>
      <vt:lpstr>  Visualization Techniques for Insights   </vt:lpstr>
      <vt:lpstr>  Interactive Dashboards for Enhanced Decision-Making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Management Dashboard  Introduction:-</dc:title>
  <dc:creator>Neha</dc:creator>
  <cp:lastModifiedBy>Neha</cp:lastModifiedBy>
  <cp:revision>10</cp:revision>
  <dcterms:created xsi:type="dcterms:W3CDTF">2025-05-04T14:15:19Z</dcterms:created>
  <dcterms:modified xsi:type="dcterms:W3CDTF">2025-05-05T07:48:11Z</dcterms:modified>
</cp:coreProperties>
</file>