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sldIdLst>
    <p:sldId id="256" r:id="rId2"/>
    <p:sldId id="257" r:id="rId3"/>
    <p:sldId id="259" r:id="rId4"/>
    <p:sldId id="260" r:id="rId5"/>
    <p:sldId id="25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6"/>
  </p:normalViewPr>
  <p:slideViewPr>
    <p:cSldViewPr snapToGrid="0">
      <p:cViewPr varScale="1">
        <p:scale>
          <a:sx n="106" d="100"/>
          <a:sy n="106" d="100"/>
        </p:scale>
        <p:origin x="7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8AB2F961-8546-DC48-A045-16F8AC69FD95}" type="datetimeFigureOut">
              <a:rPr lang="en-AT" smtClean="0"/>
              <a:t>25.10.22</a:t>
            </a:fld>
            <a:endParaRPr lang="en-AT"/>
          </a:p>
        </p:txBody>
      </p:sp>
      <p:sp>
        <p:nvSpPr>
          <p:cNvPr id="8" name="Footer Placeholder 7"/>
          <p:cNvSpPr>
            <a:spLocks noGrp="1"/>
          </p:cNvSpPr>
          <p:nvPr>
            <p:ph type="ftr" sz="quarter" idx="11"/>
          </p:nvPr>
        </p:nvSpPr>
        <p:spPr/>
        <p:txBody>
          <a:bodyPr/>
          <a:lstStyle/>
          <a:p>
            <a:endParaRPr lang="en-AT"/>
          </a:p>
        </p:txBody>
      </p:sp>
      <p:sp>
        <p:nvSpPr>
          <p:cNvPr id="9" name="Slide Number Placeholder 8"/>
          <p:cNvSpPr>
            <a:spLocks noGrp="1"/>
          </p:cNvSpPr>
          <p:nvPr>
            <p:ph type="sldNum" sz="quarter" idx="12"/>
          </p:nvPr>
        </p:nvSpPr>
        <p:spPr/>
        <p:txBody>
          <a:bodyPr/>
          <a:lstStyle/>
          <a:p>
            <a:fld id="{5A36CB39-888A-7C48-A0AD-B12C9B4E50DC}" type="slidenum">
              <a:rPr lang="en-AT" smtClean="0"/>
              <a:t>‹#›</a:t>
            </a:fld>
            <a:endParaRPr lang="en-AT"/>
          </a:p>
        </p:txBody>
      </p:sp>
    </p:spTree>
    <p:extLst>
      <p:ext uri="{BB962C8B-B14F-4D97-AF65-F5344CB8AC3E}">
        <p14:creationId xmlns:p14="http://schemas.microsoft.com/office/powerpoint/2010/main" val="57451858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AB2F961-8546-DC48-A045-16F8AC69FD95}" type="datetimeFigureOut">
              <a:rPr lang="en-AT" smtClean="0"/>
              <a:t>25.10.22</a:t>
            </a:fld>
            <a:endParaRPr lang="en-AT"/>
          </a:p>
        </p:txBody>
      </p:sp>
      <p:sp>
        <p:nvSpPr>
          <p:cNvPr id="5" name="Footer Placeholder 4"/>
          <p:cNvSpPr>
            <a:spLocks noGrp="1"/>
          </p:cNvSpPr>
          <p:nvPr>
            <p:ph type="ftr" sz="quarter" idx="11"/>
          </p:nvPr>
        </p:nvSpPr>
        <p:spPr/>
        <p:txBody>
          <a:bodyPr/>
          <a:lstStyle/>
          <a:p>
            <a:endParaRPr lang="en-AT"/>
          </a:p>
        </p:txBody>
      </p:sp>
      <p:sp>
        <p:nvSpPr>
          <p:cNvPr id="6" name="Slide Number Placeholder 5"/>
          <p:cNvSpPr>
            <a:spLocks noGrp="1"/>
          </p:cNvSpPr>
          <p:nvPr>
            <p:ph type="sldNum" sz="quarter" idx="12"/>
          </p:nvPr>
        </p:nvSpPr>
        <p:spPr/>
        <p:txBody>
          <a:bodyPr/>
          <a:lstStyle/>
          <a:p>
            <a:fld id="{5A36CB39-888A-7C48-A0AD-B12C9B4E50DC}" type="slidenum">
              <a:rPr lang="en-AT" smtClean="0"/>
              <a:t>‹#›</a:t>
            </a:fld>
            <a:endParaRPr lang="en-AT"/>
          </a:p>
        </p:txBody>
      </p:sp>
    </p:spTree>
    <p:extLst>
      <p:ext uri="{BB962C8B-B14F-4D97-AF65-F5344CB8AC3E}">
        <p14:creationId xmlns:p14="http://schemas.microsoft.com/office/powerpoint/2010/main" val="1511022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AB2F961-8546-DC48-A045-16F8AC69FD95}" type="datetimeFigureOut">
              <a:rPr lang="en-AT" smtClean="0"/>
              <a:t>25.10.22</a:t>
            </a:fld>
            <a:endParaRPr lang="en-AT"/>
          </a:p>
        </p:txBody>
      </p:sp>
      <p:sp>
        <p:nvSpPr>
          <p:cNvPr id="5" name="Footer Placeholder 4"/>
          <p:cNvSpPr>
            <a:spLocks noGrp="1"/>
          </p:cNvSpPr>
          <p:nvPr>
            <p:ph type="ftr" sz="quarter" idx="11"/>
          </p:nvPr>
        </p:nvSpPr>
        <p:spPr/>
        <p:txBody>
          <a:bodyPr/>
          <a:lstStyle/>
          <a:p>
            <a:endParaRPr lang="en-AT"/>
          </a:p>
        </p:txBody>
      </p:sp>
      <p:sp>
        <p:nvSpPr>
          <p:cNvPr id="6" name="Slide Number Placeholder 5"/>
          <p:cNvSpPr>
            <a:spLocks noGrp="1"/>
          </p:cNvSpPr>
          <p:nvPr>
            <p:ph type="sldNum" sz="quarter" idx="12"/>
          </p:nvPr>
        </p:nvSpPr>
        <p:spPr/>
        <p:txBody>
          <a:bodyPr/>
          <a:lstStyle/>
          <a:p>
            <a:fld id="{5A36CB39-888A-7C48-A0AD-B12C9B4E50DC}" type="slidenum">
              <a:rPr lang="en-AT" smtClean="0"/>
              <a:t>‹#›</a:t>
            </a:fld>
            <a:endParaRPr lang="en-AT"/>
          </a:p>
        </p:txBody>
      </p:sp>
    </p:spTree>
    <p:extLst>
      <p:ext uri="{BB962C8B-B14F-4D97-AF65-F5344CB8AC3E}">
        <p14:creationId xmlns:p14="http://schemas.microsoft.com/office/powerpoint/2010/main" val="4159151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AB2F961-8546-DC48-A045-16F8AC69FD95}" type="datetimeFigureOut">
              <a:rPr lang="en-AT" smtClean="0"/>
              <a:t>25.10.22</a:t>
            </a:fld>
            <a:endParaRPr lang="en-AT"/>
          </a:p>
        </p:txBody>
      </p:sp>
      <p:sp>
        <p:nvSpPr>
          <p:cNvPr id="8" name="Footer Placeholder 7"/>
          <p:cNvSpPr>
            <a:spLocks noGrp="1"/>
          </p:cNvSpPr>
          <p:nvPr>
            <p:ph type="ftr" sz="quarter" idx="11"/>
          </p:nvPr>
        </p:nvSpPr>
        <p:spPr/>
        <p:txBody>
          <a:bodyPr/>
          <a:lstStyle/>
          <a:p>
            <a:endParaRPr lang="en-AT"/>
          </a:p>
        </p:txBody>
      </p:sp>
      <p:sp>
        <p:nvSpPr>
          <p:cNvPr id="9" name="Slide Number Placeholder 8"/>
          <p:cNvSpPr>
            <a:spLocks noGrp="1"/>
          </p:cNvSpPr>
          <p:nvPr>
            <p:ph type="sldNum" sz="quarter" idx="12"/>
          </p:nvPr>
        </p:nvSpPr>
        <p:spPr/>
        <p:txBody>
          <a:bodyPr/>
          <a:lstStyle/>
          <a:p>
            <a:fld id="{5A36CB39-888A-7C48-A0AD-B12C9B4E50DC}" type="slidenum">
              <a:rPr lang="en-AT" smtClean="0"/>
              <a:t>‹#›</a:t>
            </a:fld>
            <a:endParaRPr lang="en-AT"/>
          </a:p>
        </p:txBody>
      </p:sp>
    </p:spTree>
    <p:extLst>
      <p:ext uri="{BB962C8B-B14F-4D97-AF65-F5344CB8AC3E}">
        <p14:creationId xmlns:p14="http://schemas.microsoft.com/office/powerpoint/2010/main" val="1460190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8AB2F961-8546-DC48-A045-16F8AC69FD95}" type="datetimeFigureOut">
              <a:rPr lang="en-AT" smtClean="0"/>
              <a:t>25.10.22</a:t>
            </a:fld>
            <a:endParaRPr lang="en-AT"/>
          </a:p>
        </p:txBody>
      </p:sp>
      <p:sp>
        <p:nvSpPr>
          <p:cNvPr id="8" name="Footer Placeholder 7"/>
          <p:cNvSpPr>
            <a:spLocks noGrp="1"/>
          </p:cNvSpPr>
          <p:nvPr>
            <p:ph type="ftr" sz="quarter" idx="11"/>
          </p:nvPr>
        </p:nvSpPr>
        <p:spPr/>
        <p:txBody>
          <a:bodyPr/>
          <a:lstStyle/>
          <a:p>
            <a:endParaRPr lang="en-AT"/>
          </a:p>
        </p:txBody>
      </p:sp>
      <p:sp>
        <p:nvSpPr>
          <p:cNvPr id="9" name="Slide Number Placeholder 8"/>
          <p:cNvSpPr>
            <a:spLocks noGrp="1"/>
          </p:cNvSpPr>
          <p:nvPr>
            <p:ph type="sldNum" sz="quarter" idx="12"/>
          </p:nvPr>
        </p:nvSpPr>
        <p:spPr/>
        <p:txBody>
          <a:bodyPr/>
          <a:lstStyle/>
          <a:p>
            <a:fld id="{5A36CB39-888A-7C48-A0AD-B12C9B4E50DC}" type="slidenum">
              <a:rPr lang="en-AT" smtClean="0"/>
              <a:t>‹#›</a:t>
            </a:fld>
            <a:endParaRPr lang="en-AT"/>
          </a:p>
        </p:txBody>
      </p:sp>
    </p:spTree>
    <p:extLst>
      <p:ext uri="{BB962C8B-B14F-4D97-AF65-F5344CB8AC3E}">
        <p14:creationId xmlns:p14="http://schemas.microsoft.com/office/powerpoint/2010/main" val="229521610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8AB2F961-8546-DC48-A045-16F8AC69FD95}" type="datetimeFigureOut">
              <a:rPr lang="en-AT" smtClean="0"/>
              <a:t>25.10.22</a:t>
            </a:fld>
            <a:endParaRPr lang="en-AT"/>
          </a:p>
        </p:txBody>
      </p:sp>
      <p:sp>
        <p:nvSpPr>
          <p:cNvPr id="9" name="Footer Placeholder 8"/>
          <p:cNvSpPr>
            <a:spLocks noGrp="1"/>
          </p:cNvSpPr>
          <p:nvPr>
            <p:ph type="ftr" sz="quarter" idx="11"/>
          </p:nvPr>
        </p:nvSpPr>
        <p:spPr/>
        <p:txBody>
          <a:bodyPr/>
          <a:lstStyle/>
          <a:p>
            <a:endParaRPr lang="en-AT"/>
          </a:p>
        </p:txBody>
      </p:sp>
      <p:sp>
        <p:nvSpPr>
          <p:cNvPr id="10" name="Slide Number Placeholder 9"/>
          <p:cNvSpPr>
            <a:spLocks noGrp="1"/>
          </p:cNvSpPr>
          <p:nvPr>
            <p:ph type="sldNum" sz="quarter" idx="12"/>
          </p:nvPr>
        </p:nvSpPr>
        <p:spPr/>
        <p:txBody>
          <a:bodyPr/>
          <a:lstStyle/>
          <a:p>
            <a:fld id="{5A36CB39-888A-7C48-A0AD-B12C9B4E50DC}" type="slidenum">
              <a:rPr lang="en-AT" smtClean="0"/>
              <a:t>‹#›</a:t>
            </a:fld>
            <a:endParaRPr lang="en-AT"/>
          </a:p>
        </p:txBody>
      </p:sp>
    </p:spTree>
    <p:extLst>
      <p:ext uri="{BB962C8B-B14F-4D97-AF65-F5344CB8AC3E}">
        <p14:creationId xmlns:p14="http://schemas.microsoft.com/office/powerpoint/2010/main" val="1466025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8AB2F961-8546-DC48-A045-16F8AC69FD95}" type="datetimeFigureOut">
              <a:rPr lang="en-AT" smtClean="0"/>
              <a:t>25.10.22</a:t>
            </a:fld>
            <a:endParaRPr lang="en-AT"/>
          </a:p>
        </p:txBody>
      </p:sp>
      <p:sp>
        <p:nvSpPr>
          <p:cNvPr id="8" name="Footer Placeholder 7"/>
          <p:cNvSpPr>
            <a:spLocks noGrp="1"/>
          </p:cNvSpPr>
          <p:nvPr>
            <p:ph type="ftr" sz="quarter" idx="11"/>
          </p:nvPr>
        </p:nvSpPr>
        <p:spPr/>
        <p:txBody>
          <a:bodyPr/>
          <a:lstStyle/>
          <a:p>
            <a:endParaRPr lang="en-AT"/>
          </a:p>
        </p:txBody>
      </p:sp>
      <p:sp>
        <p:nvSpPr>
          <p:cNvPr id="9" name="Slide Number Placeholder 8"/>
          <p:cNvSpPr>
            <a:spLocks noGrp="1"/>
          </p:cNvSpPr>
          <p:nvPr>
            <p:ph type="sldNum" sz="quarter" idx="12"/>
          </p:nvPr>
        </p:nvSpPr>
        <p:spPr/>
        <p:txBody>
          <a:bodyPr/>
          <a:lstStyle/>
          <a:p>
            <a:fld id="{5A36CB39-888A-7C48-A0AD-B12C9B4E50DC}" type="slidenum">
              <a:rPr lang="en-AT" smtClean="0"/>
              <a:t>‹#›</a:t>
            </a:fld>
            <a:endParaRPr lang="en-AT"/>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789286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AB2F961-8546-DC48-A045-16F8AC69FD95}" type="datetimeFigureOut">
              <a:rPr lang="en-AT" smtClean="0"/>
              <a:t>25.10.22</a:t>
            </a:fld>
            <a:endParaRPr lang="en-AT"/>
          </a:p>
        </p:txBody>
      </p:sp>
      <p:sp>
        <p:nvSpPr>
          <p:cNvPr id="4" name="Footer Placeholder 3"/>
          <p:cNvSpPr>
            <a:spLocks noGrp="1"/>
          </p:cNvSpPr>
          <p:nvPr>
            <p:ph type="ftr" sz="quarter" idx="11"/>
          </p:nvPr>
        </p:nvSpPr>
        <p:spPr/>
        <p:txBody>
          <a:bodyPr/>
          <a:lstStyle/>
          <a:p>
            <a:endParaRPr lang="en-AT"/>
          </a:p>
        </p:txBody>
      </p:sp>
      <p:sp>
        <p:nvSpPr>
          <p:cNvPr id="5" name="Slide Number Placeholder 4"/>
          <p:cNvSpPr>
            <a:spLocks noGrp="1"/>
          </p:cNvSpPr>
          <p:nvPr>
            <p:ph type="sldNum" sz="quarter" idx="12"/>
          </p:nvPr>
        </p:nvSpPr>
        <p:spPr/>
        <p:txBody>
          <a:bodyPr/>
          <a:lstStyle/>
          <a:p>
            <a:fld id="{5A36CB39-888A-7C48-A0AD-B12C9B4E50DC}" type="slidenum">
              <a:rPr lang="en-AT" smtClean="0"/>
              <a:t>‹#›</a:t>
            </a:fld>
            <a:endParaRPr lang="en-AT"/>
          </a:p>
        </p:txBody>
      </p:sp>
    </p:spTree>
    <p:extLst>
      <p:ext uri="{BB962C8B-B14F-4D97-AF65-F5344CB8AC3E}">
        <p14:creationId xmlns:p14="http://schemas.microsoft.com/office/powerpoint/2010/main" val="371013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2F961-8546-DC48-A045-16F8AC69FD95}" type="datetimeFigureOut">
              <a:rPr lang="en-AT" smtClean="0"/>
              <a:t>25.10.22</a:t>
            </a:fld>
            <a:endParaRPr lang="en-AT"/>
          </a:p>
        </p:txBody>
      </p:sp>
      <p:sp>
        <p:nvSpPr>
          <p:cNvPr id="3" name="Footer Placeholder 2"/>
          <p:cNvSpPr>
            <a:spLocks noGrp="1"/>
          </p:cNvSpPr>
          <p:nvPr>
            <p:ph type="ftr" sz="quarter" idx="11"/>
          </p:nvPr>
        </p:nvSpPr>
        <p:spPr/>
        <p:txBody>
          <a:bodyPr/>
          <a:lstStyle/>
          <a:p>
            <a:endParaRPr lang="en-AT"/>
          </a:p>
        </p:txBody>
      </p:sp>
      <p:sp>
        <p:nvSpPr>
          <p:cNvPr id="4" name="Slide Number Placeholder 3"/>
          <p:cNvSpPr>
            <a:spLocks noGrp="1"/>
          </p:cNvSpPr>
          <p:nvPr>
            <p:ph type="sldNum" sz="quarter" idx="12"/>
          </p:nvPr>
        </p:nvSpPr>
        <p:spPr/>
        <p:txBody>
          <a:bodyPr/>
          <a:lstStyle/>
          <a:p>
            <a:fld id="{5A36CB39-888A-7C48-A0AD-B12C9B4E50DC}" type="slidenum">
              <a:rPr lang="en-AT" smtClean="0"/>
              <a:t>‹#›</a:t>
            </a:fld>
            <a:endParaRPr lang="en-AT"/>
          </a:p>
        </p:txBody>
      </p:sp>
    </p:spTree>
    <p:extLst>
      <p:ext uri="{BB962C8B-B14F-4D97-AF65-F5344CB8AC3E}">
        <p14:creationId xmlns:p14="http://schemas.microsoft.com/office/powerpoint/2010/main" val="1846222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8AB2F961-8546-DC48-A045-16F8AC69FD95}" type="datetimeFigureOut">
              <a:rPr lang="en-AT" smtClean="0"/>
              <a:t>25.10.22</a:t>
            </a:fld>
            <a:endParaRPr lang="en-AT"/>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AT"/>
          </a:p>
        </p:txBody>
      </p:sp>
      <p:sp>
        <p:nvSpPr>
          <p:cNvPr id="11" name="Slide Number Placeholder 10"/>
          <p:cNvSpPr>
            <a:spLocks noGrp="1"/>
          </p:cNvSpPr>
          <p:nvPr>
            <p:ph type="sldNum" sz="quarter" idx="12"/>
          </p:nvPr>
        </p:nvSpPr>
        <p:spPr/>
        <p:txBody>
          <a:bodyPr/>
          <a:lstStyle/>
          <a:p>
            <a:fld id="{5A36CB39-888A-7C48-A0AD-B12C9B4E50DC}" type="slidenum">
              <a:rPr lang="en-AT" smtClean="0"/>
              <a:t>‹#›</a:t>
            </a:fld>
            <a:endParaRPr lang="en-AT"/>
          </a:p>
        </p:txBody>
      </p:sp>
    </p:spTree>
    <p:extLst>
      <p:ext uri="{BB962C8B-B14F-4D97-AF65-F5344CB8AC3E}">
        <p14:creationId xmlns:p14="http://schemas.microsoft.com/office/powerpoint/2010/main" val="2775511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AB2F961-8546-DC48-A045-16F8AC69FD95}" type="datetimeFigureOut">
              <a:rPr lang="en-AT" smtClean="0"/>
              <a:t>25.10.22</a:t>
            </a:fld>
            <a:endParaRPr lang="en-AT"/>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AT"/>
          </a:p>
        </p:txBody>
      </p:sp>
      <p:sp>
        <p:nvSpPr>
          <p:cNvPr id="10" name="Slide Number Placeholder 9"/>
          <p:cNvSpPr>
            <a:spLocks noGrp="1"/>
          </p:cNvSpPr>
          <p:nvPr>
            <p:ph type="sldNum" sz="quarter" idx="12"/>
          </p:nvPr>
        </p:nvSpPr>
        <p:spPr/>
        <p:txBody>
          <a:bodyPr/>
          <a:lstStyle/>
          <a:p>
            <a:fld id="{5A36CB39-888A-7C48-A0AD-B12C9B4E50DC}" type="slidenum">
              <a:rPr lang="en-AT" smtClean="0"/>
              <a:t>‹#›</a:t>
            </a:fld>
            <a:endParaRPr lang="en-AT"/>
          </a:p>
        </p:txBody>
      </p:sp>
    </p:spTree>
    <p:extLst>
      <p:ext uri="{BB962C8B-B14F-4D97-AF65-F5344CB8AC3E}">
        <p14:creationId xmlns:p14="http://schemas.microsoft.com/office/powerpoint/2010/main" val="1098685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AB2F961-8546-DC48-A045-16F8AC69FD95}" type="datetimeFigureOut">
              <a:rPr lang="en-AT" smtClean="0"/>
              <a:t>25.10.22</a:t>
            </a:fld>
            <a:endParaRPr lang="en-AT"/>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AT"/>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A36CB39-888A-7C48-A0AD-B12C9B4E50DC}" type="slidenum">
              <a:rPr lang="en-AT" smtClean="0"/>
              <a:t>‹#›</a:t>
            </a:fld>
            <a:endParaRPr lang="en-AT"/>
          </a:p>
        </p:txBody>
      </p:sp>
    </p:spTree>
    <p:extLst>
      <p:ext uri="{BB962C8B-B14F-4D97-AF65-F5344CB8AC3E}">
        <p14:creationId xmlns:p14="http://schemas.microsoft.com/office/powerpoint/2010/main" val="351459147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linkedin.com/pulse/how-ai-changing-future-cyber-security-threat-protection-cetarkcorp" TargetMode="External"/><Relationship Id="rId2" Type="http://schemas.openxmlformats.org/officeDocument/2006/relationships/hyperlink" Target="https://geekyants.com/blog/how-ai-and-ml-can-help-in-cybersecurity-risk-management/"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A434DD-00E2-715E-5303-38FCB07C31F7}"/>
              </a:ext>
            </a:extLst>
          </p:cNvPr>
          <p:cNvSpPr txBox="1"/>
          <p:nvPr/>
        </p:nvSpPr>
        <p:spPr>
          <a:xfrm>
            <a:off x="1638301" y="2225841"/>
            <a:ext cx="9851858" cy="2123658"/>
          </a:xfrm>
          <a:prstGeom prst="rect">
            <a:avLst/>
          </a:prstGeom>
          <a:noFill/>
        </p:spPr>
        <p:txBody>
          <a:bodyPr wrap="square" rtlCol="0">
            <a:spAutoFit/>
          </a:bodyPr>
          <a:lstStyle/>
          <a:p>
            <a:r>
              <a:rPr lang="en-AT" sz="6600" b="1" dirty="0">
                <a:solidFill>
                  <a:schemeClr val="bg1"/>
                </a:solidFill>
              </a:rPr>
              <a:t>The Future of Security Risk Management (SRM)</a:t>
            </a:r>
          </a:p>
        </p:txBody>
      </p:sp>
    </p:spTree>
    <p:extLst>
      <p:ext uri="{BB962C8B-B14F-4D97-AF65-F5344CB8AC3E}">
        <p14:creationId xmlns:p14="http://schemas.microsoft.com/office/powerpoint/2010/main" val="1584464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A434DD-00E2-715E-5303-38FCB07C31F7}"/>
              </a:ext>
            </a:extLst>
          </p:cNvPr>
          <p:cNvSpPr txBox="1"/>
          <p:nvPr/>
        </p:nvSpPr>
        <p:spPr>
          <a:xfrm>
            <a:off x="1349541" y="950494"/>
            <a:ext cx="8145379" cy="1938992"/>
          </a:xfrm>
          <a:prstGeom prst="rect">
            <a:avLst/>
          </a:prstGeom>
          <a:noFill/>
        </p:spPr>
        <p:txBody>
          <a:bodyPr wrap="square" rtlCol="0">
            <a:spAutoFit/>
          </a:bodyPr>
          <a:lstStyle/>
          <a:p>
            <a:r>
              <a:rPr lang="en-AT" sz="2000" dirty="0">
                <a:solidFill>
                  <a:schemeClr val="bg1"/>
                </a:solidFill>
              </a:rPr>
              <a:t>Artificial Intelligence (AI) or Machine Learning(ML)</a:t>
            </a:r>
          </a:p>
          <a:p>
            <a:endParaRPr lang="en-AT" sz="2000" dirty="0">
              <a:solidFill>
                <a:schemeClr val="bg1"/>
              </a:solidFill>
            </a:endParaRPr>
          </a:p>
          <a:p>
            <a:r>
              <a:rPr lang="en-AT" sz="2000" dirty="0">
                <a:solidFill>
                  <a:schemeClr val="bg1"/>
                </a:solidFill>
              </a:rPr>
              <a:t>AI has significant advantages for Cyber Security and SRM by simulating human intelligence and processes</a:t>
            </a:r>
          </a:p>
          <a:p>
            <a:r>
              <a:rPr lang="en-AT" sz="2000" dirty="0">
                <a:solidFill>
                  <a:schemeClr val="bg1"/>
                </a:solidFill>
              </a:rPr>
              <a:t>It does not get tired or bored, and is able to process at rates far exceeding those using human interaction</a:t>
            </a:r>
          </a:p>
        </p:txBody>
      </p:sp>
    </p:spTree>
    <p:extLst>
      <p:ext uri="{BB962C8B-B14F-4D97-AF65-F5344CB8AC3E}">
        <p14:creationId xmlns:p14="http://schemas.microsoft.com/office/powerpoint/2010/main" val="2857855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A434DD-00E2-715E-5303-38FCB07C31F7}"/>
              </a:ext>
            </a:extLst>
          </p:cNvPr>
          <p:cNvSpPr txBox="1"/>
          <p:nvPr/>
        </p:nvSpPr>
        <p:spPr>
          <a:xfrm>
            <a:off x="1349541" y="950494"/>
            <a:ext cx="8145379" cy="4401205"/>
          </a:xfrm>
          <a:prstGeom prst="rect">
            <a:avLst/>
          </a:prstGeom>
          <a:noFill/>
        </p:spPr>
        <p:txBody>
          <a:bodyPr wrap="square" rtlCol="0">
            <a:spAutoFit/>
          </a:bodyPr>
          <a:lstStyle/>
          <a:p>
            <a:r>
              <a:rPr lang="en-AT" sz="2000" b="1" dirty="0">
                <a:solidFill>
                  <a:srgbClr val="00B050"/>
                </a:solidFill>
              </a:rPr>
              <a:t>Benefits</a:t>
            </a:r>
            <a:r>
              <a:rPr lang="en-AT" sz="2000" dirty="0">
                <a:solidFill>
                  <a:schemeClr val="bg1"/>
                </a:solidFill>
              </a:rPr>
              <a:t> of Artificial Intelligence (AI) or Machine Learning(ML)</a:t>
            </a:r>
          </a:p>
          <a:p>
            <a:endParaRPr lang="en-AT" sz="2000" dirty="0">
              <a:solidFill>
                <a:schemeClr val="bg1"/>
              </a:solidFill>
            </a:endParaRPr>
          </a:p>
          <a:p>
            <a:pPr marL="342900" indent="-342900">
              <a:buFont typeface="Arial" panose="020B0604020202020204" pitchFamily="34" charset="0"/>
              <a:buChar char="•"/>
            </a:pPr>
            <a:r>
              <a:rPr lang="en-AT" sz="2000" dirty="0">
                <a:solidFill>
                  <a:schemeClr val="bg1"/>
                </a:solidFill>
              </a:rPr>
              <a:t>Can detect anomalies with traffic or process flows</a:t>
            </a:r>
          </a:p>
          <a:p>
            <a:pPr marL="342900" indent="-342900">
              <a:buFont typeface="Arial" panose="020B0604020202020204" pitchFamily="34" charset="0"/>
              <a:buChar char="•"/>
            </a:pPr>
            <a:r>
              <a:rPr lang="en-GB" sz="2000" dirty="0">
                <a:solidFill>
                  <a:schemeClr val="bg1"/>
                </a:solidFill>
              </a:rPr>
              <a:t>C</a:t>
            </a:r>
            <a:r>
              <a:rPr lang="en-AT" sz="2000" dirty="0">
                <a:solidFill>
                  <a:schemeClr val="bg1"/>
                </a:solidFill>
              </a:rPr>
              <a:t>an be used as part of an automatic response to an incident</a:t>
            </a:r>
          </a:p>
          <a:p>
            <a:pPr marL="342900" indent="-342900">
              <a:buFont typeface="Arial" panose="020B0604020202020204" pitchFamily="34" charset="0"/>
              <a:buChar char="•"/>
            </a:pPr>
            <a:r>
              <a:rPr lang="en-AT" sz="2000" dirty="0">
                <a:solidFill>
                  <a:schemeClr val="bg1"/>
                </a:solidFill>
              </a:rPr>
              <a:t>AI can process a lot of data</a:t>
            </a:r>
          </a:p>
          <a:p>
            <a:pPr marL="342900" indent="-342900">
              <a:buFont typeface="Arial" panose="020B0604020202020204" pitchFamily="34" charset="0"/>
              <a:buChar char="•"/>
            </a:pPr>
            <a:r>
              <a:rPr lang="en-AT" sz="2000" dirty="0">
                <a:solidFill>
                  <a:schemeClr val="bg1"/>
                </a:solidFill>
              </a:rPr>
              <a:t>“Boring” processes can be automated to reduce unintended risk</a:t>
            </a:r>
          </a:p>
          <a:p>
            <a:pPr marL="342900" indent="-342900">
              <a:buFont typeface="Arial" panose="020B0604020202020204" pitchFamily="34" charset="0"/>
              <a:buChar char="•"/>
            </a:pPr>
            <a:r>
              <a:rPr lang="en-AT" sz="2000" dirty="0">
                <a:solidFill>
                  <a:schemeClr val="bg1"/>
                </a:solidFill>
              </a:rPr>
              <a:t>AI can ”learn and predict” future breach areas, and help to mitigate against them – essentially performs an ongoing security audit</a:t>
            </a:r>
          </a:p>
          <a:p>
            <a:pPr marL="342900" indent="-342900">
              <a:buFont typeface="Arial" panose="020B0604020202020204" pitchFamily="34" charset="0"/>
              <a:buChar char="•"/>
            </a:pPr>
            <a:r>
              <a:rPr lang="en-AT" sz="2000" dirty="0">
                <a:solidFill>
                  <a:schemeClr val="bg1"/>
                </a:solidFill>
              </a:rPr>
              <a:t>Deep learning through AI helps to predict and detect zero-day attacks by learning suspicious patterns – can protect CORE apps + endpoints (Handys or PCs etc)</a:t>
            </a:r>
          </a:p>
          <a:p>
            <a:pPr marL="342900" indent="-342900">
              <a:buFont typeface="Arial" panose="020B0604020202020204" pitchFamily="34" charset="0"/>
              <a:buChar char="•"/>
            </a:pPr>
            <a:r>
              <a:rPr lang="en-AT" sz="2000" dirty="0">
                <a:solidFill>
                  <a:schemeClr val="bg1"/>
                </a:solidFill>
              </a:rPr>
              <a:t>AI decreases response time</a:t>
            </a:r>
          </a:p>
          <a:p>
            <a:pPr marL="342900" indent="-342900">
              <a:buFont typeface="Arial" panose="020B0604020202020204" pitchFamily="34" charset="0"/>
              <a:buChar char="•"/>
            </a:pPr>
            <a:r>
              <a:rPr lang="en-AT" sz="2000" dirty="0">
                <a:solidFill>
                  <a:schemeClr val="bg1"/>
                </a:solidFill>
              </a:rPr>
              <a:t>Results learnt from AI can be used as part of Cyber Risk Quantification/Risk Assessments, to determine focus of Security Teams.</a:t>
            </a:r>
          </a:p>
        </p:txBody>
      </p:sp>
    </p:spTree>
    <p:extLst>
      <p:ext uri="{BB962C8B-B14F-4D97-AF65-F5344CB8AC3E}">
        <p14:creationId xmlns:p14="http://schemas.microsoft.com/office/powerpoint/2010/main" val="4165397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A434DD-00E2-715E-5303-38FCB07C31F7}"/>
              </a:ext>
            </a:extLst>
          </p:cNvPr>
          <p:cNvSpPr txBox="1"/>
          <p:nvPr/>
        </p:nvSpPr>
        <p:spPr>
          <a:xfrm>
            <a:off x="399046" y="1022683"/>
            <a:ext cx="10802354" cy="2554545"/>
          </a:xfrm>
          <a:prstGeom prst="rect">
            <a:avLst/>
          </a:prstGeom>
          <a:noFill/>
        </p:spPr>
        <p:txBody>
          <a:bodyPr wrap="square" rtlCol="0">
            <a:spAutoFit/>
          </a:bodyPr>
          <a:lstStyle/>
          <a:p>
            <a:r>
              <a:rPr lang="en-AT" sz="2000" b="1" dirty="0">
                <a:solidFill>
                  <a:srgbClr val="FF0000"/>
                </a:solidFill>
              </a:rPr>
              <a:t>Negatives </a:t>
            </a:r>
            <a:r>
              <a:rPr lang="en-AT" sz="2000" dirty="0">
                <a:solidFill>
                  <a:schemeClr val="bg1"/>
                </a:solidFill>
              </a:rPr>
              <a:t>of Artificial Intelligence (AI) or Machine Learning(ML)</a:t>
            </a:r>
          </a:p>
          <a:p>
            <a:endParaRPr lang="en-AT" sz="2000" dirty="0">
              <a:solidFill>
                <a:schemeClr val="bg1"/>
              </a:solidFill>
            </a:endParaRPr>
          </a:p>
          <a:p>
            <a:pPr marL="342900" indent="-342900">
              <a:buFont typeface="Arial" panose="020B0604020202020204" pitchFamily="34" charset="0"/>
              <a:buChar char="•"/>
            </a:pPr>
            <a:r>
              <a:rPr lang="en-AT" sz="2000" dirty="0">
                <a:solidFill>
                  <a:schemeClr val="bg1"/>
                </a:solidFill>
              </a:rPr>
              <a:t>Automation of phishing or other attacks. Can scale beyond existing norms</a:t>
            </a:r>
          </a:p>
          <a:p>
            <a:pPr marL="342900" indent="-342900">
              <a:buFont typeface="Arial" panose="020B0604020202020204" pitchFamily="34" charset="0"/>
              <a:buChar char="•"/>
            </a:pPr>
            <a:r>
              <a:rPr lang="en-AT" sz="2000" dirty="0">
                <a:solidFill>
                  <a:schemeClr val="bg1"/>
                </a:solidFill>
              </a:rPr>
              <a:t>Internet of Things is potential minefield. Not specific to AI but with more devices online all the time, security becomes harder and vulnerabilities easier to expolit. Ignorance of users to danger only exaccerbates the risk </a:t>
            </a:r>
          </a:p>
          <a:p>
            <a:pPr marL="342900" indent="-342900">
              <a:buFont typeface="Arial" panose="020B0604020202020204" pitchFamily="34" charset="0"/>
              <a:buChar char="•"/>
            </a:pPr>
            <a:r>
              <a:rPr lang="en-AT" sz="2000" dirty="0">
                <a:solidFill>
                  <a:schemeClr val="bg1"/>
                </a:solidFill>
              </a:rPr>
              <a:t>In same way AI learns to defend, AI can also learn to attack by exploiting discovered weaknesses through patterns in discovery – as it works, it is learning and adapting the whole time.</a:t>
            </a:r>
          </a:p>
        </p:txBody>
      </p:sp>
    </p:spTree>
    <p:extLst>
      <p:ext uri="{BB962C8B-B14F-4D97-AF65-F5344CB8AC3E}">
        <p14:creationId xmlns:p14="http://schemas.microsoft.com/office/powerpoint/2010/main" val="3325365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A434DD-00E2-715E-5303-38FCB07C31F7}"/>
              </a:ext>
            </a:extLst>
          </p:cNvPr>
          <p:cNvSpPr txBox="1"/>
          <p:nvPr/>
        </p:nvSpPr>
        <p:spPr>
          <a:xfrm>
            <a:off x="435141" y="421105"/>
            <a:ext cx="8145379" cy="2123658"/>
          </a:xfrm>
          <a:prstGeom prst="rect">
            <a:avLst/>
          </a:prstGeom>
          <a:noFill/>
        </p:spPr>
        <p:txBody>
          <a:bodyPr wrap="square" rtlCol="0">
            <a:spAutoFit/>
          </a:bodyPr>
          <a:lstStyle/>
          <a:p>
            <a:r>
              <a:rPr lang="en-AT" sz="2000" dirty="0">
                <a:solidFill>
                  <a:schemeClr val="bg1"/>
                </a:solidFill>
              </a:rPr>
              <a:t>Sources</a:t>
            </a:r>
          </a:p>
          <a:p>
            <a:r>
              <a:rPr lang="en-GB" sz="2000" dirty="0">
                <a:solidFill>
                  <a:schemeClr val="bg1"/>
                </a:solidFill>
                <a:hlinkClick r:id="rId2"/>
              </a:rPr>
              <a:t>https://geekyants.com/blog/how-ai-and-ml-can-help-in-cybersecurity-risk-management/</a:t>
            </a:r>
            <a:endParaRPr lang="en-AT" sz="2000" dirty="0">
              <a:solidFill>
                <a:schemeClr val="bg1"/>
              </a:solidFill>
            </a:endParaRPr>
          </a:p>
          <a:p>
            <a:r>
              <a:rPr lang="en-GB" sz="2000" dirty="0">
                <a:solidFill>
                  <a:schemeClr val="bg1"/>
                </a:solidFill>
                <a:hlinkClick r:id="rId3"/>
              </a:rPr>
              <a:t>https://www.linkedin.com/pulse/how-ai-changing-future-cyber-security-threat-protection-cetarkcorp</a:t>
            </a:r>
            <a:endParaRPr lang="en-AT" sz="2000" dirty="0">
              <a:solidFill>
                <a:schemeClr val="bg1"/>
              </a:solidFill>
            </a:endParaRPr>
          </a:p>
          <a:p>
            <a:endParaRPr lang="en-AT" sz="3200" b="1" dirty="0">
              <a:solidFill>
                <a:schemeClr val="bg1"/>
              </a:solidFill>
            </a:endParaRPr>
          </a:p>
        </p:txBody>
      </p:sp>
    </p:spTree>
    <p:extLst>
      <p:ext uri="{BB962C8B-B14F-4D97-AF65-F5344CB8AC3E}">
        <p14:creationId xmlns:p14="http://schemas.microsoft.com/office/powerpoint/2010/main" val="106760831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{C5B912C3-3A51-EC45-B1B0-86F637A16BDD}tf10001120</Template>
  <TotalTime>24</TotalTime>
  <Words>309</Words>
  <Application>Microsoft Macintosh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Gill Sans MT</vt:lpstr>
      <vt:lpstr>Parcel</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James</dc:creator>
  <cp:lastModifiedBy>Robert James</cp:lastModifiedBy>
  <cp:revision>1</cp:revision>
  <dcterms:created xsi:type="dcterms:W3CDTF">2022-10-25T06:36:50Z</dcterms:created>
  <dcterms:modified xsi:type="dcterms:W3CDTF">2022-10-25T07:01:44Z</dcterms:modified>
</cp:coreProperties>
</file>