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rick Sans" charset="1" panose="00000000000000000000"/>
      <p:regular r:id="rId22"/>
    </p:embeddedFont>
    <p:embeddedFont>
      <p:font typeface="Public Sans" charset="1" panose="00000000000000000000"/>
      <p:regular r:id="rId23"/>
    </p:embeddedFont>
    <p:embeddedFont>
      <p:font typeface="Public Sans Bold" charset="1" panose="00000000000000000000"/>
      <p:regular r:id="rId24"/>
    </p:embeddedFont>
    <p:embeddedFont>
      <p:font typeface="Public Sans Heavy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26.png" Type="http://schemas.openxmlformats.org/officeDocument/2006/relationships/image"/><Relationship Id="rId13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412617" y="353163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721748" y="258861"/>
            <a:ext cx="7040819" cy="939006"/>
            <a:chOff x="0" y="0"/>
            <a:chExt cx="2860316" cy="3814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-5500207">
            <a:off x="13302578" y="365468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464832" y="2252336"/>
            <a:ext cx="13415862" cy="3014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5657">
                <a:solidFill>
                  <a:srgbClr val="222366"/>
                </a:solidFill>
                <a:latin typeface="Brick Sans"/>
              </a:rPr>
              <a:t>Health Hive: UKZN's Clinical Document Repository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3144" y="-54339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563" y="3129293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74154" y="4804051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132650" y="286055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25858" y="4621664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2" y="0"/>
                </a:lnTo>
                <a:lnTo>
                  <a:pt x="7399402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166482" y="6446892"/>
            <a:ext cx="5694209" cy="8280195"/>
            <a:chOff x="0" y="0"/>
            <a:chExt cx="812800" cy="11819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257881">
            <a:off x="-746181" y="652440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8892957" y="4109563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78620" y="5332595"/>
            <a:ext cx="5789743" cy="480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22366"/>
                </a:solidFill>
                <a:latin typeface="Public Sans Bold"/>
              </a:rPr>
              <a:t>Role Based Access Control</a:t>
            </a:r>
          </a:p>
          <a:p>
            <a:pPr algn="ctr">
              <a:lnSpc>
                <a:spcPts val="4200"/>
              </a:lnSpc>
            </a:pP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22366"/>
                </a:solidFill>
                <a:latin typeface="Public Sans Bold"/>
              </a:rPr>
              <a:t>User Consent and Transparency</a:t>
            </a:r>
          </a:p>
          <a:p>
            <a:pPr algn="ctr">
              <a:lnSpc>
                <a:spcPts val="4200"/>
              </a:lnSpc>
            </a:pP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22366"/>
                </a:solidFill>
                <a:latin typeface="Public Sans Bold"/>
              </a:rPr>
              <a:t>Advanced Security Protocols</a:t>
            </a:r>
          </a:p>
          <a:p>
            <a:pPr algn="ctr">
              <a:lnSpc>
                <a:spcPts val="4200"/>
              </a:lnSpc>
            </a:pP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22366"/>
                </a:solidFill>
                <a:latin typeface="Public Sans Bold"/>
              </a:rPr>
              <a:t>Data Protection Measures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430503" y="1892226"/>
            <a:ext cx="9303523" cy="96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27"/>
              </a:lnSpc>
            </a:pPr>
            <a:r>
              <a:rPr lang="en-US" sz="5376">
                <a:solidFill>
                  <a:srgbClr val="222366"/>
                </a:solidFill>
                <a:latin typeface="Brick Sans"/>
              </a:rPr>
              <a:t>Security Strategy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78966" y="3392152"/>
            <a:ext cx="9303523" cy="96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27"/>
              </a:lnSpc>
            </a:pPr>
            <a:r>
              <a:rPr lang="en-US" sz="5376">
                <a:solidFill>
                  <a:srgbClr val="222366"/>
                </a:solidFill>
                <a:latin typeface="Brick Sans"/>
              </a:rPr>
              <a:t>Testing Strategy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66482" y="6958727"/>
            <a:ext cx="5789743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22366"/>
                </a:solidFill>
                <a:latin typeface="Public Sans Bold"/>
              </a:rPr>
              <a:t>Unit Tests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22366"/>
                </a:solidFill>
                <a:latin typeface="Public Sans Bold"/>
              </a:rPr>
              <a:t>System Tests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22366"/>
                </a:solidFill>
                <a:latin typeface="Public Sans Bold"/>
              </a:rPr>
              <a:t> Integration Testing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22366"/>
                </a:solidFill>
                <a:latin typeface="Public Sans Bold"/>
              </a:rPr>
              <a:t>Regression Testing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22366"/>
                </a:solidFill>
                <a:latin typeface="Public Sans Bold"/>
              </a:rPr>
              <a:t>End To End Testing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8521" y="845091"/>
            <a:ext cx="5899129" cy="9271715"/>
          </a:xfrm>
          <a:custGeom>
            <a:avLst/>
            <a:gdLst/>
            <a:ahLst/>
            <a:cxnLst/>
            <a:rect r="r" b="b" t="t" l="l"/>
            <a:pathLst>
              <a:path h="9271715" w="5899129">
                <a:moveTo>
                  <a:pt x="0" y="0"/>
                </a:moveTo>
                <a:lnTo>
                  <a:pt x="5899128" y="0"/>
                </a:lnTo>
                <a:lnTo>
                  <a:pt x="5899128" y="9271715"/>
                </a:lnTo>
                <a:lnTo>
                  <a:pt x="0" y="9271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1591" y="2379214"/>
            <a:ext cx="4512988" cy="6560952"/>
            <a:chOff x="0" y="0"/>
            <a:chExt cx="644191" cy="9365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4191" cy="936520"/>
            </a:xfrm>
            <a:custGeom>
              <a:avLst/>
              <a:gdLst/>
              <a:ahLst/>
              <a:cxnLst/>
              <a:rect r="r" b="b" t="t" l="l"/>
              <a:pathLst>
                <a:path h="936520" w="644191">
                  <a:moveTo>
                    <a:pt x="0" y="0"/>
                  </a:moveTo>
                  <a:lnTo>
                    <a:pt x="644191" y="0"/>
                  </a:lnTo>
                  <a:lnTo>
                    <a:pt x="644191" y="936520"/>
                  </a:lnTo>
                  <a:lnTo>
                    <a:pt x="0" y="936520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44191" cy="97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3575541" y="-5548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870893" y="830332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14736319" y="7771365"/>
            <a:ext cx="2474494" cy="2474494"/>
          </a:xfrm>
          <a:custGeom>
            <a:avLst/>
            <a:gdLst/>
            <a:ahLst/>
            <a:cxnLst/>
            <a:rect r="r" b="b" t="t" l="l"/>
            <a:pathLst>
              <a:path h="2474494" w="2474494">
                <a:moveTo>
                  <a:pt x="0" y="0"/>
                </a:moveTo>
                <a:lnTo>
                  <a:pt x="2474494" y="0"/>
                </a:lnTo>
                <a:lnTo>
                  <a:pt x="2474494" y="2474494"/>
                </a:lnTo>
                <a:lnTo>
                  <a:pt x="0" y="24744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33959" y="2785899"/>
            <a:ext cx="6440879" cy="605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1021" indent="-310511" lvl="1">
              <a:lnSpc>
                <a:spcPts val="4027"/>
              </a:lnSpc>
              <a:buFont typeface="Arial"/>
              <a:buChar char="•"/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Modular Design</a:t>
            </a:r>
          </a:p>
          <a:p>
            <a:pPr algn="l" marL="621021" indent="-310511" lvl="1">
              <a:lnSpc>
                <a:spcPts val="4027"/>
              </a:lnSpc>
              <a:buFont typeface="Arial"/>
              <a:buChar char="•"/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Version Control and </a:t>
            </a:r>
          </a:p>
          <a:p>
            <a:pPr algn="l">
              <a:lnSpc>
                <a:spcPts val="4027"/>
              </a:lnSpc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Branching Strategies</a:t>
            </a:r>
          </a:p>
          <a:p>
            <a:pPr algn="l" marL="621021" indent="-310511" lvl="1">
              <a:lnSpc>
                <a:spcPts val="4027"/>
              </a:lnSpc>
              <a:buFont typeface="Arial"/>
              <a:buChar char="•"/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Refactoring and</a:t>
            </a:r>
          </a:p>
          <a:p>
            <a:pPr algn="l">
              <a:lnSpc>
                <a:spcPts val="4027"/>
              </a:lnSpc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 technical debt</a:t>
            </a:r>
          </a:p>
          <a:p>
            <a:pPr algn="l">
              <a:lnSpc>
                <a:spcPts val="4027"/>
              </a:lnSpc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 management </a:t>
            </a:r>
          </a:p>
          <a:p>
            <a:pPr algn="l" marL="621021" indent="-310511" lvl="1">
              <a:lnSpc>
                <a:spcPts val="4027"/>
              </a:lnSpc>
              <a:buFont typeface="Arial"/>
              <a:buChar char="•"/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Documentation</a:t>
            </a:r>
          </a:p>
          <a:p>
            <a:pPr algn="l">
              <a:lnSpc>
                <a:spcPts val="4027"/>
              </a:lnSpc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 and knowledge</a:t>
            </a:r>
          </a:p>
          <a:p>
            <a:pPr algn="l">
              <a:lnSpc>
                <a:spcPts val="4027"/>
              </a:lnSpc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 sharing </a:t>
            </a:r>
          </a:p>
          <a:p>
            <a:pPr algn="l" marL="621021" indent="-310511" lvl="1">
              <a:lnSpc>
                <a:spcPts val="4027"/>
              </a:lnSpc>
              <a:buFont typeface="Arial"/>
              <a:buChar char="•"/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Performance</a:t>
            </a:r>
          </a:p>
          <a:p>
            <a:pPr algn="l">
              <a:lnSpc>
                <a:spcPts val="4027"/>
              </a:lnSpc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 monitoring and</a:t>
            </a:r>
          </a:p>
          <a:p>
            <a:pPr algn="l">
              <a:lnSpc>
                <a:spcPts val="4027"/>
              </a:lnSpc>
            </a:pPr>
            <a:r>
              <a:rPr lang="en-US" sz="2876">
                <a:solidFill>
                  <a:srgbClr val="222366"/>
                </a:solidFill>
                <a:latin typeface="Public Sans"/>
              </a:rPr>
              <a:t> optimization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97674" y="2082610"/>
            <a:ext cx="4711671" cy="52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5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946947" y="1909795"/>
            <a:ext cx="10456492" cy="10256750"/>
          </a:xfrm>
          <a:custGeom>
            <a:avLst/>
            <a:gdLst/>
            <a:ahLst/>
            <a:cxnLst/>
            <a:rect r="r" b="b" t="t" l="l"/>
            <a:pathLst>
              <a:path h="10256750" w="10456492">
                <a:moveTo>
                  <a:pt x="0" y="0"/>
                </a:moveTo>
                <a:lnTo>
                  <a:pt x="10456492" y="0"/>
                </a:lnTo>
                <a:lnTo>
                  <a:pt x="10456492" y="10256751"/>
                </a:lnTo>
                <a:lnTo>
                  <a:pt x="0" y="10256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885531" y="7291202"/>
            <a:ext cx="854561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14597" y="124366"/>
            <a:ext cx="14954872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</a:rPr>
              <a:t>Maintenance Strategy</a:t>
            </a:r>
          </a:p>
        </p:txBody>
      </p:sp>
      <p:sp>
        <p:nvSpPr>
          <p:cNvPr name="Freeform 14" id="14"/>
          <p:cNvSpPr/>
          <p:nvPr/>
        </p:nvSpPr>
        <p:spPr>
          <a:xfrm flipH="true" flipV="false" rot="0">
            <a:off x="8518534" y="3909415"/>
            <a:ext cx="4752275" cy="6304842"/>
          </a:xfrm>
          <a:custGeom>
            <a:avLst/>
            <a:gdLst/>
            <a:ahLst/>
            <a:cxnLst/>
            <a:rect r="r" b="b" t="t" l="l"/>
            <a:pathLst>
              <a:path h="6304842" w="4752275">
                <a:moveTo>
                  <a:pt x="4752274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4" y="6304842"/>
                </a:lnTo>
                <a:lnTo>
                  <a:pt x="47522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248570">
            <a:off x="13037999" y="3620776"/>
            <a:ext cx="2861893" cy="4077827"/>
          </a:xfrm>
          <a:custGeom>
            <a:avLst/>
            <a:gdLst/>
            <a:ahLst/>
            <a:cxnLst/>
            <a:rect r="r" b="b" t="t" l="l"/>
            <a:pathLst>
              <a:path h="4077827" w="2861893">
                <a:moveTo>
                  <a:pt x="0" y="0"/>
                </a:moveTo>
                <a:lnTo>
                  <a:pt x="2861893" y="0"/>
                </a:lnTo>
                <a:lnTo>
                  <a:pt x="2861893" y="4077827"/>
                </a:lnTo>
                <a:lnTo>
                  <a:pt x="0" y="40778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37149">
            <a:off x="15803261" y="2645523"/>
            <a:ext cx="1861438" cy="1861438"/>
          </a:xfrm>
          <a:custGeom>
            <a:avLst/>
            <a:gdLst/>
            <a:ahLst/>
            <a:cxnLst/>
            <a:rect r="r" b="b" t="t" l="l"/>
            <a:pathLst>
              <a:path h="1861438" w="1861438">
                <a:moveTo>
                  <a:pt x="0" y="0"/>
                </a:moveTo>
                <a:lnTo>
                  <a:pt x="1861439" y="0"/>
                </a:lnTo>
                <a:lnTo>
                  <a:pt x="1861439" y="1861439"/>
                </a:lnTo>
                <a:lnTo>
                  <a:pt x="0" y="18614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2283" y="2490696"/>
            <a:ext cx="7323705" cy="11510734"/>
          </a:xfrm>
          <a:custGeom>
            <a:avLst/>
            <a:gdLst/>
            <a:ahLst/>
            <a:cxnLst/>
            <a:rect r="r" b="b" t="t" l="l"/>
            <a:pathLst>
              <a:path h="11510734" w="7323705">
                <a:moveTo>
                  <a:pt x="0" y="0"/>
                </a:moveTo>
                <a:lnTo>
                  <a:pt x="7323704" y="0"/>
                </a:lnTo>
                <a:lnTo>
                  <a:pt x="7323704" y="11510734"/>
                </a:lnTo>
                <a:lnTo>
                  <a:pt x="0" y="11510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247181"/>
            <a:ext cx="5782540" cy="8264084"/>
            <a:chOff x="0" y="0"/>
            <a:chExt cx="825408" cy="11796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5408" cy="1179628"/>
            </a:xfrm>
            <a:custGeom>
              <a:avLst/>
              <a:gdLst/>
              <a:ahLst/>
              <a:cxnLst/>
              <a:rect r="r" b="b" t="t" l="l"/>
              <a:pathLst>
                <a:path h="1179628" w="825408">
                  <a:moveTo>
                    <a:pt x="0" y="0"/>
                  </a:moveTo>
                  <a:lnTo>
                    <a:pt x="825408" y="0"/>
                  </a:lnTo>
                  <a:lnTo>
                    <a:pt x="825408" y="1179628"/>
                  </a:lnTo>
                  <a:lnTo>
                    <a:pt x="0" y="11796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25408" cy="1217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44927" y="109930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57881">
            <a:off x="-481978" y="409742"/>
            <a:ext cx="3021357" cy="2927969"/>
          </a:xfrm>
          <a:custGeom>
            <a:avLst/>
            <a:gdLst/>
            <a:ahLst/>
            <a:cxnLst/>
            <a:rect r="r" b="b" t="t" l="l"/>
            <a:pathLst>
              <a:path h="2927969" w="3021357">
                <a:moveTo>
                  <a:pt x="0" y="0"/>
                </a:moveTo>
                <a:lnTo>
                  <a:pt x="3021356" y="0"/>
                </a:lnTo>
                <a:lnTo>
                  <a:pt x="3021356" y="2927969"/>
                </a:lnTo>
                <a:lnTo>
                  <a:pt x="0" y="29279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7149">
            <a:off x="9171401" y="37016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248570">
            <a:off x="15737581" y="-142512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759337" y="4247181"/>
            <a:ext cx="10439379" cy="5550582"/>
          </a:xfrm>
          <a:custGeom>
            <a:avLst/>
            <a:gdLst/>
            <a:ahLst/>
            <a:cxnLst/>
            <a:rect r="r" b="b" t="t" l="l"/>
            <a:pathLst>
              <a:path h="5550582" w="10439379">
                <a:moveTo>
                  <a:pt x="0" y="0"/>
                </a:moveTo>
                <a:lnTo>
                  <a:pt x="10439380" y="0"/>
                </a:lnTo>
                <a:lnTo>
                  <a:pt x="10439380" y="5550582"/>
                </a:lnTo>
                <a:lnTo>
                  <a:pt x="0" y="555058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066" t="0" r="-9066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1308" y="4962525"/>
            <a:ext cx="670389" cy="502791"/>
          </a:xfrm>
          <a:custGeom>
            <a:avLst/>
            <a:gdLst/>
            <a:ahLst/>
            <a:cxnLst/>
            <a:rect r="r" b="b" t="t" l="l"/>
            <a:pathLst>
              <a:path h="502791" w="670389">
                <a:moveTo>
                  <a:pt x="0" y="0"/>
                </a:moveTo>
                <a:lnTo>
                  <a:pt x="670389" y="0"/>
                </a:lnTo>
                <a:lnTo>
                  <a:pt x="670389" y="502791"/>
                </a:lnTo>
                <a:lnTo>
                  <a:pt x="0" y="50279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162700" y="-262453"/>
            <a:ext cx="12666209" cy="2856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43"/>
              </a:lnSpc>
            </a:pPr>
            <a:r>
              <a:rPr lang="en-US" sz="7959">
                <a:solidFill>
                  <a:srgbClr val="222366"/>
                </a:solidFill>
                <a:latin typeface="Brick Sans"/>
              </a:rPr>
              <a:t>System Demonstration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80318" y="4905375"/>
            <a:ext cx="4233142" cy="481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System Authentication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Creating Clinical Records 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Editing Clinical Records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Business Intelligence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The Future of the Health Hive  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71308" y="5797207"/>
            <a:ext cx="670389" cy="502791"/>
          </a:xfrm>
          <a:custGeom>
            <a:avLst/>
            <a:gdLst/>
            <a:ahLst/>
            <a:cxnLst/>
            <a:rect r="r" b="b" t="t" l="l"/>
            <a:pathLst>
              <a:path h="502791" w="670389">
                <a:moveTo>
                  <a:pt x="0" y="0"/>
                </a:moveTo>
                <a:lnTo>
                  <a:pt x="670389" y="0"/>
                </a:lnTo>
                <a:lnTo>
                  <a:pt x="670389" y="502792"/>
                </a:lnTo>
                <a:lnTo>
                  <a:pt x="0" y="50279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71308" y="6719187"/>
            <a:ext cx="670389" cy="502791"/>
          </a:xfrm>
          <a:custGeom>
            <a:avLst/>
            <a:gdLst/>
            <a:ahLst/>
            <a:cxnLst/>
            <a:rect r="r" b="b" t="t" l="l"/>
            <a:pathLst>
              <a:path h="502791" w="670389">
                <a:moveTo>
                  <a:pt x="0" y="0"/>
                </a:moveTo>
                <a:lnTo>
                  <a:pt x="670389" y="0"/>
                </a:lnTo>
                <a:lnTo>
                  <a:pt x="670389" y="502791"/>
                </a:lnTo>
                <a:lnTo>
                  <a:pt x="0" y="50279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71308" y="7538999"/>
            <a:ext cx="670389" cy="502791"/>
          </a:xfrm>
          <a:custGeom>
            <a:avLst/>
            <a:gdLst/>
            <a:ahLst/>
            <a:cxnLst/>
            <a:rect r="r" b="b" t="t" l="l"/>
            <a:pathLst>
              <a:path h="502791" w="670389">
                <a:moveTo>
                  <a:pt x="0" y="0"/>
                </a:moveTo>
                <a:lnTo>
                  <a:pt x="670389" y="0"/>
                </a:lnTo>
                <a:lnTo>
                  <a:pt x="670389" y="502791"/>
                </a:lnTo>
                <a:lnTo>
                  <a:pt x="0" y="50279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71308" y="8574349"/>
            <a:ext cx="670389" cy="502791"/>
          </a:xfrm>
          <a:custGeom>
            <a:avLst/>
            <a:gdLst/>
            <a:ahLst/>
            <a:cxnLst/>
            <a:rect r="r" b="b" t="t" l="l"/>
            <a:pathLst>
              <a:path h="502791" w="670389">
                <a:moveTo>
                  <a:pt x="0" y="0"/>
                </a:moveTo>
                <a:lnTo>
                  <a:pt x="670389" y="0"/>
                </a:lnTo>
                <a:lnTo>
                  <a:pt x="670389" y="502791"/>
                </a:lnTo>
                <a:lnTo>
                  <a:pt x="0" y="50279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5781" y="1667366"/>
            <a:ext cx="5375956" cy="8449440"/>
          </a:xfrm>
          <a:custGeom>
            <a:avLst/>
            <a:gdLst/>
            <a:ahLst/>
            <a:cxnLst/>
            <a:rect r="r" b="b" t="t" l="l"/>
            <a:pathLst>
              <a:path h="8449440" w="5375956">
                <a:moveTo>
                  <a:pt x="0" y="0"/>
                </a:moveTo>
                <a:lnTo>
                  <a:pt x="5375956" y="0"/>
                </a:lnTo>
                <a:lnTo>
                  <a:pt x="5375956" y="8449440"/>
                </a:lnTo>
                <a:lnTo>
                  <a:pt x="0" y="8449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33959" y="2931014"/>
            <a:ext cx="4039600" cy="6009152"/>
            <a:chOff x="0" y="0"/>
            <a:chExt cx="576619" cy="8577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619" cy="857755"/>
            </a:xfrm>
            <a:custGeom>
              <a:avLst/>
              <a:gdLst/>
              <a:ahLst/>
              <a:cxnLst/>
              <a:rect r="r" b="b" t="t" l="l"/>
              <a:pathLst>
                <a:path h="857755" w="576619">
                  <a:moveTo>
                    <a:pt x="0" y="0"/>
                  </a:moveTo>
                  <a:lnTo>
                    <a:pt x="576619" y="0"/>
                  </a:lnTo>
                  <a:lnTo>
                    <a:pt x="576619" y="857755"/>
                  </a:lnTo>
                  <a:lnTo>
                    <a:pt x="0" y="857755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76619" cy="895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3575541" y="-5548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870893" y="830332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13565367" y="902645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13993" y="1793477"/>
            <a:ext cx="9492449" cy="4006445"/>
          </a:xfrm>
          <a:custGeom>
            <a:avLst/>
            <a:gdLst/>
            <a:ahLst/>
            <a:cxnLst/>
            <a:rect r="r" b="b" t="t" l="l"/>
            <a:pathLst>
              <a:path h="4006445" w="9492449">
                <a:moveTo>
                  <a:pt x="0" y="0"/>
                </a:moveTo>
                <a:lnTo>
                  <a:pt x="9492449" y="0"/>
                </a:lnTo>
                <a:lnTo>
                  <a:pt x="9492449" y="4006445"/>
                </a:lnTo>
                <a:lnTo>
                  <a:pt x="0" y="40064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3993" y="6219022"/>
            <a:ext cx="9492449" cy="3897784"/>
          </a:xfrm>
          <a:custGeom>
            <a:avLst/>
            <a:gdLst/>
            <a:ahLst/>
            <a:cxnLst/>
            <a:rect r="r" b="b" t="t" l="l"/>
            <a:pathLst>
              <a:path h="3897784" w="9492449">
                <a:moveTo>
                  <a:pt x="0" y="0"/>
                </a:moveTo>
                <a:lnTo>
                  <a:pt x="9492449" y="0"/>
                </a:lnTo>
                <a:lnTo>
                  <a:pt x="9492449" y="3897784"/>
                </a:lnTo>
                <a:lnTo>
                  <a:pt x="0" y="389778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38883" y="3633575"/>
            <a:ext cx="4229751" cy="455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8">
                <a:solidFill>
                  <a:srgbClr val="222366"/>
                </a:solidFill>
                <a:latin typeface="Public Sans"/>
              </a:rPr>
              <a:t>After Conducting Demonstrations of our system to audiences and explained the need for the system as well as the system objectives.</a:t>
            </a:r>
          </a:p>
          <a:p>
            <a:pPr algn="l">
              <a:lnSpc>
                <a:spcPts val="2644"/>
              </a:lnSpc>
            </a:pPr>
          </a:p>
          <a:p>
            <a:pPr algn="l">
              <a:lnSpc>
                <a:spcPts val="2644"/>
              </a:lnSpc>
            </a:pPr>
            <a:r>
              <a:rPr lang="en-US" sz="1888">
                <a:solidFill>
                  <a:srgbClr val="222366"/>
                </a:solidFill>
                <a:latin typeface="Public Sans"/>
              </a:rPr>
              <a:t>The audience has been given a series of questions based on the system and their experience. </a:t>
            </a:r>
          </a:p>
          <a:p>
            <a:pPr algn="l">
              <a:lnSpc>
                <a:spcPts val="2644"/>
              </a:lnSpc>
            </a:pPr>
          </a:p>
          <a:p>
            <a:pPr algn="l">
              <a:lnSpc>
                <a:spcPts val="2644"/>
              </a:lnSpc>
            </a:pPr>
            <a:r>
              <a:rPr lang="en-US" sz="1888">
                <a:solidFill>
                  <a:srgbClr val="222366"/>
                </a:solidFill>
                <a:latin typeface="Public Sans"/>
              </a:rPr>
              <a:t>Their feedback was taken into account in enhancing the user experience and functionality further </a:t>
            </a:r>
          </a:p>
          <a:p>
            <a:pPr algn="l">
              <a:lnSpc>
                <a:spcPts val="2224"/>
              </a:lnSpc>
            </a:pPr>
          </a:p>
          <a:p>
            <a:pPr algn="l">
              <a:lnSpc>
                <a:spcPts val="222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097674" y="2082610"/>
            <a:ext cx="4711671" cy="52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885531" y="7291202"/>
            <a:ext cx="854561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8883" y="92566"/>
            <a:ext cx="14954872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</a:rPr>
              <a:t>User Feedback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37296" y="702478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59897" y="-67135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700522" y="1153874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447832" y="4858426"/>
            <a:ext cx="6410088" cy="6901845"/>
          </a:xfrm>
          <a:custGeom>
            <a:avLst/>
            <a:gdLst/>
            <a:ahLst/>
            <a:cxnLst/>
            <a:rect r="r" b="b" t="t" l="l"/>
            <a:pathLst>
              <a:path h="6901845" w="6410088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9315" y="7587583"/>
            <a:ext cx="2172806" cy="2105647"/>
          </a:xfrm>
          <a:custGeom>
            <a:avLst/>
            <a:gdLst/>
            <a:ahLst/>
            <a:cxnLst/>
            <a:rect r="r" b="b" t="t" l="l"/>
            <a:pathLst>
              <a:path h="2105647" w="2172806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877661" y="6125445"/>
            <a:ext cx="5339932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With the Various reporting clients and the evolution of Open AI’s API’s this functionality becomes achievable.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Presently, we’re able to analyze trends based on users age and disorders.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77661" y="1579489"/>
            <a:ext cx="5231694" cy="108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9"/>
              </a:lnSpc>
            </a:pPr>
            <a:r>
              <a:rPr lang="en-US" sz="3135">
                <a:solidFill>
                  <a:srgbClr val="222366"/>
                </a:solidFill>
                <a:latin typeface="Public Sans Heavy"/>
              </a:rPr>
              <a:t>The future of AI and HealthCare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77661" y="3548217"/>
            <a:ext cx="5339932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Using this Application we aspire to identify trends as well as educate people with a general understanding of disorders they may be exposed 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5137" y="460110"/>
            <a:ext cx="9067797" cy="402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</a:rPr>
              <a:t>Artificial Intelligence in Healthcare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52901" y="2006805"/>
            <a:ext cx="13894664" cy="8280195"/>
            <a:chOff x="0" y="0"/>
            <a:chExt cx="1983345" cy="1181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3345" cy="1181927"/>
            </a:xfrm>
            <a:custGeom>
              <a:avLst/>
              <a:gdLst/>
              <a:ahLst/>
              <a:cxnLst/>
              <a:rect r="r" b="b" t="t" l="l"/>
              <a:pathLst>
                <a:path h="1181927" w="1983345">
                  <a:moveTo>
                    <a:pt x="0" y="0"/>
                  </a:moveTo>
                  <a:lnTo>
                    <a:pt x="1983345" y="0"/>
                  </a:lnTo>
                  <a:lnTo>
                    <a:pt x="1983345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83345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444927" y="109930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257881">
            <a:off x="-481978" y="1723876"/>
            <a:ext cx="3021357" cy="2927969"/>
          </a:xfrm>
          <a:custGeom>
            <a:avLst/>
            <a:gdLst/>
            <a:ahLst/>
            <a:cxnLst/>
            <a:rect r="r" b="b" t="t" l="l"/>
            <a:pathLst>
              <a:path h="2927969" w="3021357">
                <a:moveTo>
                  <a:pt x="0" y="0"/>
                </a:moveTo>
                <a:lnTo>
                  <a:pt x="3021356" y="0"/>
                </a:lnTo>
                <a:lnTo>
                  <a:pt x="3021356" y="2927969"/>
                </a:lnTo>
                <a:lnTo>
                  <a:pt x="0" y="29279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6543859" y="4012757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48570">
            <a:off x="15737581" y="-142512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44725" y="2982401"/>
            <a:ext cx="13311017" cy="624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3943">
                <a:solidFill>
                  <a:srgbClr val="222366"/>
                </a:solidFill>
                <a:latin typeface="Public Sans"/>
              </a:rPr>
              <a:t>In conclusion, the Health Hive system successfully transforms clinical document management within the College of Health Science. By utilizing Agile and Scrum methodologies, the project has delivered a secure, efficient, and user-friendly platform. This system not only improves data security, organization, and accessibility but also enhances reporting capabilities, thereby supporting better patient care and academic activities​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76597" y="581877"/>
            <a:ext cx="11934806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544370" y="3949723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5500207">
            <a:off x="12877809" y="3865185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988051" y="1270197"/>
            <a:ext cx="10311897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014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8715" y="-61504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8696" y="364688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598715" y="3248178"/>
            <a:ext cx="5689285" cy="7379969"/>
          </a:xfrm>
          <a:custGeom>
            <a:avLst/>
            <a:gdLst/>
            <a:ahLst/>
            <a:cxnLst/>
            <a:rect r="r" b="b" t="t" l="l"/>
            <a:pathLst>
              <a:path h="7379969" w="5689285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798905" y="39208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48570">
            <a:off x="558321" y="6346755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28312" y="2959100"/>
            <a:ext cx="9500068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In today's digital age, efficient and secure data management systems are crucial in healthcare.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The current system in the College of Health Science relies heavily on manual processes, posing challenges for data security and organization.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46071" y="6241447"/>
            <a:ext cx="8052644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This project aims to develop a digital solution to streamline the management of clinical records.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06273" y="584882"/>
            <a:ext cx="1263708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</a:rPr>
              <a:t>INTRODUCTION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1612" y="3409707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59897" y="-67135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700522" y="1153874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447832" y="4858426"/>
            <a:ext cx="6410088" cy="6901845"/>
          </a:xfrm>
          <a:custGeom>
            <a:avLst/>
            <a:gdLst/>
            <a:ahLst/>
            <a:cxnLst/>
            <a:rect r="r" b="b" t="t" l="l"/>
            <a:pathLst>
              <a:path h="6901845" w="6410088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48570">
            <a:off x="7709921" y="64751"/>
            <a:ext cx="1885910" cy="2687178"/>
          </a:xfrm>
          <a:custGeom>
            <a:avLst/>
            <a:gdLst/>
            <a:ahLst/>
            <a:cxnLst/>
            <a:rect r="r" b="b" t="t" l="l"/>
            <a:pathLst>
              <a:path h="2687178" w="1885910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866293" y="3822225"/>
            <a:ext cx="5528439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Manual processes in the College of Speech and Language Therapy lead to inefficiencies and potential data breaches.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95379" y="6292375"/>
            <a:ext cx="5528439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The goal is to reduce manual workload and enhance data management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78891" y="1351190"/>
            <a:ext cx="4537471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Dr. Urisha Naidoo emphasized the need for a secure and organized digital platform for student use.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5137" y="790575"/>
            <a:ext cx="7105622" cy="308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86"/>
              </a:lnSpc>
            </a:pPr>
            <a:r>
              <a:rPr lang="en-US" sz="8633">
                <a:solidFill>
                  <a:srgbClr val="222366"/>
                </a:solidFill>
                <a:latin typeface="Brick Sans"/>
              </a:rPr>
              <a:t>Needs Analysis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2364" y="180808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21247" y="3301022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1247" y="6827447"/>
            <a:ext cx="7082961" cy="3058022"/>
            <a:chOff x="0" y="0"/>
            <a:chExt cx="883555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793077">
            <a:off x="16507575" y="5105478"/>
            <a:ext cx="2859370" cy="3981402"/>
          </a:xfrm>
          <a:custGeom>
            <a:avLst/>
            <a:gdLst/>
            <a:ahLst/>
            <a:cxnLst/>
            <a:rect r="r" b="b" t="t" l="l"/>
            <a:pathLst>
              <a:path h="3981402" w="2859370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55077">
            <a:off x="-518506" y="5234288"/>
            <a:ext cx="2752419" cy="3173649"/>
          </a:xfrm>
          <a:custGeom>
            <a:avLst/>
            <a:gdLst/>
            <a:ahLst/>
            <a:cxnLst/>
            <a:rect r="r" b="b" t="t" l="l"/>
            <a:pathLst>
              <a:path h="3173649" w="275241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7149">
            <a:off x="17236257" y="260001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885105" y="92857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283792" y="3301022"/>
            <a:ext cx="7082961" cy="3058022"/>
            <a:chOff x="0" y="0"/>
            <a:chExt cx="883555" cy="3814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83792" y="6827447"/>
            <a:ext cx="7082961" cy="3058022"/>
            <a:chOff x="0" y="0"/>
            <a:chExt cx="883555" cy="38146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065636" y="2981332"/>
            <a:ext cx="4794184" cy="639381"/>
            <a:chOff x="0" y="0"/>
            <a:chExt cx="2860316" cy="3814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28180" y="2981332"/>
            <a:ext cx="4794184" cy="639381"/>
            <a:chOff x="0" y="0"/>
            <a:chExt cx="2860316" cy="38146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065636" y="6616219"/>
            <a:ext cx="4794184" cy="639381"/>
            <a:chOff x="0" y="0"/>
            <a:chExt cx="2860316" cy="38146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428180" y="6616219"/>
            <a:ext cx="4794184" cy="639381"/>
            <a:chOff x="0" y="0"/>
            <a:chExt cx="2860316" cy="38146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582198" y="3823806"/>
            <a:ext cx="576106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Efficiency: Automate data entry and management to reduce time and effort.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944742" y="3823806"/>
            <a:ext cx="576106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Organization: Provide a structured approach to data management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82198" y="7350621"/>
            <a:ext cx="576106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Security: Implement advanced security protocols to safeguard patient data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944742" y="7350621"/>
            <a:ext cx="576106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Accessibility: Allow authorized personnel to access records from any location.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196947" y="3005797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22366"/>
                </a:solidFill>
                <a:latin typeface="Public Sans Bold"/>
              </a:rPr>
              <a:t>Objective 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59492" y="3005797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22366"/>
                </a:solidFill>
                <a:latin typeface="Public Sans Bold"/>
              </a:rPr>
              <a:t>Objective 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196947" y="6640685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22366"/>
                </a:solidFill>
                <a:latin typeface="Public Sans Bold"/>
              </a:rPr>
              <a:t>Objective 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559492" y="6640685"/>
            <a:ext cx="451436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22366"/>
                </a:solidFill>
                <a:latin typeface="Public Sans Bold"/>
              </a:rPr>
              <a:t>Objective 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750431" y="271715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</a:rPr>
              <a:t>SYSTEM OBJECTIVES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7454" y="183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961399" y="1040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14431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693909"/>
            <a:ext cx="7082961" cy="3058022"/>
            <a:chOff x="0" y="0"/>
            <a:chExt cx="883555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6973387"/>
            <a:ext cx="7082961" cy="3058022"/>
            <a:chOff x="0" y="0"/>
            <a:chExt cx="883555" cy="3814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8690379" y="4903660"/>
            <a:ext cx="4752275" cy="6304842"/>
          </a:xfrm>
          <a:custGeom>
            <a:avLst/>
            <a:gdLst/>
            <a:ahLst/>
            <a:cxnLst/>
            <a:rect r="r" b="b" t="t" l="l"/>
            <a:pathLst>
              <a:path h="6304842" w="4752275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248570">
            <a:off x="14319081" y="6764744"/>
            <a:ext cx="2099363" cy="2991320"/>
          </a:xfrm>
          <a:custGeom>
            <a:avLst/>
            <a:gdLst/>
            <a:ahLst/>
            <a:cxnLst/>
            <a:rect r="r" b="b" t="t" l="l"/>
            <a:pathLst>
              <a:path h="2991320" w="2099363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37149">
            <a:off x="16001738" y="5585294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855077">
            <a:off x="-761394" y="5781721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89650" y="822915"/>
            <a:ext cx="576106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Disorder Analysis: Identify prevalent conditions and track treatment effectiveness.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9650" y="4102393"/>
            <a:ext cx="5761060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Trend Identification: Detect trends in patient demographics and disorders.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689650" y="7381871"/>
            <a:ext cx="576106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Data Visualization: Integrate with tools to present data in engaging formats like charts and dashboards.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11661" y="699090"/>
            <a:ext cx="9319484" cy="232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>
                <a:solidFill>
                  <a:srgbClr val="222366"/>
                </a:solidFill>
                <a:latin typeface="Brick Sans"/>
              </a:rPr>
              <a:t>Innovations in Reporting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8610" y="2766277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09235" y="4591506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11095" y="2452589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04302" y="4213702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444927" y="6038930"/>
            <a:ext cx="5694209" cy="8280195"/>
            <a:chOff x="0" y="0"/>
            <a:chExt cx="812800" cy="11819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257881">
            <a:off x="-746181" y="2077712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9171401" y="37016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75008" y="5232753"/>
            <a:ext cx="4925174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- Chosen for iterative development, adaptability, and collaboration.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- </a:t>
            </a:r>
            <a:r>
              <a:rPr lang="en-US" sz="2499">
                <a:solidFill>
                  <a:srgbClr val="222366"/>
                </a:solidFill>
                <a:latin typeface="Public Sans"/>
              </a:rPr>
              <a:t>Involves stakeholders in requirements process ensuring software meets user needs.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- </a:t>
            </a:r>
            <a:r>
              <a:rPr lang="en-US" sz="2499">
                <a:solidFill>
                  <a:srgbClr val="222366"/>
                </a:solidFill>
                <a:latin typeface="Public Sans"/>
              </a:rPr>
              <a:t>Emphasizes early and frequent testing to manage risks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41417" y="6584057"/>
            <a:ext cx="4925174" cy="39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- Roles: Scrum Master, Product Owner, Developers, Testers, Business Analysts.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- </a:t>
            </a:r>
            <a:r>
              <a:rPr lang="en-US" sz="2499">
                <a:solidFill>
                  <a:srgbClr val="222366"/>
                </a:solidFill>
                <a:latin typeface="Public Sans"/>
              </a:rPr>
              <a:t>Principles: Iterative sprints, regular feedback loops, continuous improvement.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-</a:t>
            </a:r>
            <a:r>
              <a:rPr lang="en-US" sz="2499">
                <a:solidFill>
                  <a:srgbClr val="222366"/>
                </a:solidFill>
                <a:latin typeface="Public Sans"/>
              </a:rPr>
              <a:t>Ensures delivery of a secure, organized, and user-friendly system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78270" y="1905219"/>
            <a:ext cx="492517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22366"/>
                </a:solidFill>
                <a:latin typeface="Public Sans Heavy"/>
              </a:rPr>
              <a:t>Agile Methodology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00182" y="203987"/>
            <a:ext cx="9303523" cy="163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407"/>
              </a:lnSpc>
            </a:pPr>
            <a:r>
              <a:rPr lang="en-US" sz="4576">
                <a:solidFill>
                  <a:srgbClr val="222366"/>
                </a:solidFill>
                <a:latin typeface="Brick Sans"/>
              </a:rPr>
              <a:t>Software Development Methodology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70835" y="3344844"/>
            <a:ext cx="284239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22366"/>
                </a:solidFill>
                <a:latin typeface="Public Sans Bold"/>
              </a:rPr>
              <a:t>Scrum Framework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93077">
            <a:off x="6475864" y="6099261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5"/>
                </a:lnTo>
                <a:lnTo>
                  <a:pt x="0" y="246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55077">
            <a:off x="10344721" y="5870052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1"/>
                </a:lnTo>
                <a:lnTo>
                  <a:pt x="0" y="2383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95957" y="-3538303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11100" y="-3036817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7149">
            <a:off x="-400707" y="5998890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7149">
            <a:off x="17420051" y="5998890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95957" y="2052801"/>
            <a:ext cx="10115557" cy="7538907"/>
          </a:xfrm>
          <a:custGeom>
            <a:avLst/>
            <a:gdLst/>
            <a:ahLst/>
            <a:cxnLst/>
            <a:rect r="r" b="b" t="t" l="l"/>
            <a:pathLst>
              <a:path h="7538907" w="10115557">
                <a:moveTo>
                  <a:pt x="0" y="0"/>
                </a:moveTo>
                <a:lnTo>
                  <a:pt x="10115557" y="0"/>
                </a:lnTo>
                <a:lnTo>
                  <a:pt x="10115557" y="7538907"/>
                </a:lnTo>
                <a:lnTo>
                  <a:pt x="0" y="75389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51" r="-2133" b="-120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51887" y="3348044"/>
            <a:ext cx="4307300" cy="7178833"/>
          </a:xfrm>
          <a:custGeom>
            <a:avLst/>
            <a:gdLst/>
            <a:ahLst/>
            <a:cxnLst/>
            <a:rect r="r" b="b" t="t" l="l"/>
            <a:pathLst>
              <a:path h="7178833" w="4307300">
                <a:moveTo>
                  <a:pt x="0" y="0"/>
                </a:moveTo>
                <a:lnTo>
                  <a:pt x="4307300" y="0"/>
                </a:lnTo>
                <a:lnTo>
                  <a:pt x="4307300" y="7178833"/>
                </a:lnTo>
                <a:lnTo>
                  <a:pt x="0" y="71788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72932" y="271715"/>
            <a:ext cx="14942136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</a:rPr>
              <a:t>PROJECT MANAGEMENT PlAN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9029" y="-67135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99654" y="1153874"/>
            <a:ext cx="5694209" cy="8280195"/>
            <a:chOff x="0" y="0"/>
            <a:chExt cx="812800" cy="1181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3575541" y="-5548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870893" y="830332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13565367" y="902645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9654" y="1600001"/>
            <a:ext cx="5718153" cy="6574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3"/>
              </a:lnSpc>
            </a:pPr>
            <a:r>
              <a:rPr lang="en-US" sz="2502">
                <a:solidFill>
                  <a:srgbClr val="222366"/>
                </a:solidFill>
                <a:latin typeface="Public Sans"/>
              </a:rPr>
              <a:t>1. Scrum Master: Facilitates Scrum process and removes impediments.</a:t>
            </a:r>
          </a:p>
          <a:p>
            <a:pPr algn="l">
              <a:lnSpc>
                <a:spcPts val="3503"/>
              </a:lnSpc>
            </a:pPr>
          </a:p>
          <a:p>
            <a:pPr algn="l">
              <a:lnSpc>
                <a:spcPts val="3503"/>
              </a:lnSpc>
            </a:pPr>
            <a:r>
              <a:rPr lang="en-US" sz="2502">
                <a:solidFill>
                  <a:srgbClr val="222366"/>
                </a:solidFill>
                <a:latin typeface="Public Sans"/>
              </a:rPr>
              <a:t>2. </a:t>
            </a:r>
            <a:r>
              <a:rPr lang="en-US" sz="2502">
                <a:solidFill>
                  <a:srgbClr val="222366"/>
                </a:solidFill>
                <a:latin typeface="Public Sans"/>
              </a:rPr>
              <a:t>Product Owner: Manages Product Backlog and communicates with stakeholders.</a:t>
            </a:r>
          </a:p>
          <a:p>
            <a:pPr algn="l">
              <a:lnSpc>
                <a:spcPts val="3503"/>
              </a:lnSpc>
            </a:pPr>
          </a:p>
          <a:p>
            <a:pPr algn="l">
              <a:lnSpc>
                <a:spcPts val="3503"/>
              </a:lnSpc>
            </a:pPr>
            <a:r>
              <a:rPr lang="en-US" sz="2502">
                <a:solidFill>
                  <a:srgbClr val="222366"/>
                </a:solidFill>
                <a:latin typeface="Public Sans"/>
              </a:rPr>
              <a:t>3. </a:t>
            </a:r>
            <a:r>
              <a:rPr lang="en-US" sz="2502">
                <a:solidFill>
                  <a:srgbClr val="222366"/>
                </a:solidFill>
                <a:latin typeface="Public Sans"/>
              </a:rPr>
              <a:t>Developers: Design, code, and implement system features.</a:t>
            </a:r>
          </a:p>
          <a:p>
            <a:pPr algn="l">
              <a:lnSpc>
                <a:spcPts val="3503"/>
              </a:lnSpc>
            </a:pPr>
          </a:p>
          <a:p>
            <a:pPr algn="l">
              <a:lnSpc>
                <a:spcPts val="3503"/>
              </a:lnSpc>
            </a:pPr>
            <a:r>
              <a:rPr lang="en-US" sz="2502">
                <a:solidFill>
                  <a:srgbClr val="222366"/>
                </a:solidFill>
                <a:latin typeface="Public Sans"/>
              </a:rPr>
              <a:t>4.</a:t>
            </a:r>
            <a:r>
              <a:rPr lang="en-US" sz="2502">
                <a:solidFill>
                  <a:srgbClr val="222366"/>
                </a:solidFill>
                <a:latin typeface="Public Sans"/>
              </a:rPr>
              <a:t>Testers: Ensure system quality and reliability.</a:t>
            </a:r>
          </a:p>
          <a:p>
            <a:pPr algn="l">
              <a:lnSpc>
                <a:spcPts val="3503"/>
              </a:lnSpc>
            </a:pPr>
          </a:p>
          <a:p>
            <a:pPr algn="l">
              <a:lnSpc>
                <a:spcPts val="3503"/>
              </a:lnSpc>
            </a:pPr>
            <a:r>
              <a:rPr lang="en-US" sz="2502">
                <a:solidFill>
                  <a:srgbClr val="222366"/>
                </a:solidFill>
                <a:latin typeface="Public Sans"/>
              </a:rPr>
              <a:t>5. </a:t>
            </a:r>
            <a:r>
              <a:rPr lang="en-US" sz="2502">
                <a:solidFill>
                  <a:srgbClr val="222366"/>
                </a:solidFill>
                <a:latin typeface="Public Sans"/>
              </a:rPr>
              <a:t>Business Analysts: Gather and document requirements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0923" y="2924159"/>
            <a:ext cx="4711671" cy="52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885531" y="7291202"/>
            <a:ext cx="854561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78224" y="3685378"/>
            <a:ext cx="9319484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</a:rPr>
              <a:t>Team Structure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3575541" y="-5548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999206" y="827016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8"/>
                </a:lnTo>
                <a:lnTo>
                  <a:pt x="7876905" y="7726438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37149">
            <a:off x="13565367" y="902645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97674" y="2082610"/>
            <a:ext cx="4711671" cy="52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901745" y="7343062"/>
            <a:ext cx="854561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</a:rPr>
              <a:t>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2080738" y="126810"/>
            <a:ext cx="14954872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</a:rPr>
              <a:t>Usability Strategy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453510" y="707664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76111" y="-61949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2" y="0"/>
                </a:lnTo>
                <a:lnTo>
                  <a:pt x="7399402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28708" y="1377760"/>
            <a:ext cx="5694209" cy="8280195"/>
            <a:chOff x="0" y="0"/>
            <a:chExt cx="812800" cy="11819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720727" y="4599129"/>
            <a:ext cx="6410088" cy="6901845"/>
          </a:xfrm>
          <a:custGeom>
            <a:avLst/>
            <a:gdLst/>
            <a:ahLst/>
            <a:cxnLst/>
            <a:rect r="r" b="b" t="t" l="l"/>
            <a:pathLst>
              <a:path h="6901845" w="6410088">
                <a:moveTo>
                  <a:pt x="0" y="0"/>
                </a:moveTo>
                <a:lnTo>
                  <a:pt x="6410089" y="0"/>
                </a:lnTo>
                <a:lnTo>
                  <a:pt x="6410089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908783" y="2817364"/>
            <a:ext cx="5334059" cy="612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155" indent="-269578" lvl="1">
              <a:lnSpc>
                <a:spcPts val="3496"/>
              </a:lnSpc>
              <a:buFont typeface="Arial"/>
              <a:buChar char="•"/>
            </a:pPr>
            <a:r>
              <a:rPr lang="en-US" sz="2497">
                <a:solidFill>
                  <a:srgbClr val="222366"/>
                </a:solidFill>
                <a:latin typeface="Public Sans"/>
              </a:rPr>
              <a:t>Improve the user interface and user experience of the Health Hive.</a:t>
            </a:r>
          </a:p>
          <a:p>
            <a:pPr algn="l" marL="539155" indent="-269578" lvl="1">
              <a:lnSpc>
                <a:spcPts val="3496"/>
              </a:lnSpc>
              <a:buFont typeface="Arial"/>
              <a:buChar char="•"/>
            </a:pPr>
            <a:r>
              <a:rPr lang="en-US" sz="2497">
                <a:solidFill>
                  <a:srgbClr val="222366"/>
                </a:solidFill>
                <a:latin typeface="Public Sans"/>
              </a:rPr>
              <a:t>Identify and prioritize areas for functionality enhancements.</a:t>
            </a:r>
          </a:p>
          <a:p>
            <a:pPr algn="l" marL="539155" indent="-269578" lvl="1">
              <a:lnSpc>
                <a:spcPts val="3496"/>
              </a:lnSpc>
              <a:buFont typeface="Arial"/>
              <a:buChar char="•"/>
            </a:pPr>
            <a:r>
              <a:rPr lang="en-US" sz="2497">
                <a:solidFill>
                  <a:srgbClr val="222366"/>
                </a:solidFill>
                <a:latin typeface="Public Sans"/>
              </a:rPr>
              <a:t>Ensure the system meets the diverse needs of healthcare professionals.</a:t>
            </a:r>
          </a:p>
          <a:p>
            <a:pPr algn="l" marL="539155" indent="-269578" lvl="1">
              <a:lnSpc>
                <a:spcPts val="3496"/>
              </a:lnSpc>
              <a:buFont typeface="Arial"/>
              <a:buChar char="•"/>
            </a:pPr>
            <a:r>
              <a:rPr lang="en-US" sz="2497">
                <a:solidFill>
                  <a:srgbClr val="222366"/>
                </a:solidFill>
                <a:latin typeface="Public Sans"/>
              </a:rPr>
              <a:t>Enhance the efficiency and accuracy of clinical documentation.</a:t>
            </a:r>
          </a:p>
          <a:p>
            <a:pPr algn="l">
              <a:lnSpc>
                <a:spcPts val="3496"/>
              </a:lnSpc>
            </a:pPr>
          </a:p>
          <a:p>
            <a:pPr algn="l">
              <a:lnSpc>
                <a:spcPts val="3496"/>
              </a:lnSpc>
            </a:pPr>
          </a:p>
          <a:p>
            <a:pPr algn="l">
              <a:lnSpc>
                <a:spcPts val="3496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747798" y="1778224"/>
            <a:ext cx="7132136" cy="6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3"/>
              </a:lnSpc>
            </a:pPr>
            <a:r>
              <a:rPr lang="en-US" sz="3338">
                <a:solidFill>
                  <a:srgbClr val="222366"/>
                </a:solidFill>
                <a:latin typeface="Brick Sans"/>
              </a:rPr>
              <a:t>Objectives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4287" y="2019608"/>
            <a:ext cx="9724821" cy="692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924" indent="-301962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222366"/>
                </a:solidFill>
                <a:latin typeface="Public Sans"/>
              </a:rPr>
              <a:t>Design Principles</a:t>
            </a:r>
          </a:p>
          <a:p>
            <a:pPr algn="l" marL="1207847" indent="-402616" lvl="2">
              <a:lnSpc>
                <a:spcPts val="3916"/>
              </a:lnSpc>
              <a:buFont typeface="Arial"/>
              <a:buChar char="⚬"/>
            </a:pPr>
            <a:r>
              <a:rPr lang="en-US" sz="2797">
                <a:solidFill>
                  <a:srgbClr val="222366"/>
                </a:solidFill>
                <a:latin typeface="Public Sans"/>
              </a:rPr>
              <a:t>Consistency</a:t>
            </a:r>
          </a:p>
          <a:p>
            <a:pPr algn="l" marL="1207847" indent="-402616" lvl="2">
              <a:lnSpc>
                <a:spcPts val="3916"/>
              </a:lnSpc>
              <a:buFont typeface="Arial"/>
              <a:buChar char="⚬"/>
            </a:pPr>
            <a:r>
              <a:rPr lang="en-US" sz="2797">
                <a:solidFill>
                  <a:srgbClr val="222366"/>
                </a:solidFill>
                <a:latin typeface="Public Sans"/>
              </a:rPr>
              <a:t>Simplicity </a:t>
            </a:r>
          </a:p>
          <a:p>
            <a:pPr algn="l" marL="1207847" indent="-402616" lvl="2">
              <a:lnSpc>
                <a:spcPts val="3916"/>
              </a:lnSpc>
              <a:buFont typeface="Arial"/>
              <a:buChar char="⚬"/>
            </a:pPr>
            <a:r>
              <a:rPr lang="en-US" sz="2797">
                <a:solidFill>
                  <a:srgbClr val="222366"/>
                </a:solidFill>
                <a:latin typeface="Public Sans"/>
              </a:rPr>
              <a:t>Accessibility</a:t>
            </a:r>
          </a:p>
          <a:p>
            <a:pPr algn="l" marL="603924" indent="-301962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222366"/>
                </a:solidFill>
                <a:latin typeface="Public Sans"/>
              </a:rPr>
              <a:t>User-Centered Design Process</a:t>
            </a:r>
          </a:p>
          <a:p>
            <a:pPr algn="l" marL="1207847" indent="-402616" lvl="2">
              <a:lnSpc>
                <a:spcPts val="3916"/>
              </a:lnSpc>
              <a:buFont typeface="Arial"/>
              <a:buChar char="⚬"/>
            </a:pPr>
            <a:r>
              <a:rPr lang="en-US" sz="2797">
                <a:solidFill>
                  <a:srgbClr val="222366"/>
                </a:solidFill>
                <a:latin typeface="Public Sans"/>
              </a:rPr>
              <a:t>Iterative Design</a:t>
            </a:r>
          </a:p>
          <a:p>
            <a:pPr algn="l" marL="603924" indent="-301962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222366"/>
                </a:solidFill>
                <a:latin typeface="Public Sans"/>
              </a:rPr>
              <a:t>Usability Testing </a:t>
            </a:r>
          </a:p>
          <a:p>
            <a:pPr algn="l" marL="1207847" indent="-402616" lvl="2">
              <a:lnSpc>
                <a:spcPts val="3916"/>
              </a:lnSpc>
              <a:buFont typeface="Arial"/>
              <a:buChar char="⚬"/>
            </a:pPr>
            <a:r>
              <a:rPr lang="en-US" sz="2797">
                <a:solidFill>
                  <a:srgbClr val="222366"/>
                </a:solidFill>
                <a:latin typeface="Public Sans"/>
              </a:rPr>
              <a:t>Summative Testing</a:t>
            </a:r>
          </a:p>
          <a:p>
            <a:pPr algn="l" marL="603924" indent="-301962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222366"/>
                </a:solidFill>
                <a:latin typeface="Public Sans"/>
              </a:rPr>
              <a:t>Documenting and Reporting</a:t>
            </a:r>
          </a:p>
          <a:p>
            <a:pPr algn="l" marL="1207847" indent="-402616" lvl="2">
              <a:lnSpc>
                <a:spcPts val="3916"/>
              </a:lnSpc>
              <a:buFont typeface="Arial"/>
              <a:buChar char="⚬"/>
            </a:pPr>
            <a:r>
              <a:rPr lang="en-US" sz="2797">
                <a:solidFill>
                  <a:srgbClr val="222366"/>
                </a:solidFill>
                <a:latin typeface="Public Sans"/>
              </a:rPr>
              <a:t>Qualitative analysis</a:t>
            </a:r>
          </a:p>
          <a:p>
            <a:pPr algn="l" marL="1207847" indent="-402616" lvl="2">
              <a:lnSpc>
                <a:spcPts val="3916"/>
              </a:lnSpc>
              <a:buFont typeface="Arial"/>
              <a:buChar char="⚬"/>
            </a:pPr>
            <a:r>
              <a:rPr lang="en-US" sz="2797">
                <a:solidFill>
                  <a:srgbClr val="222366"/>
                </a:solidFill>
                <a:latin typeface="Public Sans"/>
              </a:rPr>
              <a:t>Quantitative Analysis</a:t>
            </a:r>
          </a:p>
          <a:p>
            <a:pPr algn="l">
              <a:lnSpc>
                <a:spcPts val="3916"/>
              </a:lnSpc>
            </a:pPr>
          </a:p>
          <a:p>
            <a:pPr algn="l">
              <a:lnSpc>
                <a:spcPts val="3916"/>
              </a:lnSpc>
            </a:pPr>
          </a:p>
          <a:p>
            <a:pPr algn="l">
              <a:lnSpc>
                <a:spcPts val="391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DAGIUSONOIA</dc:identifier>
  <dcterms:modified xsi:type="dcterms:W3CDTF">2011-08-01T06:04:30Z</dcterms:modified>
  <cp:revision>1</cp:revision>
  <dc:title>Blue Illustrative Innovations in Medicine Presentation</dc:title>
</cp:coreProperties>
</file>