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45158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145311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4849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07259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891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100283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78883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48398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98475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21DCE-0A40-4D4A-A144-145CCBD50388}"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33070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21DCE-0A40-4D4A-A144-145CCBD50388}"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257173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21DCE-0A40-4D4A-A144-145CCBD50388}" type="datetimeFigureOut">
              <a:rPr lang="en-US" smtClean="0"/>
              <a:t>8/15/2021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67243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21DCE-0A40-4D4A-A144-145CCBD50388}" type="datetimeFigureOut">
              <a:rPr lang="en-US" smtClean="0"/>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75003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21DCE-0A40-4D4A-A144-145CCBD50388}" type="datetimeFigureOut">
              <a:rPr lang="en-US" smtClean="0"/>
              <a:t>8/15/2021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13200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A21DCE-0A40-4D4A-A144-145CCBD50388}"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341632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21DCE-0A40-4D4A-A144-145CCBD50388}"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F657F-8D72-44C1-98EC-4F9D0B70F009}" type="slidenum">
              <a:rPr lang="en-US" smtClean="0"/>
              <a:t>‹#›</a:t>
            </a:fld>
            <a:endParaRPr lang="en-US"/>
          </a:p>
        </p:txBody>
      </p:sp>
    </p:spTree>
    <p:extLst>
      <p:ext uri="{BB962C8B-B14F-4D97-AF65-F5344CB8AC3E}">
        <p14:creationId xmlns:p14="http://schemas.microsoft.com/office/powerpoint/2010/main" val="47996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A21DCE-0A40-4D4A-A144-145CCBD50388}" type="datetimeFigureOut">
              <a:rPr lang="en-US" smtClean="0"/>
              <a:t>8/15/2021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3F657F-8D72-44C1-98EC-4F9D0B70F009}" type="slidenum">
              <a:rPr lang="en-US" smtClean="0"/>
              <a:t>‹#›</a:t>
            </a:fld>
            <a:endParaRPr lang="en-US"/>
          </a:p>
        </p:txBody>
      </p:sp>
    </p:spTree>
    <p:extLst>
      <p:ext uri="{BB962C8B-B14F-4D97-AF65-F5344CB8AC3E}">
        <p14:creationId xmlns:p14="http://schemas.microsoft.com/office/powerpoint/2010/main" val="3102207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56AC-7F80-422E-98E8-352261B94281}"/>
              </a:ext>
            </a:extLst>
          </p:cNvPr>
          <p:cNvSpPr>
            <a:spLocks noGrp="1"/>
          </p:cNvSpPr>
          <p:nvPr>
            <p:ph type="ctrTitle"/>
          </p:nvPr>
        </p:nvSpPr>
        <p:spPr/>
        <p:txBody>
          <a:bodyPr/>
          <a:lstStyle/>
          <a:p>
            <a:r>
              <a:rPr lang="en-US" sz="6000" b="1" dirty="0"/>
              <a:t>Bank Marketing (Campaign)</a:t>
            </a:r>
            <a:endParaRPr lang="en-US" dirty="0"/>
          </a:p>
        </p:txBody>
      </p:sp>
      <p:sp>
        <p:nvSpPr>
          <p:cNvPr id="3" name="Subtitle 2">
            <a:extLst>
              <a:ext uri="{FF2B5EF4-FFF2-40B4-BE49-F238E27FC236}">
                <a16:creationId xmlns:a16="http://schemas.microsoft.com/office/drawing/2014/main" id="{286A1ACA-478E-4974-9974-736754C6AF58}"/>
              </a:ext>
            </a:extLst>
          </p:cNvPr>
          <p:cNvSpPr>
            <a:spLocks noGrp="1"/>
          </p:cNvSpPr>
          <p:nvPr>
            <p:ph type="subTitle" idx="1"/>
          </p:nvPr>
        </p:nvSpPr>
        <p:spPr/>
        <p:txBody>
          <a:bodyPr>
            <a:normAutofit/>
          </a:bodyPr>
          <a:lstStyle/>
          <a:p>
            <a:r>
              <a:rPr lang="en-US" sz="6000" b="1" dirty="0">
                <a:solidFill>
                  <a:schemeClr val="accent1">
                    <a:lumMod val="75000"/>
                  </a:schemeClr>
                </a:solidFill>
              </a:rPr>
              <a:t>Final Presentation</a:t>
            </a:r>
          </a:p>
        </p:txBody>
      </p:sp>
    </p:spTree>
    <p:extLst>
      <p:ext uri="{BB962C8B-B14F-4D97-AF65-F5344CB8AC3E}">
        <p14:creationId xmlns:p14="http://schemas.microsoft.com/office/powerpoint/2010/main" val="324380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0925-13A8-48D5-8E17-80C2AB790630}"/>
              </a:ext>
            </a:extLst>
          </p:cNvPr>
          <p:cNvSpPr>
            <a:spLocks noGrp="1"/>
          </p:cNvSpPr>
          <p:nvPr>
            <p:ph type="title"/>
          </p:nvPr>
        </p:nvSpPr>
        <p:spPr/>
        <p:txBody>
          <a:bodyPr/>
          <a:lstStyle/>
          <a:p>
            <a:r>
              <a:rPr lang="en-US" sz="3600" dirty="0">
                <a:solidFill>
                  <a:schemeClr val="tx1"/>
                </a:solidFill>
              </a:rPr>
              <a:t>Database information</a:t>
            </a:r>
            <a:endParaRPr lang="en-US" dirty="0"/>
          </a:p>
        </p:txBody>
      </p:sp>
      <p:pic>
        <p:nvPicPr>
          <p:cNvPr id="4" name="Content Placeholder 4">
            <a:extLst>
              <a:ext uri="{FF2B5EF4-FFF2-40B4-BE49-F238E27FC236}">
                <a16:creationId xmlns:a16="http://schemas.microsoft.com/office/drawing/2014/main" id="{C0CAF1A5-3507-47F3-81F0-9314441A3D40}"/>
              </a:ext>
            </a:extLst>
          </p:cNvPr>
          <p:cNvPicPr>
            <a:picLocks noGrp="1" noChangeAspect="1"/>
          </p:cNvPicPr>
          <p:nvPr>
            <p:ph idx="1"/>
          </p:nvPr>
        </p:nvPicPr>
        <p:blipFill>
          <a:blip r:embed="rId2"/>
          <a:stretch>
            <a:fillRect/>
          </a:stretch>
        </p:blipFill>
        <p:spPr>
          <a:xfrm>
            <a:off x="2133600" y="1312866"/>
            <a:ext cx="4440160" cy="5305292"/>
          </a:xfrm>
        </p:spPr>
      </p:pic>
    </p:spTree>
    <p:extLst>
      <p:ext uri="{BB962C8B-B14F-4D97-AF65-F5344CB8AC3E}">
        <p14:creationId xmlns:p14="http://schemas.microsoft.com/office/powerpoint/2010/main" val="18782629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A375-981D-4EEA-B66C-CB2630BAB8A3}"/>
              </a:ext>
            </a:extLst>
          </p:cNvPr>
          <p:cNvSpPr>
            <a:spLocks noGrp="1"/>
          </p:cNvSpPr>
          <p:nvPr>
            <p:ph type="title"/>
          </p:nvPr>
        </p:nvSpPr>
        <p:spPr/>
        <p:txBody>
          <a:bodyPr/>
          <a:lstStyle/>
          <a:p>
            <a:r>
              <a:rPr lang="en-US" b="1" dirty="0">
                <a:solidFill>
                  <a:schemeClr val="accent2"/>
                </a:solidFill>
              </a:rPr>
              <a:t>3.Logistic Regression</a:t>
            </a:r>
          </a:p>
        </p:txBody>
      </p:sp>
      <p:sp>
        <p:nvSpPr>
          <p:cNvPr id="3" name="Content Placeholder 2">
            <a:extLst>
              <a:ext uri="{FF2B5EF4-FFF2-40B4-BE49-F238E27FC236}">
                <a16:creationId xmlns:a16="http://schemas.microsoft.com/office/drawing/2014/main" id="{05DB8F71-33AE-4B21-941D-959B9720FAE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Logistic Regression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0.7711</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 0.7530.</a:t>
            </a:r>
          </a:p>
          <a:p>
            <a:r>
              <a:rPr lang="en-US" dirty="0">
                <a:latin typeface="Calibri" panose="020F0502020204030204" pitchFamily="34" charset="0"/>
                <a:cs typeface="Calibri" panose="020F0502020204030204" pitchFamily="34" charset="0"/>
              </a:rPr>
              <a:t>This also indicates a good performance.Now let's look at the F1-score.</a:t>
            </a:r>
          </a:p>
        </p:txBody>
      </p:sp>
      <p:pic>
        <p:nvPicPr>
          <p:cNvPr id="6" name="Content Placeholder 5">
            <a:extLst>
              <a:ext uri="{FF2B5EF4-FFF2-40B4-BE49-F238E27FC236}">
                <a16:creationId xmlns:a16="http://schemas.microsoft.com/office/drawing/2014/main" id="{5263C671-E04F-49A7-B8A3-3A96B3D4984C}"/>
              </a:ext>
            </a:extLst>
          </p:cNvPr>
          <p:cNvPicPr>
            <a:picLocks noGrp="1" noChangeAspect="1"/>
          </p:cNvPicPr>
          <p:nvPr>
            <p:ph sz="half" idx="2"/>
          </p:nvPr>
        </p:nvPicPr>
        <p:blipFill>
          <a:blip r:embed="rId2"/>
          <a:stretch>
            <a:fillRect/>
          </a:stretch>
        </p:blipFill>
        <p:spPr>
          <a:xfrm>
            <a:off x="5274365" y="2169898"/>
            <a:ext cx="5934628" cy="3871464"/>
          </a:xfrm>
        </p:spPr>
      </p:pic>
    </p:spTree>
    <p:extLst>
      <p:ext uri="{BB962C8B-B14F-4D97-AF65-F5344CB8AC3E}">
        <p14:creationId xmlns:p14="http://schemas.microsoft.com/office/powerpoint/2010/main" val="3455245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D4577-8AB3-4858-B801-1D1FD9160FE7}"/>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0.6113</a:t>
            </a:r>
          </a:p>
          <a:p>
            <a:pPr marL="0" indent="0">
              <a:buNone/>
            </a:pP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0.6029.</a:t>
            </a:r>
          </a:p>
          <a:p>
            <a:pPr marL="0" indent="0">
              <a:buNone/>
            </a:pPr>
            <a:r>
              <a:rPr lang="en-US" dirty="0">
                <a:latin typeface="Calibri" panose="020F0502020204030204" pitchFamily="34" charset="0"/>
                <a:cs typeface="Calibri" panose="020F0502020204030204" pitchFamily="34" charset="0"/>
              </a:rPr>
              <a:t>This is a slightly good performance.Now let's work with SGD Classifier with log-loss machine learning model.</a:t>
            </a:r>
          </a:p>
          <a:p>
            <a:pPr marL="0" indent="0">
              <a:buNone/>
            </a:pPr>
            <a:endParaRPr lang="en-US"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3F7039A-0B61-40C3-B23C-DD9277BBB2E7}"/>
              </a:ext>
            </a:extLst>
          </p:cNvPr>
          <p:cNvPicPr>
            <a:picLocks noGrp="1" noChangeAspect="1"/>
          </p:cNvPicPr>
          <p:nvPr>
            <p:ph sz="half" idx="2"/>
          </p:nvPr>
        </p:nvPicPr>
        <p:blipFill>
          <a:blip r:embed="rId2"/>
          <a:stretch>
            <a:fillRect/>
          </a:stretch>
        </p:blipFill>
        <p:spPr>
          <a:xfrm>
            <a:off x="5235850" y="3816592"/>
            <a:ext cx="7294505" cy="1099965"/>
          </a:xfrm>
        </p:spPr>
      </p:pic>
    </p:spTree>
    <p:extLst>
      <p:ext uri="{BB962C8B-B14F-4D97-AF65-F5344CB8AC3E}">
        <p14:creationId xmlns:p14="http://schemas.microsoft.com/office/powerpoint/2010/main" val="17685368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0408-4082-4764-B9A6-66EC787D71F3}"/>
              </a:ext>
            </a:extLst>
          </p:cNvPr>
          <p:cNvSpPr>
            <a:spLocks noGrp="1"/>
          </p:cNvSpPr>
          <p:nvPr>
            <p:ph type="title"/>
          </p:nvPr>
        </p:nvSpPr>
        <p:spPr/>
        <p:txBody>
          <a:bodyPr>
            <a:normAutofit/>
          </a:bodyPr>
          <a:lstStyle/>
          <a:p>
            <a:r>
              <a:rPr lang="en-US" sz="2400" b="1" dirty="0">
                <a:solidFill>
                  <a:schemeClr val="accent2"/>
                </a:solidFill>
              </a:rPr>
              <a:t>4.SGD Classifier with log-loss </a:t>
            </a:r>
          </a:p>
        </p:txBody>
      </p:sp>
      <p:sp>
        <p:nvSpPr>
          <p:cNvPr id="3" name="Content Placeholder 2">
            <a:extLst>
              <a:ext uri="{FF2B5EF4-FFF2-40B4-BE49-F238E27FC236}">
                <a16:creationId xmlns:a16="http://schemas.microsoft.com/office/drawing/2014/main" id="{A40CA2FD-C926-4A2B-8A97-310C7F45B0C7}"/>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SGD Classifier with log-loss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0.77</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0.7535</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also indicates a good performance. Now let's look at the F1-score.</a:t>
            </a:r>
          </a:p>
        </p:txBody>
      </p:sp>
      <p:pic>
        <p:nvPicPr>
          <p:cNvPr id="6" name="Content Placeholder 5">
            <a:extLst>
              <a:ext uri="{FF2B5EF4-FFF2-40B4-BE49-F238E27FC236}">
                <a16:creationId xmlns:a16="http://schemas.microsoft.com/office/drawing/2014/main" id="{EF683470-9B43-4849-AB74-53975AD07F3E}"/>
              </a:ext>
            </a:extLst>
          </p:cNvPr>
          <p:cNvPicPr>
            <a:picLocks noGrp="1" noChangeAspect="1"/>
          </p:cNvPicPr>
          <p:nvPr>
            <p:ph sz="half" idx="2"/>
          </p:nvPr>
        </p:nvPicPr>
        <p:blipFill>
          <a:blip r:embed="rId2"/>
          <a:stretch>
            <a:fillRect/>
          </a:stretch>
        </p:blipFill>
        <p:spPr>
          <a:xfrm>
            <a:off x="5787704" y="2491410"/>
            <a:ext cx="5400092" cy="3549952"/>
          </a:xfrm>
        </p:spPr>
      </p:pic>
    </p:spTree>
    <p:extLst>
      <p:ext uri="{BB962C8B-B14F-4D97-AF65-F5344CB8AC3E}">
        <p14:creationId xmlns:p14="http://schemas.microsoft.com/office/powerpoint/2010/main" val="5861442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65BCC-36CC-40FB-BE55-64AB6BFA19B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0.6119</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0.6149</a:t>
            </a:r>
            <a:r>
              <a:rPr lang="en-US" dirty="0">
                <a:latin typeface="Calibri" panose="020F0502020204030204" pitchFamily="34" charset="0"/>
                <a:cs typeface="Calibri" panose="020F0502020204030204" pitchFamily="34" charset="0"/>
              </a:rPr>
              <a:t> for the SGD Classifier with log-loss.</a:t>
            </a:r>
          </a:p>
          <a:p>
            <a:r>
              <a:rPr lang="en-US" dirty="0">
                <a:latin typeface="Calibri" panose="020F0502020204030204" pitchFamily="34" charset="0"/>
                <a:cs typeface="Calibri" panose="020F0502020204030204" pitchFamily="34" charset="0"/>
              </a:rPr>
              <a:t>This is also indicating a slightly good performance.Now let's work with the Linear SVM machine learning model.</a:t>
            </a:r>
          </a:p>
        </p:txBody>
      </p:sp>
      <p:pic>
        <p:nvPicPr>
          <p:cNvPr id="6" name="Content Placeholder 5">
            <a:extLst>
              <a:ext uri="{FF2B5EF4-FFF2-40B4-BE49-F238E27FC236}">
                <a16:creationId xmlns:a16="http://schemas.microsoft.com/office/drawing/2014/main" id="{300709F3-4100-4C05-A86E-5BEF8ED7D8C0}"/>
              </a:ext>
            </a:extLst>
          </p:cNvPr>
          <p:cNvPicPr>
            <a:picLocks noGrp="1" noChangeAspect="1"/>
          </p:cNvPicPr>
          <p:nvPr>
            <p:ph sz="half" idx="2"/>
          </p:nvPr>
        </p:nvPicPr>
        <p:blipFill>
          <a:blip r:embed="rId2"/>
          <a:stretch>
            <a:fillRect/>
          </a:stretch>
        </p:blipFill>
        <p:spPr>
          <a:xfrm>
            <a:off x="5395912" y="3839369"/>
            <a:ext cx="6440905" cy="944666"/>
          </a:xfrm>
        </p:spPr>
      </p:pic>
    </p:spTree>
    <p:extLst>
      <p:ext uri="{BB962C8B-B14F-4D97-AF65-F5344CB8AC3E}">
        <p14:creationId xmlns:p14="http://schemas.microsoft.com/office/powerpoint/2010/main" val="31283055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772F-86E4-4680-BAC3-8C50CF63D99F}"/>
              </a:ext>
            </a:extLst>
          </p:cNvPr>
          <p:cNvSpPr>
            <a:spLocks noGrp="1"/>
          </p:cNvSpPr>
          <p:nvPr>
            <p:ph type="title"/>
          </p:nvPr>
        </p:nvSpPr>
        <p:spPr/>
        <p:txBody>
          <a:bodyPr>
            <a:normAutofit/>
          </a:bodyPr>
          <a:lstStyle/>
          <a:p>
            <a:r>
              <a:rPr lang="en-US" sz="2400" b="1" dirty="0">
                <a:solidFill>
                  <a:schemeClr val="accent2"/>
                </a:solidFill>
              </a:rPr>
              <a:t>5.Linear SVM</a:t>
            </a:r>
          </a:p>
        </p:txBody>
      </p:sp>
      <p:sp>
        <p:nvSpPr>
          <p:cNvPr id="3" name="Content Placeholder 2">
            <a:extLst>
              <a:ext uri="{FF2B5EF4-FFF2-40B4-BE49-F238E27FC236}">
                <a16:creationId xmlns:a16="http://schemas.microsoft.com/office/drawing/2014/main" id="{AF6D4D99-B924-41A9-AD6C-BFA0B3BD8D1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0.7632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0.7496.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5FB33F5A-DAEE-48DD-B525-FFF014EA2228}"/>
              </a:ext>
            </a:extLst>
          </p:cNvPr>
          <p:cNvPicPr>
            <a:picLocks noGrp="1" noChangeAspect="1"/>
          </p:cNvPicPr>
          <p:nvPr>
            <p:ph sz="half" idx="2"/>
          </p:nvPr>
        </p:nvPicPr>
        <p:blipFill>
          <a:blip r:embed="rId2"/>
          <a:stretch>
            <a:fillRect/>
          </a:stretch>
        </p:blipFill>
        <p:spPr>
          <a:xfrm>
            <a:off x="5936191" y="2227758"/>
            <a:ext cx="5578475" cy="3813603"/>
          </a:xfrm>
        </p:spPr>
      </p:pic>
    </p:spTree>
    <p:extLst>
      <p:ext uri="{BB962C8B-B14F-4D97-AF65-F5344CB8AC3E}">
        <p14:creationId xmlns:p14="http://schemas.microsoft.com/office/powerpoint/2010/main" val="35464453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668CF-815D-4999-AF31-F376EF50CD0A}"/>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0.5891</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0.5894.</a:t>
            </a:r>
          </a:p>
          <a:p>
            <a:r>
              <a:rPr lang="en-US" dirty="0">
                <a:latin typeface="Calibri" panose="020F0502020204030204" pitchFamily="34" charset="0"/>
                <a:cs typeface="Calibri" panose="020F0502020204030204" pitchFamily="34" charset="0"/>
              </a:rPr>
              <a:t>This is not a bad.Now let's work with  </a:t>
            </a:r>
            <a:r>
              <a:rPr lang="en-US" b="1" dirty="0">
                <a:latin typeface="Calibri" panose="020F0502020204030204" pitchFamily="34" charset="0"/>
                <a:cs typeface="Calibri" panose="020F0502020204030204" pitchFamily="34" charset="0"/>
              </a:rPr>
              <a:t>Random Forest model.</a:t>
            </a:r>
          </a:p>
        </p:txBody>
      </p:sp>
      <p:pic>
        <p:nvPicPr>
          <p:cNvPr id="6" name="Content Placeholder 5">
            <a:extLst>
              <a:ext uri="{FF2B5EF4-FFF2-40B4-BE49-F238E27FC236}">
                <a16:creationId xmlns:a16="http://schemas.microsoft.com/office/drawing/2014/main" id="{1325849E-E4E9-4457-89D5-ACBEF9F65265}"/>
              </a:ext>
            </a:extLst>
          </p:cNvPr>
          <p:cNvPicPr>
            <a:picLocks noGrp="1" noChangeAspect="1"/>
          </p:cNvPicPr>
          <p:nvPr>
            <p:ph sz="half" idx="2"/>
          </p:nvPr>
        </p:nvPicPr>
        <p:blipFill>
          <a:blip r:embed="rId2"/>
          <a:stretch>
            <a:fillRect/>
          </a:stretch>
        </p:blipFill>
        <p:spPr>
          <a:xfrm>
            <a:off x="5657850" y="3858419"/>
            <a:ext cx="6306692" cy="1005129"/>
          </a:xfrm>
        </p:spPr>
      </p:pic>
    </p:spTree>
    <p:extLst>
      <p:ext uri="{BB962C8B-B14F-4D97-AF65-F5344CB8AC3E}">
        <p14:creationId xmlns:p14="http://schemas.microsoft.com/office/powerpoint/2010/main" val="17477635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2200-B0B0-4DE9-9A1C-12F1EE3A1159}"/>
              </a:ext>
            </a:extLst>
          </p:cNvPr>
          <p:cNvSpPr>
            <a:spLocks noGrp="1"/>
          </p:cNvSpPr>
          <p:nvPr>
            <p:ph type="title"/>
          </p:nvPr>
        </p:nvSpPr>
        <p:spPr/>
        <p:txBody>
          <a:bodyPr>
            <a:normAutofit/>
          </a:bodyPr>
          <a:lstStyle/>
          <a:p>
            <a:r>
              <a:rPr lang="en-US" sz="2400" b="1" dirty="0">
                <a:solidFill>
                  <a:schemeClr val="accent2"/>
                </a:solidFill>
              </a:rPr>
              <a:t>6.Random Forest</a:t>
            </a:r>
          </a:p>
        </p:txBody>
      </p:sp>
      <p:sp>
        <p:nvSpPr>
          <p:cNvPr id="3" name="Content Placeholder 2">
            <a:extLst>
              <a:ext uri="{FF2B5EF4-FFF2-40B4-BE49-F238E27FC236}">
                <a16:creationId xmlns:a16="http://schemas.microsoft.com/office/drawing/2014/main" id="{6A8061CD-9FC8-470E-BC9F-64867AC5972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Random Forest model, we get a Train AUC score of 0.9975 and a Test AUC score of 0.7730.</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A0B059C3-EE70-47B2-BE65-B6FF29B84F80}"/>
              </a:ext>
            </a:extLst>
          </p:cNvPr>
          <p:cNvPicPr>
            <a:picLocks noGrp="1" noChangeAspect="1"/>
          </p:cNvPicPr>
          <p:nvPr>
            <p:ph sz="half" idx="2"/>
          </p:nvPr>
        </p:nvPicPr>
        <p:blipFill>
          <a:blip r:embed="rId2"/>
          <a:stretch>
            <a:fillRect/>
          </a:stretch>
        </p:blipFill>
        <p:spPr>
          <a:xfrm>
            <a:off x="5089524" y="2759146"/>
            <a:ext cx="4953989" cy="3177828"/>
          </a:xfrm>
        </p:spPr>
      </p:pic>
    </p:spTree>
    <p:extLst>
      <p:ext uri="{BB962C8B-B14F-4D97-AF65-F5344CB8AC3E}">
        <p14:creationId xmlns:p14="http://schemas.microsoft.com/office/powerpoint/2010/main" val="22555967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13252-9716-414E-903D-BBF321E3D8F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0.8180</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0.6092.</a:t>
            </a:r>
          </a:p>
          <a:p>
            <a:r>
              <a:rPr lang="en-US" dirty="0">
                <a:latin typeface="Calibri" panose="020F0502020204030204" pitchFamily="34" charset="0"/>
                <a:cs typeface="Calibri" panose="020F0502020204030204" pitchFamily="34" charset="0"/>
              </a:rPr>
              <a:t>This indicates a good performance for the Train F1-score and a slight good performance for the Test F1-score.Now let's work with the Xgboost machine learning model.</a:t>
            </a:r>
          </a:p>
        </p:txBody>
      </p:sp>
      <p:pic>
        <p:nvPicPr>
          <p:cNvPr id="6" name="Content Placeholder 5">
            <a:extLst>
              <a:ext uri="{FF2B5EF4-FFF2-40B4-BE49-F238E27FC236}">
                <a16:creationId xmlns:a16="http://schemas.microsoft.com/office/drawing/2014/main" id="{3E63C214-A564-4E13-9F39-37D02AC24F1A}"/>
              </a:ext>
            </a:extLst>
          </p:cNvPr>
          <p:cNvPicPr>
            <a:picLocks noGrp="1" noChangeAspect="1"/>
          </p:cNvPicPr>
          <p:nvPr>
            <p:ph sz="half" idx="2"/>
          </p:nvPr>
        </p:nvPicPr>
        <p:blipFill>
          <a:blip r:embed="rId2"/>
          <a:stretch>
            <a:fillRect/>
          </a:stretch>
        </p:blipFill>
        <p:spPr>
          <a:xfrm>
            <a:off x="5641086" y="3834606"/>
            <a:ext cx="5873580" cy="1174716"/>
          </a:xfrm>
        </p:spPr>
      </p:pic>
    </p:spTree>
    <p:extLst>
      <p:ext uri="{BB962C8B-B14F-4D97-AF65-F5344CB8AC3E}">
        <p14:creationId xmlns:p14="http://schemas.microsoft.com/office/powerpoint/2010/main" val="1120309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7E31-25C4-470A-AEC9-61D6DCE136FC}"/>
              </a:ext>
            </a:extLst>
          </p:cNvPr>
          <p:cNvSpPr>
            <a:spLocks noGrp="1"/>
          </p:cNvSpPr>
          <p:nvPr>
            <p:ph type="title"/>
          </p:nvPr>
        </p:nvSpPr>
        <p:spPr/>
        <p:txBody>
          <a:bodyPr>
            <a:normAutofit/>
          </a:bodyPr>
          <a:lstStyle/>
          <a:p>
            <a:r>
              <a:rPr lang="en-US" sz="2400" b="1" dirty="0">
                <a:solidFill>
                  <a:schemeClr val="accent2"/>
                </a:solidFill>
              </a:rPr>
              <a:t>7.XGBoost Classifier</a:t>
            </a:r>
          </a:p>
        </p:txBody>
      </p:sp>
      <p:sp>
        <p:nvSpPr>
          <p:cNvPr id="3" name="Content Placeholder 2">
            <a:extLst>
              <a:ext uri="{FF2B5EF4-FFF2-40B4-BE49-F238E27FC236}">
                <a16:creationId xmlns:a16="http://schemas.microsoft.com/office/drawing/2014/main" id="{E559FE92-08AE-4539-90C8-67DEB32DC78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0.8367</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0.7937.</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4BCD4B70-6C81-4E12-9DA8-2A9F69653289}"/>
              </a:ext>
            </a:extLst>
          </p:cNvPr>
          <p:cNvPicPr>
            <a:picLocks noGrp="1" noChangeAspect="1"/>
          </p:cNvPicPr>
          <p:nvPr>
            <p:ph sz="half" idx="2"/>
          </p:nvPr>
        </p:nvPicPr>
        <p:blipFill>
          <a:blip r:embed="rId2"/>
          <a:stretch>
            <a:fillRect/>
          </a:stretch>
        </p:blipFill>
        <p:spPr>
          <a:xfrm>
            <a:off x="5089525" y="2855080"/>
            <a:ext cx="5472458" cy="3259491"/>
          </a:xfrm>
        </p:spPr>
      </p:pic>
    </p:spTree>
    <p:extLst>
      <p:ext uri="{BB962C8B-B14F-4D97-AF65-F5344CB8AC3E}">
        <p14:creationId xmlns:p14="http://schemas.microsoft.com/office/powerpoint/2010/main" val="16930850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4CDDB-C136-475D-B23A-402AD4C1EE6B}"/>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0.6783</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0.6489.</a:t>
            </a:r>
          </a:p>
          <a:p>
            <a:r>
              <a:rPr lang="en-US" dirty="0">
                <a:latin typeface="Calibri" panose="020F0502020204030204" pitchFamily="34" charset="0"/>
                <a:cs typeface="Calibri" panose="020F0502020204030204" pitchFamily="34" charset="0"/>
              </a:rPr>
              <a:t>This indicates a slight good performance.Now let's look at the Adaboost machine learning model.</a:t>
            </a:r>
          </a:p>
        </p:txBody>
      </p:sp>
      <p:pic>
        <p:nvPicPr>
          <p:cNvPr id="6" name="Content Placeholder 5">
            <a:extLst>
              <a:ext uri="{FF2B5EF4-FFF2-40B4-BE49-F238E27FC236}">
                <a16:creationId xmlns:a16="http://schemas.microsoft.com/office/drawing/2014/main" id="{7B8FEA22-0F09-4B7B-BE90-6EF4CE616C95}"/>
              </a:ext>
            </a:extLst>
          </p:cNvPr>
          <p:cNvPicPr>
            <a:picLocks noGrp="1" noChangeAspect="1"/>
          </p:cNvPicPr>
          <p:nvPr>
            <p:ph sz="half" idx="2"/>
          </p:nvPr>
        </p:nvPicPr>
        <p:blipFill>
          <a:blip r:embed="rId2"/>
          <a:stretch>
            <a:fillRect/>
          </a:stretch>
        </p:blipFill>
        <p:spPr>
          <a:xfrm>
            <a:off x="5757862" y="3872705"/>
            <a:ext cx="5594271" cy="898077"/>
          </a:xfrm>
        </p:spPr>
      </p:pic>
    </p:spTree>
    <p:extLst>
      <p:ext uri="{BB962C8B-B14F-4D97-AF65-F5344CB8AC3E}">
        <p14:creationId xmlns:p14="http://schemas.microsoft.com/office/powerpoint/2010/main" val="415146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18E4DF-0CC3-465C-9B01-73414389551D}"/>
              </a:ext>
            </a:extLst>
          </p:cNvPr>
          <p:cNvSpPr>
            <a:spLocks noGrp="1"/>
          </p:cNvSpPr>
          <p:nvPr>
            <p:ph idx="1"/>
          </p:nvPr>
        </p:nvSpPr>
        <p:spPr>
          <a:xfrm>
            <a:off x="450850" y="185738"/>
            <a:ext cx="8823325" cy="5856287"/>
          </a:xfrm>
        </p:spPr>
        <p:txBody>
          <a:bodyPr/>
          <a:lstStyle/>
          <a:p>
            <a:r>
              <a:rPr lang="en-US" dirty="0">
                <a:latin typeface="Calibri" panose="020F0502020204030204" pitchFamily="34" charset="0"/>
                <a:cs typeface="Calibri" panose="020F0502020204030204" pitchFamily="34" charset="0"/>
              </a:rPr>
              <a:t>Above we can see that there are 10 numerical columns having 5 columns of integer datatype and 5 columns on float datatype and 11 are categorical datatype including target variable which is named as y in the dataset.</a:t>
            </a:r>
          </a:p>
          <a:p>
            <a:endParaRPr lang="en-US" dirty="0"/>
          </a:p>
        </p:txBody>
      </p:sp>
    </p:spTree>
    <p:extLst>
      <p:ext uri="{BB962C8B-B14F-4D97-AF65-F5344CB8AC3E}">
        <p14:creationId xmlns:p14="http://schemas.microsoft.com/office/powerpoint/2010/main" val="11740803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FF0B-B197-426F-8355-45073F6D1DD3}"/>
              </a:ext>
            </a:extLst>
          </p:cNvPr>
          <p:cNvSpPr>
            <a:spLocks noGrp="1"/>
          </p:cNvSpPr>
          <p:nvPr>
            <p:ph type="title"/>
          </p:nvPr>
        </p:nvSpPr>
        <p:spPr/>
        <p:txBody>
          <a:bodyPr>
            <a:normAutofit/>
          </a:bodyPr>
          <a:lstStyle/>
          <a:p>
            <a:r>
              <a:rPr lang="en-US" sz="2400" b="1" dirty="0">
                <a:solidFill>
                  <a:schemeClr val="accent2"/>
                </a:solidFill>
              </a:rPr>
              <a:t>8.Adaboost</a:t>
            </a:r>
          </a:p>
        </p:txBody>
      </p:sp>
      <p:sp>
        <p:nvSpPr>
          <p:cNvPr id="3" name="Content Placeholder 2">
            <a:extLst>
              <a:ext uri="{FF2B5EF4-FFF2-40B4-BE49-F238E27FC236}">
                <a16:creationId xmlns:a16="http://schemas.microsoft.com/office/drawing/2014/main" id="{6C778349-5B02-424C-80D0-1A2692FA3414}"/>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0.8166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0.7924.</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95634F07-5B01-41D7-92D8-1EB5C55F3475}"/>
              </a:ext>
            </a:extLst>
          </p:cNvPr>
          <p:cNvPicPr>
            <a:picLocks noGrp="1" noChangeAspect="1"/>
          </p:cNvPicPr>
          <p:nvPr>
            <p:ph sz="half" idx="2"/>
          </p:nvPr>
        </p:nvPicPr>
        <p:blipFill>
          <a:blip r:embed="rId2"/>
          <a:stretch>
            <a:fillRect/>
          </a:stretch>
        </p:blipFill>
        <p:spPr>
          <a:xfrm>
            <a:off x="5089524" y="2656717"/>
            <a:ext cx="4809849" cy="3320831"/>
          </a:xfrm>
        </p:spPr>
      </p:pic>
    </p:spTree>
    <p:extLst>
      <p:ext uri="{BB962C8B-B14F-4D97-AF65-F5344CB8AC3E}">
        <p14:creationId xmlns:p14="http://schemas.microsoft.com/office/powerpoint/2010/main" val="5204842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66FE9-4351-43AC-BC01-FA1484B56AA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0.6361</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is 0.6270</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is a slightly good performance.I’ve finished working with all the machine learning models encoded using One Hot Encoding method,now I will be working with the machine learning models encoded using Response Encoding method. I will be working with the same models in the preceding examples.</a:t>
            </a:r>
          </a:p>
        </p:txBody>
      </p:sp>
      <p:pic>
        <p:nvPicPr>
          <p:cNvPr id="6" name="Content Placeholder 5">
            <a:extLst>
              <a:ext uri="{FF2B5EF4-FFF2-40B4-BE49-F238E27FC236}">
                <a16:creationId xmlns:a16="http://schemas.microsoft.com/office/drawing/2014/main" id="{ABF61440-EB45-43BE-A770-650129B6163D}"/>
              </a:ext>
            </a:extLst>
          </p:cNvPr>
          <p:cNvPicPr>
            <a:picLocks noGrp="1" noChangeAspect="1"/>
          </p:cNvPicPr>
          <p:nvPr>
            <p:ph sz="half" idx="2"/>
          </p:nvPr>
        </p:nvPicPr>
        <p:blipFill>
          <a:blip r:embed="rId2"/>
          <a:stretch>
            <a:fillRect/>
          </a:stretch>
        </p:blipFill>
        <p:spPr>
          <a:xfrm>
            <a:off x="5672137" y="3858419"/>
            <a:ext cx="5670968" cy="912364"/>
          </a:xfrm>
        </p:spPr>
      </p:pic>
    </p:spTree>
    <p:extLst>
      <p:ext uri="{BB962C8B-B14F-4D97-AF65-F5344CB8AC3E}">
        <p14:creationId xmlns:p14="http://schemas.microsoft.com/office/powerpoint/2010/main" val="7124710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1EED-D0D8-467E-AAEC-AD4092EFD970}"/>
              </a:ext>
            </a:extLst>
          </p:cNvPr>
          <p:cNvSpPr>
            <a:spLocks noGrp="1"/>
          </p:cNvSpPr>
          <p:nvPr>
            <p:ph type="title"/>
          </p:nvPr>
        </p:nvSpPr>
        <p:spPr/>
        <p:txBody>
          <a:bodyPr/>
          <a:lstStyle/>
          <a:p>
            <a:r>
              <a:rPr lang="en-US" b="1" dirty="0">
                <a:solidFill>
                  <a:schemeClr val="accent2"/>
                </a:solidFill>
              </a:rPr>
              <a:t>1.</a:t>
            </a:r>
            <a:r>
              <a:rPr lang="en-US" b="1" dirty="0">
                <a:solidFill>
                  <a:schemeClr val="accent2"/>
                </a:solidFill>
                <a:latin typeface="Calibri" panose="020F0502020204030204" pitchFamily="34" charset="0"/>
                <a:cs typeface="Calibri" panose="020F0502020204030204" pitchFamily="34" charset="0"/>
              </a:rPr>
              <a:t> Dummy Classifier(Stratified)</a:t>
            </a:r>
            <a:br>
              <a:rPr lang="en-US" b="1" dirty="0">
                <a:solidFill>
                  <a:schemeClr val="accent2"/>
                </a:solidFill>
                <a:latin typeface="Calibri" panose="020F0502020204030204" pitchFamily="34" charset="0"/>
                <a:cs typeface="Calibri" panose="020F0502020204030204" pitchFamily="34" charset="0"/>
              </a:rPr>
            </a:br>
            <a:r>
              <a:rPr lang="en-US" b="1" dirty="0">
                <a:solidFill>
                  <a:schemeClr val="accent2"/>
                </a:solidFill>
                <a:latin typeface="Calibri" panose="020F0502020204030204" pitchFamily="34" charset="0"/>
                <a:cs typeface="Calibri" panose="020F0502020204030204" pitchFamily="34" charset="0"/>
              </a:rPr>
              <a:t>Response Encoding</a:t>
            </a:r>
            <a:endParaRPr lang="en-US" b="1" dirty="0"/>
          </a:p>
        </p:txBody>
      </p:sp>
      <p:sp>
        <p:nvSpPr>
          <p:cNvPr id="3" name="Content Placeholder 2">
            <a:extLst>
              <a:ext uri="{FF2B5EF4-FFF2-40B4-BE49-F238E27FC236}">
                <a16:creationId xmlns:a16="http://schemas.microsoft.com/office/drawing/2014/main" id="{47E11DAC-C465-4B6A-9C5C-ACFACB295DF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As we can see, 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0.5050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0.5013.</a:t>
            </a:r>
          </a:p>
          <a:p>
            <a:r>
              <a:rPr lang="en-US" dirty="0">
                <a:latin typeface="Calibri" panose="020F0502020204030204" pitchFamily="34" charset="0"/>
                <a:cs typeface="Calibri" panose="020F0502020204030204" pitchFamily="34" charset="0"/>
              </a:rPr>
              <a:t>This is not bad.Now let's look at the F1-score.</a:t>
            </a:r>
          </a:p>
        </p:txBody>
      </p:sp>
      <p:pic>
        <p:nvPicPr>
          <p:cNvPr id="6" name="Content Placeholder 5">
            <a:extLst>
              <a:ext uri="{FF2B5EF4-FFF2-40B4-BE49-F238E27FC236}">
                <a16:creationId xmlns:a16="http://schemas.microsoft.com/office/drawing/2014/main" id="{83D2D7B2-CC0A-4528-924D-EE6A071E8A53}"/>
              </a:ext>
            </a:extLst>
          </p:cNvPr>
          <p:cNvPicPr>
            <a:picLocks noGrp="1" noChangeAspect="1"/>
          </p:cNvPicPr>
          <p:nvPr>
            <p:ph sz="half" idx="2"/>
          </p:nvPr>
        </p:nvPicPr>
        <p:blipFill>
          <a:blip r:embed="rId2"/>
          <a:stretch>
            <a:fillRect/>
          </a:stretch>
        </p:blipFill>
        <p:spPr>
          <a:xfrm>
            <a:off x="4916883" y="2367628"/>
            <a:ext cx="5070041" cy="3880772"/>
          </a:xfrm>
        </p:spPr>
      </p:pic>
    </p:spTree>
    <p:extLst>
      <p:ext uri="{BB962C8B-B14F-4D97-AF65-F5344CB8AC3E}">
        <p14:creationId xmlns:p14="http://schemas.microsoft.com/office/powerpoint/2010/main" val="16809350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4EA1D-AAD8-4C4B-A108-A155A96CCD5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0.4709</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0.4691.</a:t>
            </a:r>
          </a:p>
          <a:p>
            <a:r>
              <a:rPr lang="en-US" dirty="0">
                <a:latin typeface="Calibri" panose="020F0502020204030204" pitchFamily="34" charset="0"/>
                <a:cs typeface="Calibri" panose="020F0502020204030204" pitchFamily="34" charset="0"/>
              </a:rPr>
              <a:t>This is a bad performance.Now let's work with K-NN model.</a:t>
            </a:r>
          </a:p>
        </p:txBody>
      </p:sp>
      <p:pic>
        <p:nvPicPr>
          <p:cNvPr id="6" name="Content Placeholder 5">
            <a:extLst>
              <a:ext uri="{FF2B5EF4-FFF2-40B4-BE49-F238E27FC236}">
                <a16:creationId xmlns:a16="http://schemas.microsoft.com/office/drawing/2014/main" id="{AA6C6C4E-6D19-43D5-89A5-54646B9F7768}"/>
              </a:ext>
            </a:extLst>
          </p:cNvPr>
          <p:cNvPicPr>
            <a:picLocks noGrp="1" noChangeAspect="1"/>
          </p:cNvPicPr>
          <p:nvPr>
            <p:ph sz="half" idx="2"/>
          </p:nvPr>
        </p:nvPicPr>
        <p:blipFill>
          <a:blip r:embed="rId2"/>
          <a:stretch>
            <a:fillRect/>
          </a:stretch>
        </p:blipFill>
        <p:spPr>
          <a:xfrm>
            <a:off x="5374366" y="3822390"/>
            <a:ext cx="6140300" cy="1133923"/>
          </a:xfrm>
        </p:spPr>
      </p:pic>
    </p:spTree>
    <p:extLst>
      <p:ext uri="{BB962C8B-B14F-4D97-AF65-F5344CB8AC3E}">
        <p14:creationId xmlns:p14="http://schemas.microsoft.com/office/powerpoint/2010/main" val="41865140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A80B-C886-4BEC-99AF-3B1DCC5811F6}"/>
              </a:ext>
            </a:extLst>
          </p:cNvPr>
          <p:cNvSpPr>
            <a:spLocks noGrp="1"/>
          </p:cNvSpPr>
          <p:nvPr>
            <p:ph type="title"/>
          </p:nvPr>
        </p:nvSpPr>
        <p:spPr/>
        <p:txBody>
          <a:bodyPr>
            <a:normAutofit/>
          </a:bodyPr>
          <a:lstStyle/>
          <a:p>
            <a:r>
              <a:rPr lang="en-US" sz="2400" b="1" dirty="0">
                <a:solidFill>
                  <a:schemeClr val="accent2"/>
                </a:solidFill>
              </a:rPr>
              <a:t>2.K-Nearest Neighbour</a:t>
            </a:r>
            <a:endParaRPr lang="en-US" sz="2400" b="1" dirty="0"/>
          </a:p>
        </p:txBody>
      </p:sp>
      <p:sp>
        <p:nvSpPr>
          <p:cNvPr id="3" name="Content Placeholder 2">
            <a:extLst>
              <a:ext uri="{FF2B5EF4-FFF2-40B4-BE49-F238E27FC236}">
                <a16:creationId xmlns:a16="http://schemas.microsoft.com/office/drawing/2014/main" id="{3DC0D843-F7FC-4078-9BD7-1763A92A687C}"/>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K-Nearest Neighbour algorithm,we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0.8278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0.7236.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359717CB-F37C-4D9D-BFE1-73AA38F01326}"/>
              </a:ext>
            </a:extLst>
          </p:cNvPr>
          <p:cNvPicPr>
            <a:picLocks noGrp="1" noChangeAspect="1"/>
          </p:cNvPicPr>
          <p:nvPr>
            <p:ph sz="half" idx="2"/>
          </p:nvPr>
        </p:nvPicPr>
        <p:blipFill>
          <a:blip r:embed="rId2"/>
          <a:stretch>
            <a:fillRect/>
          </a:stretch>
        </p:blipFill>
        <p:spPr>
          <a:xfrm>
            <a:off x="5420829" y="2580482"/>
            <a:ext cx="5419449" cy="3460879"/>
          </a:xfrm>
        </p:spPr>
      </p:pic>
    </p:spTree>
    <p:extLst>
      <p:ext uri="{BB962C8B-B14F-4D97-AF65-F5344CB8AC3E}">
        <p14:creationId xmlns:p14="http://schemas.microsoft.com/office/powerpoint/2010/main" val="30870984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66755-8871-43D6-883A-C19824649CD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0.6347</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0.6077</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This indicates a slightly good performance.Now let's work with Logistic Regression model.</a:t>
            </a:r>
          </a:p>
        </p:txBody>
      </p:sp>
      <p:pic>
        <p:nvPicPr>
          <p:cNvPr id="6" name="Content Placeholder 5">
            <a:extLst>
              <a:ext uri="{FF2B5EF4-FFF2-40B4-BE49-F238E27FC236}">
                <a16:creationId xmlns:a16="http://schemas.microsoft.com/office/drawing/2014/main" id="{AA44603F-8645-483E-80D2-80A0B56C8614}"/>
              </a:ext>
            </a:extLst>
          </p:cNvPr>
          <p:cNvPicPr>
            <a:picLocks noGrp="1" noChangeAspect="1"/>
          </p:cNvPicPr>
          <p:nvPr>
            <p:ph sz="half" idx="2"/>
          </p:nvPr>
        </p:nvPicPr>
        <p:blipFill>
          <a:blip r:embed="rId2"/>
          <a:stretch>
            <a:fillRect/>
          </a:stretch>
        </p:blipFill>
        <p:spPr>
          <a:xfrm>
            <a:off x="5385766" y="3879126"/>
            <a:ext cx="5841970" cy="1063935"/>
          </a:xfrm>
        </p:spPr>
      </p:pic>
    </p:spTree>
    <p:extLst>
      <p:ext uri="{BB962C8B-B14F-4D97-AF65-F5344CB8AC3E}">
        <p14:creationId xmlns:p14="http://schemas.microsoft.com/office/powerpoint/2010/main" val="4230111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2CBB-06F9-4906-9175-A8187C6E8589}"/>
              </a:ext>
            </a:extLst>
          </p:cNvPr>
          <p:cNvSpPr>
            <a:spLocks noGrp="1"/>
          </p:cNvSpPr>
          <p:nvPr>
            <p:ph type="title"/>
          </p:nvPr>
        </p:nvSpPr>
        <p:spPr/>
        <p:txBody>
          <a:bodyPr>
            <a:normAutofit/>
          </a:bodyPr>
          <a:lstStyle/>
          <a:p>
            <a:r>
              <a:rPr lang="en-US" sz="2400" b="1" dirty="0">
                <a:solidFill>
                  <a:schemeClr val="accent2"/>
                </a:solidFill>
              </a:rPr>
              <a:t>3.Logistic Regression </a:t>
            </a:r>
          </a:p>
        </p:txBody>
      </p:sp>
      <p:sp>
        <p:nvSpPr>
          <p:cNvPr id="3" name="Content Placeholder 2">
            <a:extLst>
              <a:ext uri="{FF2B5EF4-FFF2-40B4-BE49-F238E27FC236}">
                <a16:creationId xmlns:a16="http://schemas.microsoft.com/office/drawing/2014/main" id="{FBE39D86-F12F-4933-B2E0-E8827C91039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0.7630</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0.7481.</a:t>
            </a:r>
          </a:p>
          <a:p>
            <a:r>
              <a:rPr lang="en-US" dirty="0">
                <a:latin typeface="Calibri" panose="020F0502020204030204" pitchFamily="34" charset="0"/>
                <a:cs typeface="Calibri" panose="020F0502020204030204" pitchFamily="34" charset="0"/>
              </a:rPr>
              <a:t>This indicates a good performance.Now let's look at the F1-score. </a:t>
            </a:r>
          </a:p>
        </p:txBody>
      </p:sp>
      <p:pic>
        <p:nvPicPr>
          <p:cNvPr id="6" name="Content Placeholder 5">
            <a:extLst>
              <a:ext uri="{FF2B5EF4-FFF2-40B4-BE49-F238E27FC236}">
                <a16:creationId xmlns:a16="http://schemas.microsoft.com/office/drawing/2014/main" id="{DDE30C2B-3D14-4C54-AE6C-56E357CFFFDB}"/>
              </a:ext>
            </a:extLst>
          </p:cNvPr>
          <p:cNvPicPr>
            <a:picLocks noGrp="1" noChangeAspect="1"/>
          </p:cNvPicPr>
          <p:nvPr>
            <p:ph sz="half" idx="2"/>
          </p:nvPr>
        </p:nvPicPr>
        <p:blipFill>
          <a:blip r:embed="rId2"/>
          <a:stretch>
            <a:fillRect/>
          </a:stretch>
        </p:blipFill>
        <p:spPr>
          <a:xfrm>
            <a:off x="5089525" y="2709378"/>
            <a:ext cx="5319804" cy="3539022"/>
          </a:xfrm>
        </p:spPr>
      </p:pic>
    </p:spTree>
    <p:extLst>
      <p:ext uri="{BB962C8B-B14F-4D97-AF65-F5344CB8AC3E}">
        <p14:creationId xmlns:p14="http://schemas.microsoft.com/office/powerpoint/2010/main" val="25705403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871CF-D84F-44F1-B279-54321A74587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0.6066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0.6360.</a:t>
            </a:r>
            <a:r>
              <a:rPr lang="en-US" dirty="0">
                <a:latin typeface="Calibri" panose="020F0502020204030204" pitchFamily="34" charset="0"/>
                <a:cs typeface="Calibri" panose="020F0502020204030204" pitchFamily="34" charset="0"/>
              </a:rPr>
              <a:t>Now let's work with the SGD with log-loss.</a:t>
            </a:r>
          </a:p>
        </p:txBody>
      </p:sp>
      <p:pic>
        <p:nvPicPr>
          <p:cNvPr id="6" name="Content Placeholder 5">
            <a:extLst>
              <a:ext uri="{FF2B5EF4-FFF2-40B4-BE49-F238E27FC236}">
                <a16:creationId xmlns:a16="http://schemas.microsoft.com/office/drawing/2014/main" id="{B297916C-246E-4F2D-B6E4-3692CE167752}"/>
              </a:ext>
            </a:extLst>
          </p:cNvPr>
          <p:cNvPicPr>
            <a:picLocks noGrp="1" noChangeAspect="1"/>
          </p:cNvPicPr>
          <p:nvPr>
            <p:ph sz="half" idx="2"/>
          </p:nvPr>
        </p:nvPicPr>
        <p:blipFill>
          <a:blip r:embed="rId2"/>
          <a:stretch>
            <a:fillRect/>
          </a:stretch>
        </p:blipFill>
        <p:spPr>
          <a:xfrm>
            <a:off x="5800724" y="3844131"/>
            <a:ext cx="5759325" cy="1072426"/>
          </a:xfrm>
        </p:spPr>
      </p:pic>
    </p:spTree>
    <p:extLst>
      <p:ext uri="{BB962C8B-B14F-4D97-AF65-F5344CB8AC3E}">
        <p14:creationId xmlns:p14="http://schemas.microsoft.com/office/powerpoint/2010/main" val="9838118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6561-F676-4BA0-9446-61E78F7193E3}"/>
              </a:ext>
            </a:extLst>
          </p:cNvPr>
          <p:cNvSpPr>
            <a:spLocks noGrp="1"/>
          </p:cNvSpPr>
          <p:nvPr>
            <p:ph type="title"/>
          </p:nvPr>
        </p:nvSpPr>
        <p:spPr/>
        <p:txBody>
          <a:bodyPr>
            <a:normAutofit/>
          </a:bodyPr>
          <a:lstStyle/>
          <a:p>
            <a:r>
              <a:rPr lang="en-US" sz="2400" b="1" dirty="0">
                <a:solidFill>
                  <a:schemeClr val="accent2"/>
                </a:solidFill>
                <a:latin typeface="Calibri" panose="020F0502020204030204" pitchFamily="34" charset="0"/>
                <a:cs typeface="Calibri" panose="020F0502020204030204" pitchFamily="34" charset="0"/>
              </a:rPr>
              <a:t>4.SGD with log-loss</a:t>
            </a:r>
            <a:endParaRPr lang="en-US" sz="2400" b="1" dirty="0">
              <a:solidFill>
                <a:schemeClr val="accent2"/>
              </a:solidFill>
            </a:endParaRPr>
          </a:p>
        </p:txBody>
      </p:sp>
      <p:sp>
        <p:nvSpPr>
          <p:cNvPr id="3" name="Content Placeholder 2">
            <a:extLst>
              <a:ext uri="{FF2B5EF4-FFF2-40B4-BE49-F238E27FC236}">
                <a16:creationId xmlns:a16="http://schemas.microsoft.com/office/drawing/2014/main" id="{5FF115A5-0A59-4B34-954E-DFA1BD58706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0.7631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0.7475.</a:t>
            </a:r>
          </a:p>
          <a:p>
            <a:r>
              <a:rPr lang="en-US" dirty="0">
                <a:latin typeface="Calibri" panose="020F0502020204030204" pitchFamily="34" charset="0"/>
                <a:cs typeface="Calibri" panose="020F0502020204030204" pitchFamily="34" charset="0"/>
              </a:rPr>
              <a:t>This indicates a good performance.</a:t>
            </a:r>
          </a:p>
          <a:p>
            <a:r>
              <a:rPr lang="en-US" dirty="0">
                <a:latin typeface="Calibri" panose="020F0502020204030204" pitchFamily="34" charset="0"/>
                <a:cs typeface="Calibri" panose="020F0502020204030204" pitchFamily="34" charset="0"/>
              </a:rPr>
              <a:t>Now let's look at the F1-score.</a:t>
            </a:r>
          </a:p>
        </p:txBody>
      </p:sp>
      <p:pic>
        <p:nvPicPr>
          <p:cNvPr id="6" name="Content Placeholder 5">
            <a:extLst>
              <a:ext uri="{FF2B5EF4-FFF2-40B4-BE49-F238E27FC236}">
                <a16:creationId xmlns:a16="http://schemas.microsoft.com/office/drawing/2014/main" id="{6088F49A-FBD1-4F53-AE7D-9F2520DE960D}"/>
              </a:ext>
            </a:extLst>
          </p:cNvPr>
          <p:cNvPicPr>
            <a:picLocks noGrp="1" noChangeAspect="1"/>
          </p:cNvPicPr>
          <p:nvPr>
            <p:ph sz="half" idx="2"/>
          </p:nvPr>
        </p:nvPicPr>
        <p:blipFill>
          <a:blip r:embed="rId2"/>
          <a:stretch>
            <a:fillRect/>
          </a:stretch>
        </p:blipFill>
        <p:spPr>
          <a:xfrm>
            <a:off x="5169038" y="2310771"/>
            <a:ext cx="5220666" cy="3488247"/>
          </a:xfrm>
        </p:spPr>
      </p:pic>
    </p:spTree>
    <p:extLst>
      <p:ext uri="{BB962C8B-B14F-4D97-AF65-F5344CB8AC3E}">
        <p14:creationId xmlns:p14="http://schemas.microsoft.com/office/powerpoint/2010/main" val="17718448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BF8C1-6ED9-4A5B-97D5-DC8C26A23C86}"/>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a:t>
            </a:r>
            <a:r>
              <a:rPr lang="en-US" dirty="0">
                <a:latin typeface="Calibri" panose="020F0502020204030204" pitchFamily="34" charset="0"/>
                <a:cs typeface="Calibri" panose="020F0502020204030204" pitchFamily="34" charset="0"/>
              </a:rPr>
              <a:t> is </a:t>
            </a:r>
            <a:r>
              <a:rPr lang="en-US" b="1" dirty="0">
                <a:latin typeface="Calibri" panose="020F0502020204030204" pitchFamily="34" charset="0"/>
                <a:cs typeface="Calibri" panose="020F0502020204030204" pitchFamily="34" charset="0"/>
              </a:rPr>
              <a:t>0.6043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0.6710</a:t>
            </a:r>
            <a:r>
              <a:rPr lang="en-US" dirty="0">
                <a:latin typeface="Calibri" panose="020F0502020204030204" pitchFamily="34" charset="0"/>
                <a:cs typeface="Calibri" panose="020F0502020204030204" pitchFamily="34" charset="0"/>
              </a:rPr>
              <a:t>.Now let's work with Linear SVM model.</a:t>
            </a:r>
          </a:p>
        </p:txBody>
      </p:sp>
      <p:pic>
        <p:nvPicPr>
          <p:cNvPr id="6" name="Content Placeholder 5">
            <a:extLst>
              <a:ext uri="{FF2B5EF4-FFF2-40B4-BE49-F238E27FC236}">
                <a16:creationId xmlns:a16="http://schemas.microsoft.com/office/drawing/2014/main" id="{9E187A1B-9E57-4124-A4B1-1BCD36746E4F}"/>
              </a:ext>
            </a:extLst>
          </p:cNvPr>
          <p:cNvPicPr>
            <a:picLocks noGrp="1" noChangeAspect="1"/>
          </p:cNvPicPr>
          <p:nvPr>
            <p:ph sz="half" idx="2"/>
          </p:nvPr>
        </p:nvPicPr>
        <p:blipFill>
          <a:blip r:embed="rId2"/>
          <a:stretch>
            <a:fillRect/>
          </a:stretch>
        </p:blipFill>
        <p:spPr>
          <a:xfrm>
            <a:off x="5772150" y="3872705"/>
            <a:ext cx="5783304" cy="937833"/>
          </a:xfrm>
        </p:spPr>
      </p:pic>
    </p:spTree>
    <p:extLst>
      <p:ext uri="{BB962C8B-B14F-4D97-AF65-F5344CB8AC3E}">
        <p14:creationId xmlns:p14="http://schemas.microsoft.com/office/powerpoint/2010/main" val="94758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2863-0F6A-46C7-9499-57B3DD20904D}"/>
              </a:ext>
            </a:extLst>
          </p:cNvPr>
          <p:cNvSpPr>
            <a:spLocks noGrp="1"/>
          </p:cNvSpPr>
          <p:nvPr>
            <p:ph type="title"/>
          </p:nvPr>
        </p:nvSpPr>
        <p:spPr/>
        <p:txBody>
          <a:bodyPr/>
          <a:lstStyle/>
          <a:p>
            <a:r>
              <a:rPr lang="en-US" sz="3600" b="1" dirty="0">
                <a:solidFill>
                  <a:schemeClr val="bg2">
                    <a:lumMod val="25000"/>
                  </a:schemeClr>
                </a:solidFill>
                <a:latin typeface="Calibri" panose="020F0502020204030204" pitchFamily="34" charset="0"/>
                <a:cs typeface="Calibri" panose="020F0502020204030204" pitchFamily="34" charset="0"/>
              </a:rPr>
              <a:t>Checking for null/missing values</a:t>
            </a:r>
            <a:endParaRPr lang="en-US" dirty="0"/>
          </a:p>
        </p:txBody>
      </p:sp>
      <p:pic>
        <p:nvPicPr>
          <p:cNvPr id="4" name="Content Placeholder 6">
            <a:extLst>
              <a:ext uri="{FF2B5EF4-FFF2-40B4-BE49-F238E27FC236}">
                <a16:creationId xmlns:a16="http://schemas.microsoft.com/office/drawing/2014/main" id="{749EEB49-4CB3-4B3C-84B2-FFCA5E50BAC1}"/>
              </a:ext>
            </a:extLst>
          </p:cNvPr>
          <p:cNvPicPr>
            <a:picLocks noGrp="1" noChangeAspect="1"/>
          </p:cNvPicPr>
          <p:nvPr>
            <p:ph idx="1"/>
          </p:nvPr>
        </p:nvPicPr>
        <p:blipFill>
          <a:blip r:embed="rId2"/>
          <a:stretch>
            <a:fillRect/>
          </a:stretch>
        </p:blipFill>
        <p:spPr>
          <a:xfrm>
            <a:off x="2769704" y="1203198"/>
            <a:ext cx="3195465" cy="5654802"/>
          </a:xfrm>
        </p:spPr>
      </p:pic>
    </p:spTree>
    <p:extLst>
      <p:ext uri="{BB962C8B-B14F-4D97-AF65-F5344CB8AC3E}">
        <p14:creationId xmlns:p14="http://schemas.microsoft.com/office/powerpoint/2010/main" val="3294979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343B-BB2A-44D3-8FFB-E9D3B532C6F9}"/>
              </a:ext>
            </a:extLst>
          </p:cNvPr>
          <p:cNvSpPr>
            <a:spLocks noGrp="1"/>
          </p:cNvSpPr>
          <p:nvPr>
            <p:ph type="title"/>
          </p:nvPr>
        </p:nvSpPr>
        <p:spPr/>
        <p:txBody>
          <a:bodyPr>
            <a:normAutofit/>
          </a:bodyPr>
          <a:lstStyle/>
          <a:p>
            <a:r>
              <a:rPr lang="en-US" sz="2400" b="1" dirty="0">
                <a:solidFill>
                  <a:schemeClr val="accent2"/>
                </a:solidFill>
              </a:rPr>
              <a:t>5.Linear SVM</a:t>
            </a:r>
          </a:p>
        </p:txBody>
      </p:sp>
      <p:sp>
        <p:nvSpPr>
          <p:cNvPr id="3" name="Content Placeholder 2">
            <a:extLst>
              <a:ext uri="{FF2B5EF4-FFF2-40B4-BE49-F238E27FC236}">
                <a16:creationId xmlns:a16="http://schemas.microsoft.com/office/drawing/2014/main" id="{0BA19477-C970-4707-A01F-BBE1B61CB90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Linear SVM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0.7633</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0.7436.</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221FD976-9314-4070-A94A-D7EA0A60CB7E}"/>
              </a:ext>
            </a:extLst>
          </p:cNvPr>
          <p:cNvPicPr>
            <a:picLocks noGrp="1" noChangeAspect="1"/>
          </p:cNvPicPr>
          <p:nvPr>
            <p:ph sz="half" idx="2"/>
          </p:nvPr>
        </p:nvPicPr>
        <p:blipFill>
          <a:blip r:embed="rId2"/>
          <a:stretch>
            <a:fillRect/>
          </a:stretch>
        </p:blipFill>
        <p:spPr>
          <a:xfrm>
            <a:off x="5475010" y="2343150"/>
            <a:ext cx="5073719" cy="4082452"/>
          </a:xfrm>
        </p:spPr>
      </p:pic>
    </p:spTree>
    <p:extLst>
      <p:ext uri="{BB962C8B-B14F-4D97-AF65-F5344CB8AC3E}">
        <p14:creationId xmlns:p14="http://schemas.microsoft.com/office/powerpoint/2010/main" val="2895627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48834-2CD3-48F0-B8A2-4FD89CB5B69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0.5960</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0.1042.</a:t>
            </a:r>
          </a:p>
          <a:p>
            <a:r>
              <a:rPr lang="en-US" dirty="0">
                <a:latin typeface="Calibri" panose="020F0502020204030204" pitchFamily="34" charset="0"/>
                <a:cs typeface="Calibri" panose="020F0502020204030204" pitchFamily="34" charset="0"/>
              </a:rPr>
              <a:t>The Test F1-score is very bad compared with the Test F1-score of all the other models.Now let’s work with Random Forest model.</a:t>
            </a:r>
          </a:p>
        </p:txBody>
      </p:sp>
      <p:pic>
        <p:nvPicPr>
          <p:cNvPr id="6" name="Content Placeholder 5">
            <a:extLst>
              <a:ext uri="{FF2B5EF4-FFF2-40B4-BE49-F238E27FC236}">
                <a16:creationId xmlns:a16="http://schemas.microsoft.com/office/drawing/2014/main" id="{DF216676-F13C-475B-9CFA-B2DF4068D52F}"/>
              </a:ext>
            </a:extLst>
          </p:cNvPr>
          <p:cNvPicPr>
            <a:picLocks noGrp="1" noChangeAspect="1"/>
          </p:cNvPicPr>
          <p:nvPr>
            <p:ph sz="half" idx="2"/>
          </p:nvPr>
        </p:nvPicPr>
        <p:blipFill>
          <a:blip r:embed="rId2"/>
          <a:stretch>
            <a:fillRect/>
          </a:stretch>
        </p:blipFill>
        <p:spPr>
          <a:xfrm>
            <a:off x="5676900" y="3591340"/>
            <a:ext cx="5654570" cy="1205948"/>
          </a:xfrm>
        </p:spPr>
      </p:pic>
    </p:spTree>
    <p:extLst>
      <p:ext uri="{BB962C8B-B14F-4D97-AF65-F5344CB8AC3E}">
        <p14:creationId xmlns:p14="http://schemas.microsoft.com/office/powerpoint/2010/main" val="41429703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FD2C-0AC8-44B2-A9E9-3A6F9823A7C3}"/>
              </a:ext>
            </a:extLst>
          </p:cNvPr>
          <p:cNvSpPr>
            <a:spLocks noGrp="1"/>
          </p:cNvSpPr>
          <p:nvPr>
            <p:ph type="title"/>
          </p:nvPr>
        </p:nvSpPr>
        <p:spPr/>
        <p:txBody>
          <a:bodyPr/>
          <a:lstStyle/>
          <a:p>
            <a:r>
              <a:rPr lang="en-US" dirty="0"/>
              <a:t> </a:t>
            </a:r>
            <a:r>
              <a:rPr lang="en-US" b="1" dirty="0">
                <a:solidFill>
                  <a:schemeClr val="accent2"/>
                </a:solidFill>
              </a:rPr>
              <a:t>6.Random Forest</a:t>
            </a:r>
          </a:p>
        </p:txBody>
      </p:sp>
      <p:sp>
        <p:nvSpPr>
          <p:cNvPr id="3" name="Content Placeholder 2">
            <a:extLst>
              <a:ext uri="{FF2B5EF4-FFF2-40B4-BE49-F238E27FC236}">
                <a16:creationId xmlns:a16="http://schemas.microsoft.com/office/drawing/2014/main" id="{FF51FA9D-38EE-42CF-9028-6E93188B58F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0.9974</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0.7725.</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F5D88622-CBA5-4EA0-A093-7B07FA7417FC}"/>
              </a:ext>
            </a:extLst>
          </p:cNvPr>
          <p:cNvPicPr>
            <a:picLocks noGrp="1" noChangeAspect="1"/>
          </p:cNvPicPr>
          <p:nvPr>
            <p:ph sz="half" idx="2"/>
          </p:nvPr>
        </p:nvPicPr>
        <p:blipFill>
          <a:blip r:embed="rId2"/>
          <a:stretch>
            <a:fillRect/>
          </a:stretch>
        </p:blipFill>
        <p:spPr>
          <a:xfrm>
            <a:off x="5147227" y="2160589"/>
            <a:ext cx="4871416" cy="3602582"/>
          </a:xfrm>
        </p:spPr>
      </p:pic>
    </p:spTree>
    <p:extLst>
      <p:ext uri="{BB962C8B-B14F-4D97-AF65-F5344CB8AC3E}">
        <p14:creationId xmlns:p14="http://schemas.microsoft.com/office/powerpoint/2010/main" val="30237262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8F280-822A-40E2-8C92-E5CF17757619}"/>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0.8046</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0.5861.</a:t>
            </a:r>
          </a:p>
          <a:p>
            <a:r>
              <a:rPr lang="en-US" dirty="0">
                <a:latin typeface="Calibri" panose="020F0502020204030204" pitchFamily="34" charset="0"/>
                <a:cs typeface="Calibri" panose="020F0502020204030204" pitchFamily="34" charset="0"/>
              </a:rPr>
              <a:t>Now let's work with the Xgboost model.</a:t>
            </a:r>
          </a:p>
        </p:txBody>
      </p:sp>
      <p:pic>
        <p:nvPicPr>
          <p:cNvPr id="7" name="Content Placeholder 6">
            <a:extLst>
              <a:ext uri="{FF2B5EF4-FFF2-40B4-BE49-F238E27FC236}">
                <a16:creationId xmlns:a16="http://schemas.microsoft.com/office/drawing/2014/main" id="{25A3F284-B91C-4C7F-B494-6F902EE9500D}"/>
              </a:ext>
            </a:extLst>
          </p:cNvPr>
          <p:cNvPicPr>
            <a:picLocks noGrp="1" noChangeAspect="1"/>
          </p:cNvPicPr>
          <p:nvPr>
            <p:ph sz="half" idx="2"/>
          </p:nvPr>
        </p:nvPicPr>
        <p:blipFill>
          <a:blip r:embed="rId2"/>
          <a:stretch>
            <a:fillRect/>
          </a:stretch>
        </p:blipFill>
        <p:spPr>
          <a:xfrm>
            <a:off x="5242895" y="3697357"/>
            <a:ext cx="5597717" cy="1166191"/>
          </a:xfrm>
        </p:spPr>
      </p:pic>
    </p:spTree>
    <p:extLst>
      <p:ext uri="{BB962C8B-B14F-4D97-AF65-F5344CB8AC3E}">
        <p14:creationId xmlns:p14="http://schemas.microsoft.com/office/powerpoint/2010/main" val="94847631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B8A5-4328-4093-AA61-17DE1184E18D}"/>
              </a:ext>
            </a:extLst>
          </p:cNvPr>
          <p:cNvSpPr>
            <a:spLocks noGrp="1"/>
          </p:cNvSpPr>
          <p:nvPr>
            <p:ph type="title"/>
          </p:nvPr>
        </p:nvSpPr>
        <p:spPr/>
        <p:txBody>
          <a:bodyPr>
            <a:normAutofit/>
          </a:bodyPr>
          <a:lstStyle/>
          <a:p>
            <a:r>
              <a:rPr lang="en-US" sz="2400" b="1" dirty="0">
                <a:solidFill>
                  <a:schemeClr val="accent2"/>
                </a:solidFill>
              </a:rPr>
              <a:t>7.Xgboost </a:t>
            </a:r>
          </a:p>
        </p:txBody>
      </p:sp>
      <p:sp>
        <p:nvSpPr>
          <p:cNvPr id="3" name="Content Placeholder 2">
            <a:extLst>
              <a:ext uri="{FF2B5EF4-FFF2-40B4-BE49-F238E27FC236}">
                <a16:creationId xmlns:a16="http://schemas.microsoft.com/office/drawing/2014/main" id="{718672EA-8DC0-4E8A-80DD-CBCC00B6F6C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0.8877</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0.7902.</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4A9B9C0D-1FB0-4DED-B4A1-DB8D7E369952}"/>
              </a:ext>
            </a:extLst>
          </p:cNvPr>
          <p:cNvPicPr>
            <a:picLocks noGrp="1" noChangeAspect="1"/>
          </p:cNvPicPr>
          <p:nvPr>
            <p:ph sz="half" idx="2"/>
          </p:nvPr>
        </p:nvPicPr>
        <p:blipFill>
          <a:blip r:embed="rId2"/>
          <a:stretch>
            <a:fillRect/>
          </a:stretch>
        </p:blipFill>
        <p:spPr>
          <a:xfrm>
            <a:off x="5163627" y="2337491"/>
            <a:ext cx="5570633" cy="3526967"/>
          </a:xfrm>
        </p:spPr>
      </p:pic>
    </p:spTree>
    <p:extLst>
      <p:ext uri="{BB962C8B-B14F-4D97-AF65-F5344CB8AC3E}">
        <p14:creationId xmlns:p14="http://schemas.microsoft.com/office/powerpoint/2010/main" val="3662494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1B64B-1DB1-4E6C-BC25-F11AD5068748}"/>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0.7213</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0.6473.</a:t>
            </a:r>
          </a:p>
          <a:p>
            <a:r>
              <a:rPr lang="en-US" dirty="0">
                <a:latin typeface="Calibri" panose="020F0502020204030204" pitchFamily="34" charset="0"/>
                <a:cs typeface="Calibri" panose="020F0502020204030204" pitchFamily="34" charset="0"/>
              </a:rPr>
              <a:t>This indicates a slight good performance.Now let's work with the last machine learning </a:t>
            </a:r>
            <a:r>
              <a:rPr lang="en-US" dirty="0" err="1">
                <a:latin typeface="Calibri" panose="020F0502020204030204" pitchFamily="34" charset="0"/>
                <a:cs typeface="Calibri" panose="020F0502020204030204" pitchFamily="34" charset="0"/>
              </a:rPr>
              <a:t>model,Adaboost</a:t>
            </a:r>
            <a:r>
              <a:rPr lang="en-US" dirty="0">
                <a:latin typeface="Calibri" panose="020F0502020204030204" pitchFamily="34" charset="0"/>
                <a:cs typeface="Calibri" panose="020F0502020204030204" pitchFamily="34" charset="0"/>
              </a:rPr>
              <a:t>.</a:t>
            </a:r>
          </a:p>
        </p:txBody>
      </p:sp>
      <p:pic>
        <p:nvPicPr>
          <p:cNvPr id="7" name="Content Placeholder 6">
            <a:extLst>
              <a:ext uri="{FF2B5EF4-FFF2-40B4-BE49-F238E27FC236}">
                <a16:creationId xmlns:a16="http://schemas.microsoft.com/office/drawing/2014/main" id="{EF572389-8067-4402-8DBE-6F1A3860EF82}"/>
              </a:ext>
            </a:extLst>
          </p:cNvPr>
          <p:cNvPicPr>
            <a:picLocks noGrp="1" noChangeAspect="1"/>
          </p:cNvPicPr>
          <p:nvPr>
            <p:ph sz="half" idx="2"/>
          </p:nvPr>
        </p:nvPicPr>
        <p:blipFill>
          <a:blip r:embed="rId2"/>
          <a:stretch>
            <a:fillRect/>
          </a:stretch>
        </p:blipFill>
        <p:spPr>
          <a:xfrm>
            <a:off x="5204831" y="3763617"/>
            <a:ext cx="6284422" cy="1073426"/>
          </a:xfrm>
        </p:spPr>
      </p:pic>
    </p:spTree>
    <p:extLst>
      <p:ext uri="{BB962C8B-B14F-4D97-AF65-F5344CB8AC3E}">
        <p14:creationId xmlns:p14="http://schemas.microsoft.com/office/powerpoint/2010/main" val="31738151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F152-2DD3-4467-8D5C-3B845A92319E}"/>
              </a:ext>
            </a:extLst>
          </p:cNvPr>
          <p:cNvSpPr>
            <a:spLocks noGrp="1"/>
          </p:cNvSpPr>
          <p:nvPr>
            <p:ph type="title"/>
          </p:nvPr>
        </p:nvSpPr>
        <p:spPr/>
        <p:txBody>
          <a:bodyPr>
            <a:normAutofit/>
          </a:bodyPr>
          <a:lstStyle/>
          <a:p>
            <a:r>
              <a:rPr lang="en-US" sz="2400" b="1" dirty="0">
                <a:solidFill>
                  <a:schemeClr val="accent2"/>
                </a:solidFill>
              </a:rPr>
              <a:t>8. Adaboost</a:t>
            </a:r>
          </a:p>
        </p:txBody>
      </p:sp>
      <p:sp>
        <p:nvSpPr>
          <p:cNvPr id="3" name="Content Placeholder 2">
            <a:extLst>
              <a:ext uri="{FF2B5EF4-FFF2-40B4-BE49-F238E27FC236}">
                <a16:creationId xmlns:a16="http://schemas.microsoft.com/office/drawing/2014/main" id="{4D36AD2E-0052-476F-9516-57BCB3BE6C79}"/>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Adaboost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0.8176</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AUC score of 0.7942.</a:t>
            </a:r>
          </a:p>
          <a:p>
            <a:r>
              <a:rPr lang="en-US" dirty="0">
                <a:latin typeface="Calibri" panose="020F0502020204030204" pitchFamily="34" charset="0"/>
                <a:cs typeface="Calibri" panose="020F0502020204030204" pitchFamily="34" charset="0"/>
              </a:rPr>
              <a:t>This indicates a very good performance.Now let's look at the F1-score.</a:t>
            </a:r>
          </a:p>
        </p:txBody>
      </p:sp>
      <p:pic>
        <p:nvPicPr>
          <p:cNvPr id="6" name="Content Placeholder 5">
            <a:extLst>
              <a:ext uri="{FF2B5EF4-FFF2-40B4-BE49-F238E27FC236}">
                <a16:creationId xmlns:a16="http://schemas.microsoft.com/office/drawing/2014/main" id="{ACFE1C1C-FB93-46E1-851F-0E3CE78D0A2F}"/>
              </a:ext>
            </a:extLst>
          </p:cNvPr>
          <p:cNvPicPr>
            <a:picLocks noGrp="1" noChangeAspect="1"/>
          </p:cNvPicPr>
          <p:nvPr>
            <p:ph sz="half" idx="2"/>
          </p:nvPr>
        </p:nvPicPr>
        <p:blipFill>
          <a:blip r:embed="rId2"/>
          <a:stretch>
            <a:fillRect/>
          </a:stretch>
        </p:blipFill>
        <p:spPr>
          <a:xfrm>
            <a:off x="5194050" y="2437963"/>
            <a:ext cx="5261916" cy="3603398"/>
          </a:xfrm>
        </p:spPr>
      </p:pic>
    </p:spTree>
    <p:extLst>
      <p:ext uri="{BB962C8B-B14F-4D97-AF65-F5344CB8AC3E}">
        <p14:creationId xmlns:p14="http://schemas.microsoft.com/office/powerpoint/2010/main" val="32793996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092D5-257E-4D19-8D35-0C80AE6085DD}"/>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0.6391</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is </a:t>
            </a:r>
            <a:r>
              <a:rPr lang="en-US" b="1" dirty="0">
                <a:latin typeface="Calibri" panose="020F0502020204030204" pitchFamily="34" charset="0"/>
                <a:cs typeface="Calibri" panose="020F0502020204030204" pitchFamily="34" charset="0"/>
              </a:rPr>
              <a:t>0.6656.</a:t>
            </a:r>
          </a:p>
          <a:p>
            <a:r>
              <a:rPr lang="en-US" dirty="0">
                <a:latin typeface="Calibri" panose="020F0502020204030204" pitchFamily="34" charset="0"/>
                <a:cs typeface="Calibri" panose="020F0502020204030204" pitchFamily="34" charset="0"/>
              </a:rPr>
              <a:t>This indicates a slightly good performance.Now let's select the best or champion model.</a:t>
            </a:r>
          </a:p>
        </p:txBody>
      </p:sp>
      <p:pic>
        <p:nvPicPr>
          <p:cNvPr id="6" name="Content Placeholder 5">
            <a:extLst>
              <a:ext uri="{FF2B5EF4-FFF2-40B4-BE49-F238E27FC236}">
                <a16:creationId xmlns:a16="http://schemas.microsoft.com/office/drawing/2014/main" id="{2E02547E-058B-4F95-8DB5-8FBFB977D07E}"/>
              </a:ext>
            </a:extLst>
          </p:cNvPr>
          <p:cNvPicPr>
            <a:picLocks noGrp="1" noChangeAspect="1"/>
          </p:cNvPicPr>
          <p:nvPr>
            <p:ph sz="half" idx="2"/>
          </p:nvPr>
        </p:nvPicPr>
        <p:blipFill>
          <a:blip r:embed="rId2"/>
          <a:stretch>
            <a:fillRect/>
          </a:stretch>
        </p:blipFill>
        <p:spPr>
          <a:xfrm>
            <a:off x="5447379" y="3872705"/>
            <a:ext cx="6067287" cy="964337"/>
          </a:xfrm>
        </p:spPr>
      </p:pic>
    </p:spTree>
    <p:extLst>
      <p:ext uri="{BB962C8B-B14F-4D97-AF65-F5344CB8AC3E}">
        <p14:creationId xmlns:p14="http://schemas.microsoft.com/office/powerpoint/2010/main" val="313811806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7260-484D-4C46-99EB-989259DA7D5B}"/>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Model Selection</a:t>
            </a:r>
          </a:p>
        </p:txBody>
      </p:sp>
      <p:pic>
        <p:nvPicPr>
          <p:cNvPr id="5" name="Content Placeholder 4">
            <a:extLst>
              <a:ext uri="{FF2B5EF4-FFF2-40B4-BE49-F238E27FC236}">
                <a16:creationId xmlns:a16="http://schemas.microsoft.com/office/drawing/2014/main" id="{7D6FB92F-2827-4E5F-8DD9-4B56781F21A2}"/>
              </a:ext>
            </a:extLst>
          </p:cNvPr>
          <p:cNvPicPr>
            <a:picLocks noGrp="1" noChangeAspect="1"/>
          </p:cNvPicPr>
          <p:nvPr>
            <p:ph idx="1"/>
          </p:nvPr>
        </p:nvPicPr>
        <p:blipFill>
          <a:blip r:embed="rId2"/>
          <a:stretch>
            <a:fillRect/>
          </a:stretch>
        </p:blipFill>
        <p:spPr>
          <a:xfrm>
            <a:off x="389108" y="2027583"/>
            <a:ext cx="8675379" cy="3922102"/>
          </a:xfrm>
        </p:spPr>
      </p:pic>
    </p:spTree>
    <p:extLst>
      <p:ext uri="{BB962C8B-B14F-4D97-AF65-F5344CB8AC3E}">
        <p14:creationId xmlns:p14="http://schemas.microsoft.com/office/powerpoint/2010/main" val="25825372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6F33F-9616-455C-9179-DF4A15FD7258}"/>
              </a:ext>
            </a:extLst>
          </p:cNvPr>
          <p:cNvSpPr>
            <a:spLocks noGrp="1"/>
          </p:cNvSpPr>
          <p:nvPr>
            <p:ph idx="1"/>
          </p:nvPr>
        </p:nvSpPr>
        <p:spPr>
          <a:xfrm>
            <a:off x="0" y="119270"/>
            <a:ext cx="12192000" cy="6586329"/>
          </a:xfrm>
        </p:spPr>
        <p:txBody>
          <a:bodyPr/>
          <a:lstStyle/>
          <a:p>
            <a:pPr marL="0" indent="0">
              <a:buNone/>
            </a:pPr>
            <a:r>
              <a:rPr lang="en-US" dirty="0">
                <a:latin typeface="Calibri" panose="020F0502020204030204" pitchFamily="34" charset="0"/>
                <a:cs typeface="Calibri" panose="020F0502020204030204" pitchFamily="34" charset="0"/>
              </a:rPr>
              <a:t>Let’s compare our Models and check which model is performing the best.</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From the above we can see that model with </a:t>
            </a:r>
            <a:r>
              <a:rPr lang="en-US" b="1" dirty="0">
                <a:latin typeface="Calibri" panose="020F0502020204030204" pitchFamily="34" charset="0"/>
                <a:cs typeface="Calibri" panose="020F0502020204030204" pitchFamily="34" charset="0"/>
              </a:rPr>
              <a:t>Adaboost</a:t>
            </a:r>
            <a:r>
              <a:rPr lang="en-US" dirty="0">
                <a:latin typeface="Calibri" panose="020F0502020204030204" pitchFamily="34" charset="0"/>
                <a:cs typeface="Calibri" panose="020F0502020204030204" pitchFamily="34" charset="0"/>
              </a:rPr>
              <a:t> with response encoding has </a:t>
            </a:r>
            <a:r>
              <a:rPr lang="en-US" b="1" dirty="0">
                <a:latin typeface="Calibri" panose="020F0502020204030204" pitchFamily="34" charset="0"/>
                <a:cs typeface="Calibri" panose="020F0502020204030204" pitchFamily="34" charset="0"/>
              </a:rPr>
              <a:t>best Test-AUC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0.7942</a:t>
            </a:r>
          </a:p>
          <a:p>
            <a:pPr marL="0" indent="0">
              <a:buNone/>
            </a:pP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best F1-score of 0.6656 </a:t>
            </a:r>
            <a:r>
              <a:rPr lang="en-US" dirty="0">
                <a:latin typeface="Calibri" panose="020F0502020204030204" pitchFamily="34" charset="0"/>
                <a:cs typeface="Calibri" panose="020F0502020204030204" pitchFamily="34" charset="0"/>
              </a:rPr>
              <a:t>among other models.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We would be saving xgboost using joblib library to predict the data.</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Therefore, we would require this model for deployment.</a:t>
            </a: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81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BE8B7-8538-4AF9-9666-867C605C77C7}"/>
              </a:ext>
            </a:extLst>
          </p:cNvPr>
          <p:cNvSpPr>
            <a:spLocks noGrp="1"/>
          </p:cNvSpPr>
          <p:nvPr>
            <p:ph idx="1"/>
          </p:nvPr>
        </p:nvSpPr>
        <p:spPr>
          <a:xfrm>
            <a:off x="158750" y="0"/>
            <a:ext cx="9115425" cy="6042025"/>
          </a:xfrm>
        </p:spPr>
        <p:txBody>
          <a:bodyPr/>
          <a:lstStyle/>
          <a:p>
            <a:r>
              <a:rPr lang="en-US" dirty="0"/>
              <a:t>There are no null/missing values in a dataset.</a:t>
            </a:r>
          </a:p>
          <a:p>
            <a:pPr marL="0" indent="0">
              <a:buNone/>
            </a:pPr>
            <a:endParaRPr lang="en-US" dirty="0"/>
          </a:p>
        </p:txBody>
      </p:sp>
    </p:spTree>
    <p:extLst>
      <p:ext uri="{BB962C8B-B14F-4D97-AF65-F5344CB8AC3E}">
        <p14:creationId xmlns:p14="http://schemas.microsoft.com/office/powerpoint/2010/main" val="233753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C0B6-C688-4079-B8A2-518B6FD6EA26}"/>
              </a:ext>
            </a:extLst>
          </p:cNvPr>
          <p:cNvSpPr>
            <a:spLocks noGrp="1"/>
          </p:cNvSpPr>
          <p:nvPr>
            <p:ph type="title"/>
          </p:nvPr>
        </p:nvSpPr>
        <p:spPr/>
        <p:txBody>
          <a:bodyPr/>
          <a:lstStyle/>
          <a:p>
            <a:r>
              <a:rPr lang="en-US" b="1" spc="-5" dirty="0">
                <a:solidFill>
                  <a:schemeClr val="accent2"/>
                </a:solidFill>
                <a:effectLst/>
                <a:latin typeface="Calibri" panose="020F0502020204030204" pitchFamily="34" charset="0"/>
                <a:ea typeface="Times New Roman" panose="02020603050405020304" pitchFamily="18" charset="0"/>
              </a:rPr>
              <a:t>Type of data available for analysis: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4CAF7F7-A656-48EC-B7A8-9D64F4EB845F}"/>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type of data available for analysis is the </a:t>
            </a:r>
            <a:r>
              <a:rPr lang="en-US" sz="1800" b="1" dirty="0">
                <a:effectLst/>
                <a:latin typeface="Calibri" panose="020F0502020204030204" pitchFamily="34" charset="0"/>
                <a:ea typeface="Calibri" panose="020F0502020204030204" pitchFamily="34" charset="0"/>
                <a:cs typeface="Calibri" panose="020F0502020204030204" pitchFamily="34" charset="0"/>
              </a:rPr>
              <a:t>Exploratory Data Analysis (EDA).</a:t>
            </a:r>
            <a:r>
              <a:rPr lang="en-US" sz="1800" dirty="0">
                <a:effectLst/>
                <a:latin typeface="Calibri" panose="020F0502020204030204" pitchFamily="34" charset="0"/>
                <a:ea typeface="Calibri" panose="020F0502020204030204" pitchFamily="34" charset="0"/>
                <a:cs typeface="Calibri" panose="020F0502020204030204" pitchFamily="34" charset="0"/>
              </a:rPr>
              <a:t> The goal of using </a:t>
            </a:r>
            <a:r>
              <a:rPr lang="en-US" sz="1800" b="1" dirty="0">
                <a:effectLst/>
                <a:latin typeface="Calibri" panose="020F0502020204030204" pitchFamily="34" charset="0"/>
                <a:ea typeface="Calibri" panose="020F0502020204030204" pitchFamily="34" charset="0"/>
                <a:cs typeface="Calibri" panose="020F0502020204030204" pitchFamily="34" charset="0"/>
              </a:rPr>
              <a:t>Exploratory Data Analysis(EDA</a:t>
            </a:r>
            <a:r>
              <a:rPr lang="en-US" sz="1800" dirty="0">
                <a:effectLst/>
                <a:latin typeface="Calibri" panose="020F0502020204030204" pitchFamily="34" charset="0"/>
                <a:ea typeface="Calibri" panose="020F0502020204030204" pitchFamily="34" charset="0"/>
                <a:cs typeface="Calibri" panose="020F0502020204030204" pitchFamily="34" charset="0"/>
              </a:rPr>
              <a:t>) 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To explore data and find relationships between variables which were previously unknown.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It’s also helps you to discover relationships between measures in your data, which are evidence for the existence of the correlation.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4371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F2CF-E0FF-4F17-946A-AAE0B7758A92}"/>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Exploratory Data Analysis</a:t>
            </a:r>
            <a:endParaRPr lang="en-US" dirty="0"/>
          </a:p>
        </p:txBody>
      </p:sp>
      <p:sp>
        <p:nvSpPr>
          <p:cNvPr id="3" name="Content Placeholder 2">
            <a:extLst>
              <a:ext uri="{FF2B5EF4-FFF2-40B4-BE49-F238E27FC236}">
                <a16:creationId xmlns:a16="http://schemas.microsoft.com/office/drawing/2014/main" id="{58A231B6-CFCB-4648-9D9C-8E91F696AED0}"/>
              </a:ext>
            </a:extLst>
          </p:cNvPr>
          <p:cNvSpPr>
            <a:spLocks noGrp="1"/>
          </p:cNvSpPr>
          <p:nvPr>
            <p:ph idx="1"/>
          </p:nvPr>
        </p:nvSpPr>
        <p:spPr/>
        <p:txBody>
          <a:bodyPr/>
          <a:lstStyle/>
          <a:p>
            <a:r>
              <a:rPr lang="en-US" dirty="0"/>
              <a:t>Why </a:t>
            </a:r>
            <a:r>
              <a:rPr lang="en-US" sz="1800" b="1" dirty="0">
                <a:effectLst/>
                <a:latin typeface="Calibri" panose="020F0502020204030204" pitchFamily="34" charset="0"/>
                <a:ea typeface="Calibri" panose="020F0502020204030204" pitchFamily="34" charset="0"/>
              </a:rPr>
              <a:t>Exploratory Data Analysis(EDA) ?</a:t>
            </a:r>
          </a:p>
          <a:p>
            <a:r>
              <a:rPr lang="en-US" b="1" dirty="0">
                <a:latin typeface="Calibri" panose="020F0502020204030204" pitchFamily="34" charset="0"/>
              </a:rPr>
              <a:t>One of the reason for doing some </a:t>
            </a:r>
            <a:r>
              <a:rPr lang="en-US" sz="1800" b="1" dirty="0">
                <a:effectLst/>
                <a:latin typeface="Calibri" panose="020F0502020204030204" pitchFamily="34" charset="0"/>
                <a:ea typeface="Calibri" panose="020F0502020204030204" pitchFamily="34" charset="0"/>
              </a:rPr>
              <a:t>Exploratory Data Analysis(EDA are as follows:</a:t>
            </a:r>
          </a:p>
          <a:p>
            <a:r>
              <a:rPr lang="en-US" sz="1800" dirty="0">
                <a:effectLst/>
                <a:latin typeface="Calibri" panose="020F0502020204030204" pitchFamily="34" charset="0"/>
                <a:ea typeface="Calibri" panose="020F0502020204030204" pitchFamily="34" charset="0"/>
              </a:rPr>
              <a:t>To ease the burden when doing some machine learning tasks. Machine learning tasks typically start with a comprehensive exploration of the datasets.</a:t>
            </a:r>
          </a:p>
          <a:p>
            <a:r>
              <a:rPr lang="en-US" sz="1800" dirty="0">
                <a:effectLst/>
                <a:latin typeface="Calibri" panose="020F0502020204030204" pitchFamily="34" charset="0"/>
                <a:ea typeface="Calibri" panose="020F0502020204030204" pitchFamily="34" charset="0"/>
                <a:cs typeface="Calibri" panose="020F0502020204030204" pitchFamily="34" charset="0"/>
              </a:rPr>
              <a:t>Its helps ML practitioners to gain a deeper understanding of the properties of the data(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schema, statistical properties, and so on),the quality of the data(missing values, inconsistent data types, and so on) and the predictive power of the data(for example, the correlation of features with the target).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accomplish the task of performing  some descriptive analysis which  provides an understanding of the characteristics of the dataset and performing  some visualizations which presents data in a pictorial or graphical format.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0024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B0DA64-A434-433C-9E12-1FD1391D364F}"/>
              </a:ext>
            </a:extLst>
          </p:cNvPr>
          <p:cNvSpPr>
            <a:spLocks noGrp="1"/>
          </p:cNvSpPr>
          <p:nvPr>
            <p:ph idx="1"/>
          </p:nvPr>
        </p:nvSpPr>
        <p:spPr>
          <a:xfrm>
            <a:off x="677863" y="2160588"/>
            <a:ext cx="8596312" cy="3881437"/>
          </a:xfrm>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 going to perform some Exploratory Data Analysis(EDA) using the </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1"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bank-additional-full.csv”</a:t>
            </a:r>
            <a:r>
              <a:rPr lang="en-US" sz="1800" spc="-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help of the libraries such as matplotlib and seaborn, our goal to perform some exploratory data analysis can be easily accomplished. I will reveal   some insights which I’ve developed.</a:t>
            </a:r>
          </a:p>
          <a:p>
            <a:endParaRPr lang="en-US" dirty="0"/>
          </a:p>
        </p:txBody>
      </p:sp>
    </p:spTree>
    <p:extLst>
      <p:ext uri="{BB962C8B-B14F-4D97-AF65-F5344CB8AC3E}">
        <p14:creationId xmlns:p14="http://schemas.microsoft.com/office/powerpoint/2010/main" val="245550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7586-B05E-48DF-83BD-5B218B662898}"/>
              </a:ext>
            </a:extLst>
          </p:cNvPr>
          <p:cNvSpPr>
            <a:spLocks noGrp="1"/>
          </p:cNvSpPr>
          <p:nvPr>
            <p:ph type="title"/>
          </p:nvPr>
        </p:nvSpPr>
        <p:spPr/>
        <p:txBody>
          <a:bodyPr>
            <a:normAutofit fontScale="90000"/>
          </a:bodyPr>
          <a:lstStyle/>
          <a:p>
            <a:r>
              <a:rPr lang="en-US" sz="4400" b="1" dirty="0">
                <a:solidFill>
                  <a:schemeClr val="accent2"/>
                </a:solidFill>
                <a:latin typeface="Calibri" panose="020F0502020204030204" pitchFamily="34" charset="0"/>
                <a:cs typeface="Calibri" panose="020F0502020204030204" pitchFamily="34" charset="0"/>
              </a:rPr>
              <a:t>EDA </a:t>
            </a:r>
            <a:br>
              <a:rPr lang="en-US" sz="4400" b="1" dirty="0">
                <a:solidFill>
                  <a:schemeClr val="accent2"/>
                </a:solidFill>
                <a:latin typeface="Calibri" panose="020F0502020204030204" pitchFamily="34" charset="0"/>
                <a:cs typeface="Calibri" panose="020F0502020204030204" pitchFamily="34" charset="0"/>
              </a:rPr>
            </a:br>
            <a:r>
              <a:rPr lang="en-US" sz="4400" b="1" dirty="0">
                <a:solidFill>
                  <a:schemeClr val="accent2"/>
                </a:solidFill>
                <a:latin typeface="Calibri" panose="020F0502020204030204" pitchFamily="34" charset="0"/>
                <a:cs typeface="Calibri" panose="020F0502020204030204" pitchFamily="34" charset="0"/>
              </a:rPr>
              <a:t> Categorical Variables:</a:t>
            </a:r>
            <a:br>
              <a:rPr lang="en-US" sz="1800" b="1" dirty="0">
                <a:solidFill>
                  <a:schemeClr val="accent2"/>
                </a:solidFill>
                <a:latin typeface="Calibri" panose="020F0502020204030204" pitchFamily="34"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AE2CD2D-C4D7-41DD-A200-C384B8C9959A}"/>
              </a:ext>
            </a:extLst>
          </p:cNvPr>
          <p:cNvSpPr>
            <a:spLocks noGrp="1"/>
          </p:cNvSpPr>
          <p:nvPr>
            <p:ph sz="half" idx="1"/>
          </p:nvPr>
        </p:nvSpPr>
        <p:spPr/>
        <p:txBody>
          <a:bodyPr>
            <a:normAutofit/>
          </a:bodyPr>
          <a:lstStyle/>
          <a:p>
            <a:r>
              <a:rPr lang="en-US" dirty="0"/>
              <a:t> I will first perform some exploratory data analysis on the categorical variables.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In which class does majority data points belongs to? Yes, or 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As shown from the plot, we can see that majority of datapoints belong to No class labels with 88.7%  and minority of class belongs to 11.3% so the ratio of No:Yes is 8:1.</a:t>
            </a:r>
          </a:p>
        </p:txBody>
      </p:sp>
      <p:pic>
        <p:nvPicPr>
          <p:cNvPr id="5" name="Content Placeholder 4">
            <a:extLst>
              <a:ext uri="{FF2B5EF4-FFF2-40B4-BE49-F238E27FC236}">
                <a16:creationId xmlns:a16="http://schemas.microsoft.com/office/drawing/2014/main" id="{0118C6B8-6EAE-4991-88A5-B41F8076E7D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67215" y="2160589"/>
            <a:ext cx="4781688" cy="3718985"/>
          </a:xfrm>
          <a:prstGeom prst="rect">
            <a:avLst/>
          </a:prstGeom>
          <a:noFill/>
          <a:ln>
            <a:noFill/>
          </a:ln>
        </p:spPr>
      </p:pic>
    </p:spTree>
    <p:extLst>
      <p:ext uri="{BB962C8B-B14F-4D97-AF65-F5344CB8AC3E}">
        <p14:creationId xmlns:p14="http://schemas.microsoft.com/office/powerpoint/2010/main" val="61776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88DB-1DFC-458B-9D1E-383034609647}"/>
              </a:ext>
            </a:extLst>
          </p:cNvPr>
          <p:cNvSpPr>
            <a:spLocks noGrp="1"/>
          </p:cNvSpPr>
          <p:nvPr>
            <p:ph type="title"/>
          </p:nvPr>
        </p:nvSpPr>
        <p:spPr/>
        <p:txBody>
          <a:bodyPr/>
          <a:lstStyle/>
          <a:p>
            <a:r>
              <a:rPr lang="en-US" sz="3600" b="1" kern="1800"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Univariate Analysis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EDA </a:t>
            </a:r>
            <a:endParaRPr lang="en-US" dirty="0"/>
          </a:p>
        </p:txBody>
      </p:sp>
      <p:sp>
        <p:nvSpPr>
          <p:cNvPr id="3" name="Content Placeholder 2">
            <a:extLst>
              <a:ext uri="{FF2B5EF4-FFF2-40B4-BE49-F238E27FC236}">
                <a16:creationId xmlns:a16="http://schemas.microsoft.com/office/drawing/2014/main" id="{50BCB1A1-A008-498D-A5D0-B4AC32067E8A}"/>
              </a:ext>
            </a:extLst>
          </p:cNvPr>
          <p:cNvSpPr>
            <a:spLocks noGrp="1"/>
          </p:cNvSpPr>
          <p:nvPr>
            <p:ph sz="half" idx="1"/>
          </p:nvPr>
        </p:nvSpPr>
        <p:spPr/>
        <p:txBody>
          <a:bodyPr>
            <a:normAutofit fontScale="92500" lnSpcReduction="10000"/>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rPr>
              <a:t> Let’s start doing EDA on rest of the columns of the datapoints.</a:t>
            </a:r>
          </a:p>
          <a:p>
            <a:pPr marL="0" indent="0">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Job (Categorical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graph we can see that most of the customers that have jobs as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"blue-collar"</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or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"technician"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have been contacted by the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One interesting thing to find out would be to see the distribution for each classes as well.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Bef>
                <a:spcPts val="1200"/>
              </a:spcBef>
              <a:spcAft>
                <a:spcPts val="8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example, how many people who work as an admin have subscribed a term deposit.</a:t>
            </a:r>
            <a:endParaRPr lang="en-US" dirty="0"/>
          </a:p>
        </p:txBody>
      </p:sp>
      <p:pic>
        <p:nvPicPr>
          <p:cNvPr id="5" name="Content Placeholder 4">
            <a:extLst>
              <a:ext uri="{FF2B5EF4-FFF2-40B4-BE49-F238E27FC236}">
                <a16:creationId xmlns:a16="http://schemas.microsoft.com/office/drawing/2014/main" id="{092C547E-1B24-4A68-9499-43C6477A263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397565"/>
            <a:ext cx="7021305" cy="5956091"/>
          </a:xfrm>
          <a:prstGeom prst="rect">
            <a:avLst/>
          </a:prstGeom>
          <a:noFill/>
          <a:ln>
            <a:noFill/>
          </a:ln>
        </p:spPr>
      </p:pic>
    </p:spTree>
    <p:extLst>
      <p:ext uri="{BB962C8B-B14F-4D97-AF65-F5344CB8AC3E}">
        <p14:creationId xmlns:p14="http://schemas.microsoft.com/office/powerpoint/2010/main" val="160048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DE16-1B8E-49AE-B8DB-5D467086B2F4}"/>
              </a:ext>
            </a:extLst>
          </p:cNvPr>
          <p:cNvSpPr>
            <a:spLocks noGrp="1"/>
          </p:cNvSpPr>
          <p:nvPr>
            <p:ph type="title"/>
          </p:nvPr>
        </p:nvSpPr>
        <p:spPr/>
        <p:txBody>
          <a:bodyPr>
            <a:no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job profession has the highest rate for subscribing a term deposit and which  has the highest rate of not subscribing?</a:t>
            </a:r>
            <a:b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295FF67-CF6A-4B53-B877-89EAEF18F083}"/>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the customers who have jobs of admin have the highest rate of subscribing a term deposit</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hey are also the highest when it comes to not subscribing.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is simply because we have more customers working as admin than any other profession.</a:t>
            </a:r>
          </a:p>
          <a:p>
            <a:endParaRPr lang="en-US" dirty="0"/>
          </a:p>
        </p:txBody>
      </p:sp>
      <p:pic>
        <p:nvPicPr>
          <p:cNvPr id="5" name="Content Placeholder 4">
            <a:extLst>
              <a:ext uri="{FF2B5EF4-FFF2-40B4-BE49-F238E27FC236}">
                <a16:creationId xmlns:a16="http://schemas.microsoft.com/office/drawing/2014/main" id="{31975CBC-CE87-4DF2-B723-2342B4407F4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8017" y="1372459"/>
            <a:ext cx="7513983" cy="5485541"/>
          </a:xfrm>
          <a:prstGeom prst="rect">
            <a:avLst/>
          </a:prstGeom>
          <a:noFill/>
          <a:ln>
            <a:noFill/>
          </a:ln>
        </p:spPr>
      </p:pic>
    </p:spTree>
    <p:extLst>
      <p:ext uri="{BB962C8B-B14F-4D97-AF65-F5344CB8AC3E}">
        <p14:creationId xmlns:p14="http://schemas.microsoft.com/office/powerpoint/2010/main" val="10088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1105-A4CA-4153-A782-E3BB897F9D20}"/>
              </a:ext>
            </a:extLst>
          </p:cNvPr>
          <p:cNvSpPr>
            <a:spLocks noGrp="1"/>
          </p:cNvSpPr>
          <p:nvPr>
            <p:ph type="title"/>
          </p:nvPr>
        </p:nvSpPr>
        <p:spPr/>
        <p:txBody>
          <a:bodyPr/>
          <a:lstStyle/>
          <a:p>
            <a:r>
              <a:rPr lang="en-US" sz="3600" b="1" dirty="0">
                <a:ln w="22225">
                  <a:solidFill>
                    <a:schemeClr val="accent2"/>
                  </a:solidFill>
                  <a:prstDash val="solid"/>
                </a:ln>
                <a:solidFill>
                  <a:schemeClr val="accent2">
                    <a:lumMod val="40000"/>
                    <a:lumOff val="60000"/>
                  </a:schemeClr>
                </a:solidFill>
              </a:rPr>
              <a:t>Data Glacier Virtual Internship LISMU01</a:t>
            </a:r>
            <a:endParaRPr lang="en-US" dirty="0"/>
          </a:p>
        </p:txBody>
      </p:sp>
      <p:pic>
        <p:nvPicPr>
          <p:cNvPr id="4" name="Content Placeholder 3">
            <a:extLst>
              <a:ext uri="{FF2B5EF4-FFF2-40B4-BE49-F238E27FC236}">
                <a16:creationId xmlns:a16="http://schemas.microsoft.com/office/drawing/2014/main" id="{8BE4E35A-0D81-411F-B4C7-78ED25641FE2}"/>
              </a:ext>
            </a:extLst>
          </p:cNvPr>
          <p:cNvPicPr>
            <a:picLocks noGrp="1" noChangeAspect="1"/>
          </p:cNvPicPr>
          <p:nvPr>
            <p:ph idx="1"/>
          </p:nvPr>
        </p:nvPicPr>
        <p:blipFill>
          <a:blip r:embed="rId2"/>
          <a:stretch>
            <a:fillRect/>
          </a:stretch>
        </p:blipFill>
        <p:spPr>
          <a:xfrm>
            <a:off x="1643270" y="1914940"/>
            <a:ext cx="5989982" cy="4538870"/>
          </a:xfrm>
          <a:prstGeom prst="rect">
            <a:avLst/>
          </a:prstGeom>
        </p:spPr>
      </p:pic>
    </p:spTree>
    <p:extLst>
      <p:ext uri="{BB962C8B-B14F-4D97-AF65-F5344CB8AC3E}">
        <p14:creationId xmlns:p14="http://schemas.microsoft.com/office/powerpoint/2010/main" val="159828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4F02-8995-4385-82CC-28C3BC71F351}"/>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0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Marital (Categorical feature)</a:t>
            </a:r>
            <a:endParaRPr lang="en-US" sz="2000" dirty="0"/>
          </a:p>
        </p:txBody>
      </p:sp>
      <p:sp>
        <p:nvSpPr>
          <p:cNvPr id="3" name="Content Placeholder 2">
            <a:extLst>
              <a:ext uri="{FF2B5EF4-FFF2-40B4-BE49-F238E27FC236}">
                <a16:creationId xmlns:a16="http://schemas.microsoft.com/office/drawing/2014/main" id="{E3F083DF-6144-48BA-8DAC-6E97024C71B2}"/>
              </a:ext>
            </a:extLst>
          </p:cNvPr>
          <p:cNvSpPr>
            <a:spLocks noGrp="1"/>
          </p:cNvSpPr>
          <p:nvPr>
            <p:ph sz="half" idx="1"/>
          </p:nvPr>
        </p:nvSpPr>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we can see, customers who have been contacted the most are married. </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About 0.2% of marital status of customer is unknown.</a:t>
            </a:r>
          </a:p>
          <a:p>
            <a:endParaRPr lang="en-US" dirty="0"/>
          </a:p>
        </p:txBody>
      </p:sp>
      <p:pic>
        <p:nvPicPr>
          <p:cNvPr id="5" name="Content Placeholder 4">
            <a:extLst>
              <a:ext uri="{FF2B5EF4-FFF2-40B4-BE49-F238E27FC236}">
                <a16:creationId xmlns:a16="http://schemas.microsoft.com/office/drawing/2014/main" id="{89AA3561-B18C-4D98-8C11-0430B5EA079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060175"/>
            <a:ext cx="6983728" cy="5378772"/>
          </a:xfrm>
          <a:prstGeom prst="rect">
            <a:avLst/>
          </a:prstGeom>
          <a:noFill/>
          <a:ln>
            <a:noFill/>
          </a:ln>
        </p:spPr>
      </p:pic>
    </p:spTree>
    <p:extLst>
      <p:ext uri="{BB962C8B-B14F-4D97-AF65-F5344CB8AC3E}">
        <p14:creationId xmlns:p14="http://schemas.microsoft.com/office/powerpoint/2010/main" val="4075709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32EF-7F45-4118-B172-6851D645B2D6}"/>
              </a:ext>
            </a:extLst>
          </p:cNvPr>
          <p:cNvSpPr>
            <a:spLocks noGrp="1"/>
          </p:cNvSpPr>
          <p:nvPr>
            <p:ph type="title"/>
          </p:nvPr>
        </p:nvSpPr>
        <p:spPr/>
        <p:txBody>
          <a:bodyPr>
            <a:normAutofit/>
          </a:bodyPr>
          <a:lstStyle/>
          <a:p>
            <a:r>
              <a:rPr lang="en-US" sz="2400"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Which marital status subscribes the most for long term deposits</a:t>
            </a: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A402A0A2-1995-4BB5-9919-6CE0D2238FF6}"/>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married people has subscribed for long term deposits more than any other people with any marital status.</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one’s who have turned down the deposits offered by the bank.</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whose status is unknown has not subscribed to the long-term deposits at all.</a:t>
            </a:r>
          </a:p>
        </p:txBody>
      </p:sp>
      <p:pic>
        <p:nvPicPr>
          <p:cNvPr id="5" name="Content Placeholder 4">
            <a:extLst>
              <a:ext uri="{FF2B5EF4-FFF2-40B4-BE49-F238E27FC236}">
                <a16:creationId xmlns:a16="http://schemas.microsoft.com/office/drawing/2014/main" id="{DAFB0E7D-1895-4373-BB65-A69EAEE1E1C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166191"/>
            <a:ext cx="7449901" cy="5353879"/>
          </a:xfrm>
          <a:prstGeom prst="rect">
            <a:avLst/>
          </a:prstGeom>
          <a:noFill/>
          <a:ln>
            <a:noFill/>
          </a:ln>
        </p:spPr>
      </p:pic>
    </p:spTree>
    <p:extLst>
      <p:ext uri="{BB962C8B-B14F-4D97-AF65-F5344CB8AC3E}">
        <p14:creationId xmlns:p14="http://schemas.microsoft.com/office/powerpoint/2010/main" val="370531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BA4D-90ED-48D3-BDE6-C502BBEAE903}"/>
              </a:ext>
            </a:extLst>
          </p:cNvPr>
          <p:cNvSpPr>
            <a:spLocks noGrp="1"/>
          </p:cNvSpPr>
          <p:nvPr>
            <p:ph type="title"/>
          </p:nvPr>
        </p:nvSpPr>
        <p:spPr/>
        <p:txBody>
          <a:bodyPr/>
          <a:lstStyle/>
          <a:p>
            <a:pPr marL="571500" indent="-571500">
              <a:buFont typeface="Wingdings" panose="05000000000000000000" pitchFamily="2" charset="2"/>
              <a:buChar char="Ø"/>
            </a:pPr>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 contact (Categorical)</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D08B97-79B8-496A-B725-038056E8FEE6}"/>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above, most people are contacted more in cellular than telephone.</a:t>
            </a:r>
          </a:p>
          <a:p>
            <a:endParaRPr lang="en-US" dirty="0"/>
          </a:p>
        </p:txBody>
      </p:sp>
      <p:pic>
        <p:nvPicPr>
          <p:cNvPr id="5" name="Content Placeholder 4">
            <a:extLst>
              <a:ext uri="{FF2B5EF4-FFF2-40B4-BE49-F238E27FC236}">
                <a16:creationId xmlns:a16="http://schemas.microsoft.com/office/drawing/2014/main" id="{0D1A8998-A81E-4379-8993-6354A912786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08104" y="1166191"/>
            <a:ext cx="6888784" cy="5557949"/>
          </a:xfrm>
          <a:prstGeom prst="rect">
            <a:avLst/>
          </a:prstGeom>
          <a:noFill/>
          <a:ln>
            <a:noFill/>
          </a:ln>
        </p:spPr>
      </p:pic>
    </p:spTree>
    <p:extLst>
      <p:ext uri="{BB962C8B-B14F-4D97-AF65-F5344CB8AC3E}">
        <p14:creationId xmlns:p14="http://schemas.microsoft.com/office/powerpoint/2010/main" val="1318765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D315-A5C2-4190-B9D0-91189BD545CC}"/>
              </a:ext>
            </a:extLst>
          </p:cNvPr>
          <p:cNvSpPr>
            <a:spLocks noGrp="1"/>
          </p:cNvSpPr>
          <p:nvPr>
            <p:ph type="title"/>
          </p:nvPr>
        </p:nvSpPr>
        <p:spPr/>
        <p:txBody>
          <a:bodyPr>
            <a:norm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contact type has  subscribed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93AEF24-A390-4330-95AA-CE9D27C61E37}"/>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contact type cellular have subscribed more for long term deposits than telephone.</a:t>
            </a:r>
          </a:p>
          <a:p>
            <a:endParaRPr lang="en-US" dirty="0"/>
          </a:p>
        </p:txBody>
      </p:sp>
      <p:pic>
        <p:nvPicPr>
          <p:cNvPr id="5" name="Content Placeholder 4">
            <a:extLst>
              <a:ext uri="{FF2B5EF4-FFF2-40B4-BE49-F238E27FC236}">
                <a16:creationId xmlns:a16="http://schemas.microsoft.com/office/drawing/2014/main" id="{6E036FDD-C4A8-4E2E-88C5-EF6D3AB8178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2087" y="1060174"/>
            <a:ext cx="7089913" cy="5619930"/>
          </a:xfrm>
          <a:prstGeom prst="rect">
            <a:avLst/>
          </a:prstGeom>
          <a:noFill/>
          <a:ln>
            <a:noFill/>
          </a:ln>
        </p:spPr>
      </p:pic>
    </p:spTree>
    <p:extLst>
      <p:ext uri="{BB962C8B-B14F-4D97-AF65-F5344CB8AC3E}">
        <p14:creationId xmlns:p14="http://schemas.microsoft.com/office/powerpoint/2010/main" val="334779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97CA-1714-467A-852B-007BC2E3286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default (categorical)</a:t>
            </a:r>
            <a:br>
              <a:rPr lang="en-US" sz="24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9281984-5F34-496A-B852-4B90D2976885}"/>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we can clearly see that the people with default status as ‘no’ are the most who have been contacted by the bank for the deposits. </a:t>
            </a:r>
          </a:p>
          <a:p>
            <a:pPr marL="342900" lvl="0" indent="-342900">
              <a:lnSpc>
                <a:spcPct val="106000"/>
              </a:lnSpc>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default status ‘yes’ have not been contacted by the bank at all.</a:t>
            </a:r>
          </a:p>
          <a:p>
            <a:pPr marL="342900" lvl="0" indent="-342900">
              <a:lnSpc>
                <a:spcPct val="106000"/>
              </a:lnSpc>
              <a:spcAft>
                <a:spcPts val="800"/>
              </a:spcAft>
              <a:buFont typeface="Symbol" panose="05050102010706020507" pitchFamily="18" charset="2"/>
              <a:buChar char=""/>
              <a:tabLst>
                <a:tab pos="12477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very few people with unknown default status have been contacted by the bank.</a:t>
            </a:r>
          </a:p>
          <a:p>
            <a:endParaRPr lang="en-US" dirty="0"/>
          </a:p>
        </p:txBody>
      </p:sp>
      <p:pic>
        <p:nvPicPr>
          <p:cNvPr id="5" name="Content Placeholder 5">
            <a:extLst>
              <a:ext uri="{FF2B5EF4-FFF2-40B4-BE49-F238E27FC236}">
                <a16:creationId xmlns:a16="http://schemas.microsoft.com/office/drawing/2014/main" id="{A87EECC6-2D67-4D78-B6F1-5F40F737A9F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278296"/>
            <a:ext cx="7330631" cy="6425695"/>
          </a:xfrm>
          <a:prstGeom prst="rect">
            <a:avLst/>
          </a:prstGeom>
          <a:noFill/>
          <a:ln>
            <a:noFill/>
          </a:ln>
        </p:spPr>
      </p:pic>
    </p:spTree>
    <p:extLst>
      <p:ext uri="{BB962C8B-B14F-4D97-AF65-F5344CB8AC3E}">
        <p14:creationId xmlns:p14="http://schemas.microsoft.com/office/powerpoint/2010/main" val="3348710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87B8-6915-433C-9A8A-2147FA30DAE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or who don’t have credit in default subscribe the most for long term deposits?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6D2FA4F-A616-48C3-8CFD-73B849D51897}"/>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observe that people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with default status as no are the most one’s who have and have not subscribed for bank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552BF6F3-BD48-4F9F-A2C2-E99BE1B9112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524001"/>
            <a:ext cx="7222267" cy="5334000"/>
          </a:xfrm>
          <a:prstGeom prst="rect">
            <a:avLst/>
          </a:prstGeom>
          <a:noFill/>
          <a:ln>
            <a:noFill/>
          </a:ln>
        </p:spPr>
      </p:pic>
    </p:spTree>
    <p:extLst>
      <p:ext uri="{BB962C8B-B14F-4D97-AF65-F5344CB8AC3E}">
        <p14:creationId xmlns:p14="http://schemas.microsoft.com/office/powerpoint/2010/main" val="295480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E229-48A4-4724-A81D-1F2F8F0E2E25}"/>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8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Feature: Education</a:t>
            </a:r>
            <a:endParaRPr lang="en-US" sz="2800" dirty="0"/>
          </a:p>
        </p:txBody>
      </p:sp>
      <p:sp>
        <p:nvSpPr>
          <p:cNvPr id="3" name="Content Placeholder 2">
            <a:extLst>
              <a:ext uri="{FF2B5EF4-FFF2-40B4-BE49-F238E27FC236}">
                <a16:creationId xmlns:a16="http://schemas.microsoft.com/office/drawing/2014/main" id="{F710A3C9-BDB1-480D-BBC0-523FFF414192}"/>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As shown from the plot, people contacted by the bank with university degree as their educational qualification are more than the people with any other educational qualification.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B51AB918-22B3-49E4-9016-37918AE4E0A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12886" y="-198782"/>
            <a:ext cx="7379114" cy="6954444"/>
          </a:xfrm>
          <a:prstGeom prst="rect">
            <a:avLst/>
          </a:prstGeom>
          <a:noFill/>
          <a:ln>
            <a:noFill/>
          </a:ln>
        </p:spPr>
      </p:pic>
    </p:spTree>
    <p:extLst>
      <p:ext uri="{BB962C8B-B14F-4D97-AF65-F5344CB8AC3E}">
        <p14:creationId xmlns:p14="http://schemas.microsoft.com/office/powerpoint/2010/main" val="1316686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AFCA-55B5-491B-8299-BF931946ECCD}"/>
              </a:ext>
            </a:extLst>
          </p:cNvPr>
          <p:cNvSpPr>
            <a:spLocks noGrp="1"/>
          </p:cNvSpPr>
          <p:nvPr>
            <p:ph type="title"/>
          </p:nvPr>
        </p:nvSpPr>
        <p:spPr/>
        <p:txBody>
          <a:bodyPr>
            <a:normAutofit/>
          </a:bodyPr>
          <a:lstStyle/>
          <a:p>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who have completed their university degrees tend to subscribe the most for long term deposits?</a:t>
            </a:r>
            <a:b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EC638E1-1EDB-4B40-9A90-6049A1872F11}"/>
              </a:ext>
            </a:extLst>
          </p:cNvPr>
          <p:cNvSpPr>
            <a:spLocks noGrp="1"/>
          </p:cNvSpPr>
          <p:nvPr>
            <p:ph sz="half" idx="1"/>
          </p:nvPr>
        </p:nvSpPr>
        <p:spPr>
          <a:xfrm>
            <a:off x="0" y="2054087"/>
            <a:ext cx="4477056" cy="393426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with university degree as education qualification are the most who have subscribed for the deposits. They are also the most who have not subscribed for deposits.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96576D31-BC5D-49D0-8EFE-C7E93174B4F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28661" y="1391478"/>
            <a:ext cx="8163339" cy="5281695"/>
          </a:xfrm>
          <a:prstGeom prst="rect">
            <a:avLst/>
          </a:prstGeom>
          <a:noFill/>
          <a:ln>
            <a:noFill/>
          </a:ln>
        </p:spPr>
      </p:pic>
    </p:spTree>
    <p:extLst>
      <p:ext uri="{BB962C8B-B14F-4D97-AF65-F5344CB8AC3E}">
        <p14:creationId xmlns:p14="http://schemas.microsoft.com/office/powerpoint/2010/main" val="76206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7BEA-CB64-4859-82F5-4F8A8E048FAF}"/>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housing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146695A-AD45-438D-911B-143712088C49}"/>
              </a:ext>
            </a:extLst>
          </p:cNvPr>
          <p:cNvSpPr>
            <a:spLocks noGrp="1"/>
          </p:cNvSpPr>
          <p:nvPr>
            <p:ph sz="half" idx="1"/>
          </p:nvPr>
        </p:nvSpPr>
        <p:spPr>
          <a:xfrm>
            <a:off x="0" y="2054087"/>
            <a:ext cx="4861369" cy="3987274"/>
          </a:xfrm>
        </p:spPr>
        <p:txBody>
          <a:bodyPr/>
          <a:lstStyle/>
          <a:p>
            <a:pPr marL="342900" lvl="0" indent="-342900">
              <a:lnSpc>
                <a:spcPct val="106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housing loan have been contacted the most by the bank.</a:t>
            </a:r>
          </a:p>
          <a:p>
            <a:pPr marL="342900" lvl="0" indent="-342900">
              <a:lnSpc>
                <a:spcPct val="106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no housing loan </a:t>
            </a:r>
            <a:r>
              <a:rPr lang="en-US" dirty="0">
                <a:latin typeface="Calibri" panose="020F0502020204030204" pitchFamily="34" charset="0"/>
                <a:ea typeface="Calibri" panose="020F0502020204030204" pitchFamily="34" charset="0"/>
                <a:cs typeface="Times New Roman" panose="02020603050405020304" pitchFamily="18" charset="0"/>
              </a:rPr>
              <a:t>has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also been contacted pretty much, and people who have status unknown have been least contacted.</a:t>
            </a:r>
          </a:p>
          <a:p>
            <a:endParaRPr lang="en-US" dirty="0"/>
          </a:p>
        </p:txBody>
      </p:sp>
      <p:pic>
        <p:nvPicPr>
          <p:cNvPr id="5" name="Content Placeholder 4">
            <a:extLst>
              <a:ext uri="{FF2B5EF4-FFF2-40B4-BE49-F238E27FC236}">
                <a16:creationId xmlns:a16="http://schemas.microsoft.com/office/drawing/2014/main" id="{25AC8F95-DF71-4F64-AC6A-7F52A513103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2574" y="808384"/>
            <a:ext cx="7047810" cy="5908860"/>
          </a:xfrm>
          <a:prstGeom prst="rect">
            <a:avLst/>
          </a:prstGeom>
          <a:noFill/>
          <a:ln>
            <a:noFill/>
          </a:ln>
        </p:spPr>
      </p:pic>
    </p:spTree>
    <p:extLst>
      <p:ext uri="{BB962C8B-B14F-4D97-AF65-F5344CB8AC3E}">
        <p14:creationId xmlns:p14="http://schemas.microsoft.com/office/powerpoint/2010/main" val="2156082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71D0-33BA-4ADC-93FF-4317096E80C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loan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8794559-45CB-49D7-B7E9-EAB4A26F6315}"/>
              </a:ext>
            </a:extLst>
          </p:cNvPr>
          <p:cNvSpPr>
            <a:spLocks noGrp="1"/>
          </p:cNvSpPr>
          <p:nvPr>
            <p:ph sz="half" idx="1"/>
          </p:nvPr>
        </p:nvSpPr>
        <p:spPr>
          <a:xfrm>
            <a:off x="0" y="1930400"/>
            <a:ext cx="4333461" cy="4110961"/>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t>
            </a:r>
            <a:r>
              <a:rPr lang="en-US" dirty="0">
                <a:latin typeface="Calibri" panose="020F0502020204030204" pitchFamily="34" charset="0"/>
                <a:ea typeface="Calibri" panose="020F0502020204030204" pitchFamily="34" charset="0"/>
                <a:cs typeface="Times New Roman" panose="02020603050405020304" pitchFamily="18" charset="0"/>
              </a:rPr>
              <a:t>from the 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do not have loans have been most contacted for longer term deposits than the ones who have loans.</a:t>
            </a:r>
          </a:p>
          <a:p>
            <a:endParaRPr lang="en-US" dirty="0"/>
          </a:p>
        </p:txBody>
      </p:sp>
      <p:pic>
        <p:nvPicPr>
          <p:cNvPr id="5" name="Content Placeholder 4">
            <a:extLst>
              <a:ext uri="{FF2B5EF4-FFF2-40B4-BE49-F238E27FC236}">
                <a16:creationId xmlns:a16="http://schemas.microsoft.com/office/drawing/2014/main" id="{43774B62-2DC3-4AD6-B689-3A36921C0B7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371061"/>
            <a:ext cx="7173786" cy="6160651"/>
          </a:xfrm>
          <a:prstGeom prst="rect">
            <a:avLst/>
          </a:prstGeom>
          <a:noFill/>
          <a:ln>
            <a:noFill/>
          </a:ln>
        </p:spPr>
      </p:pic>
    </p:spTree>
    <p:extLst>
      <p:ext uri="{BB962C8B-B14F-4D97-AF65-F5344CB8AC3E}">
        <p14:creationId xmlns:p14="http://schemas.microsoft.com/office/powerpoint/2010/main" val="177428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1700-D88B-4E7C-B9B5-B792F82656FE}"/>
              </a:ext>
            </a:extLst>
          </p:cNvPr>
          <p:cNvSpPr>
            <a:spLocks noGrp="1"/>
          </p:cNvSpPr>
          <p:nvPr>
            <p:ph type="title"/>
          </p:nvPr>
        </p:nvSpPr>
        <p:spPr/>
        <p:txBody>
          <a:bodyPr/>
          <a:lstStyle/>
          <a:p>
            <a:r>
              <a:rPr lang="en-US" dirty="0">
                <a:solidFill>
                  <a:schemeClr val="tx2">
                    <a:lumMod val="75000"/>
                  </a:schemeClr>
                </a:solidFill>
              </a:rPr>
              <a:t>Week 13:Final Project Report</a:t>
            </a:r>
          </a:p>
        </p:txBody>
      </p:sp>
      <p:sp>
        <p:nvSpPr>
          <p:cNvPr id="3" name="Content Placeholder 2">
            <a:extLst>
              <a:ext uri="{FF2B5EF4-FFF2-40B4-BE49-F238E27FC236}">
                <a16:creationId xmlns:a16="http://schemas.microsoft.com/office/drawing/2014/main" id="{DE2867F3-A1BF-47B4-92C4-5AB7E422D0EE}"/>
              </a:ext>
            </a:extLst>
          </p:cNvPr>
          <p:cNvSpPr>
            <a:spLocks noGrp="1"/>
          </p:cNvSpPr>
          <p:nvPr>
            <p:ph idx="1"/>
          </p:nvPr>
        </p:nvSpPr>
        <p:spPr/>
        <p:txBody>
          <a:bodyPr>
            <a:normAutofit fontScale="85000" lnSpcReduction="20000"/>
          </a:bodyPr>
          <a:lstStyle/>
          <a:p>
            <a:pPr marL="0" indent="0">
              <a:buNone/>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Individual Project:</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project is done individually</a:t>
            </a:r>
          </a:p>
          <a:p>
            <a:pPr marL="0" indent="0">
              <a:buNone/>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Name:Nkululeko Freedom Mqadi</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Email:mqadinf@gmail.com</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Country:South Africa</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College/Company:Deviare</a:t>
            </a:r>
          </a:p>
          <a:p>
            <a:pPr marL="0" indent="0">
              <a:buNone/>
            </a:pP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Specialization:Data Science</a:t>
            </a:r>
            <a:endParaRPr lang="en-US" sz="2400" dirty="0"/>
          </a:p>
        </p:txBody>
      </p:sp>
    </p:spTree>
    <p:extLst>
      <p:ext uri="{BB962C8B-B14F-4D97-AF65-F5344CB8AC3E}">
        <p14:creationId xmlns:p14="http://schemas.microsoft.com/office/powerpoint/2010/main" val="1561769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0DA-579A-4F10-904A-B7A8B8DA65E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 people with or without loans subscribed the most for long term deposits?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8C8DFEF8-ADF5-433D-B0C8-829F604EF5CE}"/>
              </a:ext>
            </a:extLst>
          </p:cNvPr>
          <p:cNvSpPr>
            <a:spLocks noGrp="1"/>
          </p:cNvSpPr>
          <p:nvPr>
            <p:ph sz="half" idx="1"/>
          </p:nvPr>
        </p:nvSpPr>
        <p:spPr>
          <a:xfrm>
            <a:off x="1" y="1930400"/>
            <a:ext cx="4134678" cy="4110961"/>
          </a:xfrm>
        </p:spPr>
        <p:txBody>
          <a:bodyPr>
            <a:normAutofit fontScale="92500" lnSpcReduction="10000"/>
          </a:bodyPr>
          <a:lstStyle/>
          <a:p>
            <a:pPr marL="342900" lvl="0" indent="-342900">
              <a:lnSpc>
                <a:spcPct val="106000"/>
              </a:lnSpc>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with no personal loan have subscribed the most for long term deposits. </a:t>
            </a:r>
          </a:p>
          <a:p>
            <a:pPr marL="342900" lvl="0" indent="-342900">
              <a:lnSpc>
                <a:spcPct val="106000"/>
              </a:lnSpc>
              <a:spcAft>
                <a:spcPts val="800"/>
              </a:spcAft>
              <a:buFont typeface="Symbol" panose="05050102010706020507" pitchFamily="18" charset="2"/>
              <a:buChar char=""/>
              <a:tabLst>
                <a:tab pos="17907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ones who have not subscribed for long term deposits.</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are being contacted the most in the month of May than any other months. </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followed by July, August, June.</a:t>
            </a:r>
          </a:p>
          <a:p>
            <a:pPr marL="342900" lvl="0" indent="-342900">
              <a:lnSpc>
                <a:spcPct val="106000"/>
              </a:lnSpc>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Very few people have been contacted in the month of December.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have not been contacted in the month of January and February.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58DB3BF-96F8-4FB8-9FA3-517E403C668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20208" y="1020417"/>
            <a:ext cx="7871791" cy="5442373"/>
          </a:xfrm>
          <a:prstGeom prst="rect">
            <a:avLst/>
          </a:prstGeom>
          <a:noFill/>
          <a:ln>
            <a:noFill/>
          </a:ln>
        </p:spPr>
      </p:pic>
    </p:spTree>
    <p:extLst>
      <p:ext uri="{BB962C8B-B14F-4D97-AF65-F5344CB8AC3E}">
        <p14:creationId xmlns:p14="http://schemas.microsoft.com/office/powerpoint/2010/main" val="907825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C4B-8F5F-4333-9FB4-669A2F5B0369}"/>
              </a:ext>
            </a:extLst>
          </p:cNvPr>
          <p:cNvSpPr>
            <a:spLocks noGrp="1"/>
          </p:cNvSpPr>
          <p:nvPr>
            <p:ph type="title"/>
          </p:nvPr>
        </p:nvSpPr>
        <p:spPr/>
        <p:txBody>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month (Categorical)</a:t>
            </a:r>
            <a:b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C274F46-C27C-422C-9719-CB0101939AE7}"/>
              </a:ext>
            </a:extLst>
          </p:cNvPr>
          <p:cNvSpPr>
            <a:spLocks noGrp="1"/>
          </p:cNvSpPr>
          <p:nvPr>
            <p:ph sz="half" idx="1"/>
          </p:nvPr>
        </p:nvSpPr>
        <p:spPr>
          <a:xfrm>
            <a:off x="11072" y="1802296"/>
            <a:ext cx="4388650" cy="4239065"/>
          </a:xfrm>
        </p:spPr>
        <p:txBody>
          <a:bodyPr/>
          <a:lstStyle/>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are being contacted the most in the month of May than any other months. </a:t>
            </a:r>
          </a:p>
          <a:p>
            <a:pPr marL="342900" lvl="0" indent="-342900">
              <a:lnSpc>
                <a:spcPct val="106000"/>
              </a:lnSpc>
              <a:buFont typeface="Symbol" panose="05050102010706020507" pitchFamily="18" charset="2"/>
              <a:buChar char=""/>
              <a:tabLst>
                <a:tab pos="21621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followed by July, August, June.</a:t>
            </a:r>
          </a:p>
          <a:p>
            <a:pPr marL="342900" lvl="0" indent="-342900">
              <a:lnSpc>
                <a:spcPct val="106000"/>
              </a:lnSpc>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Very few people have been contacted in the month of December.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1621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People have not been contacted in the month of January and February.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F8C78A25-F1AF-4115-873C-0B4D26A11BD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630017"/>
            <a:ext cx="7319560" cy="4933467"/>
          </a:xfrm>
          <a:prstGeom prst="rect">
            <a:avLst/>
          </a:prstGeom>
          <a:noFill/>
          <a:ln>
            <a:noFill/>
          </a:ln>
        </p:spPr>
      </p:pic>
    </p:spTree>
    <p:extLst>
      <p:ext uri="{BB962C8B-B14F-4D97-AF65-F5344CB8AC3E}">
        <p14:creationId xmlns:p14="http://schemas.microsoft.com/office/powerpoint/2010/main" val="2190864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B96D-4108-42BA-9E54-3523E372556C}"/>
              </a:ext>
            </a:extLst>
          </p:cNvPr>
          <p:cNvSpPr>
            <a:spLocks noGrp="1"/>
          </p:cNvSpPr>
          <p:nvPr>
            <p:ph type="title"/>
          </p:nvPr>
        </p:nvSpPr>
        <p:spPr/>
        <p:txBody>
          <a:bodyPr>
            <a:normAutofit fontScale="90000"/>
          </a:bodyPr>
          <a:lstStyle/>
          <a:p>
            <a:pPr marL="457200" indent="-457200">
              <a:buFont typeface="Wingdings" panose="05000000000000000000" pitchFamily="2" charset="2"/>
              <a:buChar char="Ø"/>
            </a:pPr>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In which month do people have higher chances to subscribe for longer 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C12F042-638C-4183-8E11-97257060EC13}"/>
              </a:ext>
            </a:extLst>
          </p:cNvPr>
          <p:cNvSpPr>
            <a:spLocks noGrp="1"/>
          </p:cNvSpPr>
          <p:nvPr>
            <p:ph sz="half" idx="1"/>
          </p:nvPr>
        </p:nvSpPr>
        <p:spPr>
          <a:xfrm>
            <a:off x="0" y="2199861"/>
            <a:ext cx="3869635" cy="3841500"/>
          </a:xfrm>
        </p:spPr>
        <p:txBody>
          <a:bodyPr/>
          <a:lstStyle/>
          <a:p>
            <a:pPr marL="342900" lvl="0" indent="-342900">
              <a:lnSpc>
                <a:spcPct val="106000"/>
              </a:lnSpc>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who have been contacted in May have higher chances to subscribe for longer term deposits but have also higher chances for not subscribing the long-term deposits.</a:t>
            </a:r>
          </a:p>
          <a:p>
            <a:pPr marL="342900" lvl="0" indent="-342900">
              <a:lnSpc>
                <a:spcPct val="106000"/>
              </a:lnSpc>
              <a:spcAft>
                <a:spcPts val="800"/>
              </a:spcAft>
              <a:buFont typeface="Symbol" panose="05050102010706020507" pitchFamily="18" charset="2"/>
              <a:buChar char=""/>
              <a:tabLst>
                <a:tab pos="16383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are contacted in the month of December, March, September, and October and have almost equal chances for subscribing the deposits or not.</a:t>
            </a:r>
          </a:p>
          <a:p>
            <a:endParaRPr lang="en-US" dirty="0"/>
          </a:p>
        </p:txBody>
      </p:sp>
      <p:pic>
        <p:nvPicPr>
          <p:cNvPr id="5" name="Content Placeholder 4">
            <a:extLst>
              <a:ext uri="{FF2B5EF4-FFF2-40B4-BE49-F238E27FC236}">
                <a16:creationId xmlns:a16="http://schemas.microsoft.com/office/drawing/2014/main" id="{9E294849-EBE6-4296-8ECA-E588B707862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55165" y="1470991"/>
            <a:ext cx="8365096" cy="5387009"/>
          </a:xfrm>
          <a:prstGeom prst="rect">
            <a:avLst/>
          </a:prstGeom>
          <a:noFill/>
          <a:ln>
            <a:noFill/>
          </a:ln>
        </p:spPr>
      </p:pic>
    </p:spTree>
    <p:extLst>
      <p:ext uri="{BB962C8B-B14F-4D97-AF65-F5344CB8AC3E}">
        <p14:creationId xmlns:p14="http://schemas.microsoft.com/office/powerpoint/2010/main" val="961637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7A27-7541-48A2-9E4E-F1C326A78F1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Feature: day_of_week (Categorical)</a:t>
            </a:r>
            <a:b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175C852-096B-47C8-8BAE-3C3CA9FC8615}"/>
              </a:ext>
            </a:extLst>
          </p:cNvPr>
          <p:cNvSpPr>
            <a:spLocks noGrp="1"/>
          </p:cNvSpPr>
          <p:nvPr>
            <p:ph sz="half" idx="1"/>
          </p:nvPr>
        </p:nvSpPr>
        <p:spPr>
          <a:xfrm>
            <a:off x="1" y="2080591"/>
            <a:ext cx="3379304" cy="396077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we can see that people are contacted from Monday to Friday but not on Saturday and Sunday.</a:t>
            </a:r>
          </a:p>
          <a:p>
            <a:endParaRPr lang="en-US" dirty="0"/>
          </a:p>
        </p:txBody>
      </p:sp>
      <p:pic>
        <p:nvPicPr>
          <p:cNvPr id="5" name="Content Placeholder 4">
            <a:extLst>
              <a:ext uri="{FF2B5EF4-FFF2-40B4-BE49-F238E27FC236}">
                <a16:creationId xmlns:a16="http://schemas.microsoft.com/office/drawing/2014/main" id="{F955D251-6915-42EF-8394-3EDCF5AD2DE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61183" y="1311965"/>
            <a:ext cx="8030817" cy="5571112"/>
          </a:xfrm>
          <a:prstGeom prst="rect">
            <a:avLst/>
          </a:prstGeom>
          <a:noFill/>
          <a:ln>
            <a:noFill/>
          </a:ln>
        </p:spPr>
      </p:pic>
    </p:spTree>
    <p:extLst>
      <p:ext uri="{BB962C8B-B14F-4D97-AF65-F5344CB8AC3E}">
        <p14:creationId xmlns:p14="http://schemas.microsoft.com/office/powerpoint/2010/main" val="3148737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6383-06C7-487A-9F2D-E6CB5EB3B1F2}"/>
              </a:ext>
            </a:extLst>
          </p:cNvPr>
          <p:cNvSpPr>
            <a:spLocks noGrp="1"/>
          </p:cNvSpPr>
          <p:nvPr>
            <p:ph type="title"/>
          </p:nvPr>
        </p:nvSpPr>
        <p:spPr/>
        <p:txBody>
          <a:bodyPr>
            <a:normAutofit fontScale="90000"/>
          </a:bodyPr>
          <a:lstStyle/>
          <a:p>
            <a:pPr marL="457200" indent="-457200">
              <a:buFont typeface="Wingdings" panose="05000000000000000000" pitchFamily="2" charset="2"/>
              <a:buChar char="Ø"/>
            </a:pPr>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Does in all days people have equal chances for subscribing or not subscribing for the long-term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E8CE588-2546-4AE8-82BC-1057797C9BC0}"/>
              </a:ext>
            </a:extLst>
          </p:cNvPr>
          <p:cNvSpPr>
            <a:spLocks noGrp="1"/>
          </p:cNvSpPr>
          <p:nvPr>
            <p:ph sz="half" idx="1"/>
          </p:nvPr>
        </p:nvSpPr>
        <p:spPr>
          <a:xfrm>
            <a:off x="1" y="1930400"/>
            <a:ext cx="3511826" cy="4110961"/>
          </a:xfrm>
        </p:spPr>
        <p:txBody>
          <a:bodyPr/>
          <a:lstStyle/>
          <a:p>
            <a:pPr marL="342900" lvl="0" indent="-342900">
              <a:lnSpc>
                <a:spcPct val="106000"/>
              </a:lnSpc>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from the plot, in all the days they have equal chances for subscribing and not subscribing the term deposits.</a:t>
            </a:r>
          </a:p>
          <a:p>
            <a:pPr marL="342900" lvl="0" indent="-342900">
              <a:lnSpc>
                <a:spcPct val="106000"/>
              </a:lnSpc>
              <a:spcAft>
                <a:spcPts val="800"/>
              </a:spcAft>
              <a:buFont typeface="Symbol" panose="05050102010706020507" pitchFamily="18" charset="2"/>
              <a:buChar char=""/>
              <a:tabLst>
                <a:tab pos="1143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Day_of_week may not be very helpful in predicting whether the customer will subscribe for long term deposits or not.</a:t>
            </a:r>
          </a:p>
          <a:p>
            <a:endParaRPr lang="en-US" dirty="0"/>
          </a:p>
        </p:txBody>
      </p:sp>
      <p:pic>
        <p:nvPicPr>
          <p:cNvPr id="5" name="Content Placeholder 4">
            <a:extLst>
              <a:ext uri="{FF2B5EF4-FFF2-40B4-BE49-F238E27FC236}">
                <a16:creationId xmlns:a16="http://schemas.microsoft.com/office/drawing/2014/main" id="{E2542619-379F-4930-82DF-DF9FF6F0B75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68417" y="1325217"/>
            <a:ext cx="8123583" cy="5532784"/>
          </a:xfrm>
          <a:prstGeom prst="rect">
            <a:avLst/>
          </a:prstGeom>
          <a:noFill/>
          <a:ln>
            <a:noFill/>
          </a:ln>
        </p:spPr>
      </p:pic>
    </p:spTree>
    <p:extLst>
      <p:ext uri="{BB962C8B-B14F-4D97-AF65-F5344CB8AC3E}">
        <p14:creationId xmlns:p14="http://schemas.microsoft.com/office/powerpoint/2010/main" val="50319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0770-4D38-466C-A662-AE3C48D00A3B}"/>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poutcome (Categorical)</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073F0FA4-AF8A-430F-88BB-FC2287FE3359}"/>
              </a:ext>
            </a:extLst>
          </p:cNvPr>
          <p:cNvSpPr>
            <a:spLocks noGrp="1"/>
          </p:cNvSpPr>
          <p:nvPr>
            <p:ph sz="half" idx="1"/>
          </p:nvPr>
        </p:nvSpPr>
        <p:spPr>
          <a:xfrm>
            <a:off x="0" y="1930400"/>
            <a:ext cx="3127513" cy="4110961"/>
          </a:xfrm>
        </p:spPr>
        <p:txBody>
          <a:bodyPr/>
          <a:lstStyle/>
          <a:p>
            <a:pPr marL="342900" lvl="0" indent="-342900">
              <a:lnSpc>
                <a:spcPct val="106000"/>
              </a:lnSpc>
              <a:buFont typeface="Symbol" panose="05050102010706020507" pitchFamily="18" charset="2"/>
              <a:buChar char=""/>
              <a:tabLst>
                <a:tab pos="3429000" algn="l"/>
              </a:tabLst>
            </a:pPr>
            <a:r>
              <a:rPr lang="en-US" dirty="0">
                <a:latin typeface="Calibri" panose="020F0502020204030204" pitchFamily="34" charset="0"/>
                <a:ea typeface="Calibri" panose="020F0502020204030204" pitchFamily="34" charset="0"/>
                <a:cs typeface="Times New Roman" panose="02020603050405020304" pitchFamily="18" charset="0"/>
              </a:rPr>
              <a:t>As shown from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plot it is evident that majority of outcome of previous campaigns are nonexistent. </a:t>
            </a:r>
          </a:p>
          <a:p>
            <a:pPr marL="342900" lvl="0" indent="-342900">
              <a:lnSpc>
                <a:spcPct val="106000"/>
              </a:lnSpc>
              <a:spcAft>
                <a:spcPts val="800"/>
              </a:spcAft>
              <a:buFont typeface="Symbol" panose="05050102010706020507" pitchFamily="18" charset="2"/>
              <a:buChar char=""/>
              <a:tabLst>
                <a:tab pos="34290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few people from previous marketing campaigns have subscribed for long term deposits.</a:t>
            </a:r>
          </a:p>
          <a:p>
            <a:endParaRPr lang="en-US" dirty="0"/>
          </a:p>
        </p:txBody>
      </p:sp>
      <p:pic>
        <p:nvPicPr>
          <p:cNvPr id="5" name="Content Placeholder 4">
            <a:extLst>
              <a:ext uri="{FF2B5EF4-FFF2-40B4-BE49-F238E27FC236}">
                <a16:creationId xmlns:a16="http://schemas.microsoft.com/office/drawing/2014/main" id="{2FBCBAFD-F221-4157-8F92-5A2CB743D13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04848" y="1497496"/>
            <a:ext cx="8252284" cy="5134422"/>
          </a:xfrm>
          <a:prstGeom prst="rect">
            <a:avLst/>
          </a:prstGeom>
          <a:noFill/>
          <a:ln>
            <a:noFill/>
          </a:ln>
        </p:spPr>
      </p:pic>
    </p:spTree>
    <p:extLst>
      <p:ext uri="{BB962C8B-B14F-4D97-AF65-F5344CB8AC3E}">
        <p14:creationId xmlns:p14="http://schemas.microsoft.com/office/powerpoint/2010/main" val="1152973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B29D-9DAE-4B42-9CB4-E3410712AA1B}"/>
              </a:ext>
            </a:extLst>
          </p:cNvPr>
          <p:cNvSpPr>
            <a:spLocks noGrp="1"/>
          </p:cNvSpPr>
          <p:nvPr>
            <p:ph type="title"/>
          </p:nvPr>
        </p:nvSpPr>
        <p:spPr/>
        <p:txBody>
          <a:bodyPr>
            <a:normAutofit/>
          </a:bodyPr>
          <a:lstStyle/>
          <a:p>
            <a:r>
              <a:rPr lang="en-US" sz="27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previous outcome has subscribed the most?</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5CF24A4-6E1E-4D14-9D6C-925EAECB9921}"/>
              </a:ext>
            </a:extLst>
          </p:cNvPr>
          <p:cNvSpPr>
            <a:spLocks noGrp="1"/>
          </p:cNvSpPr>
          <p:nvPr>
            <p:ph sz="half" idx="1"/>
          </p:nvPr>
        </p:nvSpPr>
        <p:spPr>
          <a:xfrm>
            <a:off x="1" y="1930400"/>
            <a:ext cx="3366052" cy="4110961"/>
          </a:xfrm>
        </p:spPr>
        <p:txBody>
          <a:bodyPr/>
          <a:lstStyle/>
          <a:p>
            <a:pPr marL="342900" lvl="0" indent="-342900">
              <a:lnSpc>
                <a:spcPct val="106000"/>
              </a:lnSpc>
              <a:buFont typeface="Symbol" panose="05050102010706020507" pitchFamily="18" charset="2"/>
              <a:buChar char=""/>
              <a:tabLst>
                <a:tab pos="971550" algn="l"/>
              </a:tabLst>
            </a:pPr>
            <a:r>
              <a:rPr lang="en-US" dirty="0">
                <a:latin typeface="Calibri" panose="020F0502020204030204" pitchFamily="34" charset="0"/>
                <a:ea typeface="Calibri" panose="020F0502020204030204" pitchFamily="34" charset="0"/>
                <a:cs typeface="Times New Roman" panose="02020603050405020304" pitchFamily="18" charset="0"/>
              </a:rPr>
              <a:t>As we can see</a:t>
            </a:r>
            <a:r>
              <a:rPr lang="en-US" sz="1800" dirty="0">
                <a:effectLst/>
                <a:latin typeface="Calibri" panose="020F0502020204030204" pitchFamily="34" charset="0"/>
                <a:ea typeface="Calibri" panose="020F0502020204030204" pitchFamily="34" charset="0"/>
                <a:cs typeface="Times New Roman" panose="02020603050405020304" pitchFamily="18" charset="0"/>
              </a:rPr>
              <a:t>, people whose previous outcome is non-existent has subscribed the most than any other group of  people belonging to previous outcome.</a:t>
            </a:r>
          </a:p>
          <a:p>
            <a:pPr marL="342900" lvl="0" indent="-342900">
              <a:lnSpc>
                <a:spcPct val="106000"/>
              </a:lnSpc>
              <a:spcAft>
                <a:spcPts val="800"/>
              </a:spcAft>
              <a:buFont typeface="Symbol" panose="05050102010706020507" pitchFamily="18" charset="2"/>
              <a:buChar char=""/>
              <a:tabLst>
                <a:tab pos="9715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also clear that people belonging to success category of previous outcome has turned down for longer deposits.</a:t>
            </a:r>
          </a:p>
          <a:p>
            <a:endParaRPr lang="en-US" dirty="0"/>
          </a:p>
        </p:txBody>
      </p:sp>
      <p:pic>
        <p:nvPicPr>
          <p:cNvPr id="5" name="Content Placeholder 4">
            <a:extLst>
              <a:ext uri="{FF2B5EF4-FFF2-40B4-BE49-F238E27FC236}">
                <a16:creationId xmlns:a16="http://schemas.microsoft.com/office/drawing/2014/main" id="{4C13A9D7-2D91-41D7-B758-5B36A6CA5DE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776871" y="1192696"/>
            <a:ext cx="8320018" cy="5497969"/>
          </a:xfrm>
          <a:prstGeom prst="rect">
            <a:avLst/>
          </a:prstGeom>
          <a:noFill/>
          <a:ln>
            <a:noFill/>
          </a:ln>
        </p:spPr>
      </p:pic>
    </p:spTree>
    <p:extLst>
      <p:ext uri="{BB962C8B-B14F-4D97-AF65-F5344CB8AC3E}">
        <p14:creationId xmlns:p14="http://schemas.microsoft.com/office/powerpoint/2010/main" val="2589736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7C75-049F-4C12-8BD0-AF8F8933683E}"/>
              </a:ext>
            </a:extLst>
          </p:cNvPr>
          <p:cNvSpPr>
            <a:spLocks noGrp="1"/>
          </p:cNvSpPr>
          <p:nvPr>
            <p:ph type="title"/>
          </p:nvPr>
        </p:nvSpPr>
        <p:spPr/>
        <p:txBody>
          <a:bodyPr>
            <a:normAutofit fontScale="90000"/>
          </a:bodyPr>
          <a:lstStyle/>
          <a:p>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EDA </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Numerical Variables:</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49D5B9F-C1D7-46E5-839E-D5FA6511615E}"/>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will I perform some exploratory data analysis on the numerical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3123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A74B-EC9B-41E2-8401-3E5087DEE5A0}"/>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age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067EBA94-F9B2-4FF5-B87E-0CE54C7A1323}"/>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,we know that for both the customers that subscribed or didn't subscribe a term deposit, has a median age of around 38-40, and the boxplot for both the classes overlaps quite a lot, which means that age isn't necessarily a good indicator for which customer will subscribe and which customer will not.</a:t>
            </a:r>
          </a:p>
          <a:p>
            <a:endParaRPr lang="en-US" dirty="0"/>
          </a:p>
        </p:txBody>
      </p:sp>
      <p:pic>
        <p:nvPicPr>
          <p:cNvPr id="5" name="Content Placeholder 4">
            <a:extLst>
              <a:ext uri="{FF2B5EF4-FFF2-40B4-BE49-F238E27FC236}">
                <a16:creationId xmlns:a16="http://schemas.microsoft.com/office/drawing/2014/main" id="{2F52FD84-3A95-41A4-BBF5-254C5E4DCCD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61369" y="1417983"/>
            <a:ext cx="7235519" cy="5245488"/>
          </a:xfrm>
          <a:prstGeom prst="rect">
            <a:avLst/>
          </a:prstGeom>
          <a:noFill/>
          <a:ln>
            <a:noFill/>
          </a:ln>
        </p:spPr>
      </p:pic>
    </p:spTree>
    <p:extLst>
      <p:ext uri="{BB962C8B-B14F-4D97-AF65-F5344CB8AC3E}">
        <p14:creationId xmlns:p14="http://schemas.microsoft.com/office/powerpoint/2010/main" val="3094444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428F-F27E-4341-B10E-0D3F946F9E1F}"/>
              </a:ext>
            </a:extLst>
          </p:cNvPr>
          <p:cNvSpPr>
            <a:spLocks noGrp="1"/>
          </p:cNvSpPr>
          <p:nvPr>
            <p:ph type="title"/>
          </p:nvPr>
        </p:nvSpPr>
        <p:spPr/>
        <p:txBody>
          <a:bodyPr>
            <a:normAutofit fontScale="90000"/>
          </a:bodyPr>
          <a:lstStyle/>
          <a:p>
            <a:pPr marL="342900" indent="-342900">
              <a:buFont typeface="Arial" panose="020B0604020202020204" pitchFamily="34" charset="0"/>
              <a:buChar char="•"/>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  plot as shown below ,</a:t>
            </a:r>
            <a:r>
              <a:rPr lang="en-US" sz="200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a right skewed graph and</a:t>
            </a:r>
            <a:r>
              <a:rPr lang="en-US" sz="2000" spc="-5"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is an evidence of outliers after the age of 60.</a:t>
            </a:r>
            <a:b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see in the distribution that most of the customers are in the age range of 30-40.</a:t>
            </a:r>
            <a:b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pic>
        <p:nvPicPr>
          <p:cNvPr id="4" name="Content Placeholder 3">
            <a:extLst>
              <a:ext uri="{FF2B5EF4-FFF2-40B4-BE49-F238E27FC236}">
                <a16:creationId xmlns:a16="http://schemas.microsoft.com/office/drawing/2014/main" id="{768FEDB9-12D1-439C-836C-DFFABFB014D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722" y="1930401"/>
            <a:ext cx="6665843" cy="4760982"/>
          </a:xfrm>
          <a:prstGeom prst="rect">
            <a:avLst/>
          </a:prstGeom>
          <a:noFill/>
          <a:ln>
            <a:noFill/>
          </a:ln>
        </p:spPr>
      </p:pic>
    </p:spTree>
    <p:extLst>
      <p:ext uri="{BB962C8B-B14F-4D97-AF65-F5344CB8AC3E}">
        <p14:creationId xmlns:p14="http://schemas.microsoft.com/office/powerpoint/2010/main" val="271847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B996-CCDF-4E4B-8F41-7F49E8F2DE1B}"/>
              </a:ext>
            </a:extLst>
          </p:cNvPr>
          <p:cNvSpPr>
            <a:spLocks noGrp="1"/>
          </p:cNvSpPr>
          <p:nvPr>
            <p:ph type="title"/>
          </p:nvPr>
        </p:nvSpPr>
        <p:spPr/>
        <p:txBody>
          <a:bodyPr/>
          <a:lstStyle/>
          <a:p>
            <a:r>
              <a:rPr lang="en-US" b="1" dirty="0"/>
              <a:t>Agenda</a:t>
            </a:r>
            <a:endParaRPr lang="en-US" dirty="0"/>
          </a:p>
        </p:txBody>
      </p:sp>
      <p:sp>
        <p:nvSpPr>
          <p:cNvPr id="3" name="Content Placeholder 2">
            <a:extLst>
              <a:ext uri="{FF2B5EF4-FFF2-40B4-BE49-F238E27FC236}">
                <a16:creationId xmlns:a16="http://schemas.microsoft.com/office/drawing/2014/main" id="{D37E7E3E-6969-41EB-87D7-BA283E680B57}"/>
              </a:ext>
            </a:extLst>
          </p:cNvPr>
          <p:cNvSpPr>
            <a:spLocks noGrp="1"/>
          </p:cNvSpPr>
          <p:nvPr>
            <p:ph idx="1"/>
          </p:nvPr>
        </p:nvSpPr>
        <p:spPr/>
        <p:txBody>
          <a:bodyPr/>
          <a:lstStyle/>
          <a:p>
            <a:r>
              <a:rPr lang="en-US" b="1" dirty="0">
                <a:latin typeface="Calibri" panose="020F0502020204030204" pitchFamily="34" charset="0"/>
                <a:cs typeface="Calibri" panose="020F0502020204030204" pitchFamily="34" charset="0"/>
              </a:rPr>
              <a:t>Problem Statement/Case study</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Business understanding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cs typeface="Calibri" panose="020F0502020204030204" pitchFamily="34" charset="0"/>
              </a:rPr>
              <a:t>Data Understanding </a:t>
            </a:r>
          </a:p>
          <a:p>
            <a:r>
              <a:rPr lang="en-US" b="1" dirty="0">
                <a:latin typeface="Calibri" panose="020F0502020204030204" pitchFamily="34" charset="0"/>
                <a:cs typeface="Calibri" panose="020F0502020204030204" pitchFamily="34" charset="0"/>
              </a:rPr>
              <a:t>Exploratory Data Analysis(EDA)</a:t>
            </a:r>
          </a:p>
          <a:p>
            <a:r>
              <a:rPr lang="en-US" b="1" dirty="0">
                <a:latin typeface="Calibri" panose="020F0502020204030204" pitchFamily="34" charset="0"/>
                <a:cs typeface="Calibri" panose="020F0502020204030204" pitchFamily="34" charset="0"/>
              </a:rPr>
              <a:t>Data Preparation</a:t>
            </a:r>
          </a:p>
          <a:p>
            <a:r>
              <a:rPr lang="en-US" b="1" dirty="0">
                <a:latin typeface="Calibri" panose="020F0502020204030204" pitchFamily="34" charset="0"/>
                <a:cs typeface="Calibri" panose="020F0502020204030204" pitchFamily="34" charset="0"/>
              </a:rPr>
              <a:t>Recommended models</a:t>
            </a:r>
          </a:p>
          <a:p>
            <a:r>
              <a:rPr lang="en-US" b="1" dirty="0">
                <a:latin typeface="Calibri" panose="020F0502020204030204" pitchFamily="34" charset="0"/>
                <a:cs typeface="Calibri" panose="020F0502020204030204" pitchFamily="34" charset="0"/>
              </a:rPr>
              <a:t>Model Building</a:t>
            </a:r>
          </a:p>
          <a:p>
            <a:r>
              <a:rPr lang="en-US" b="1" dirty="0">
                <a:latin typeface="Calibri" panose="020F0502020204030204" pitchFamily="34" charset="0"/>
                <a:cs typeface="Calibri" panose="020F0502020204030204" pitchFamily="34" charset="0"/>
              </a:rPr>
              <a:t>Model Selection</a:t>
            </a:r>
            <a:endParaRPr lang="en-US" dirty="0"/>
          </a:p>
        </p:txBody>
      </p:sp>
    </p:spTree>
    <p:extLst>
      <p:ext uri="{BB962C8B-B14F-4D97-AF65-F5344CB8AC3E}">
        <p14:creationId xmlns:p14="http://schemas.microsoft.com/office/powerpoint/2010/main" val="295150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D995-B06F-4DFC-BE6C-9D5FF92E5CD5}"/>
              </a:ext>
            </a:extLst>
          </p:cNvPr>
          <p:cNvSpPr>
            <a:spLocks noGrp="1"/>
          </p:cNvSpPr>
          <p:nvPr>
            <p:ph type="title"/>
          </p:nvPr>
        </p:nvSpPr>
        <p:spPr/>
        <p:txBody>
          <a:bodyPr>
            <a:normAutofit/>
          </a:bodyPr>
          <a:lstStyle/>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However, we can use other plots to check for outliers ,Violin plot and box plot.</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D98EC26B-1FCC-424A-8EEC-6411DF88D57A}"/>
              </a:ext>
            </a:extLst>
          </p:cNvPr>
          <p:cNvSpPr>
            <a:spLocks noGrp="1"/>
          </p:cNvSpPr>
          <p:nvPr>
            <p:ph sz="half" idx="1"/>
          </p:nvPr>
        </p:nvSpPr>
        <p:spPr>
          <a:xfrm>
            <a:off x="0" y="2093843"/>
            <a:ext cx="3604591" cy="3947518"/>
          </a:xfrm>
        </p:spPr>
        <p:txBody>
          <a:bodyPr>
            <a:normAutofit fontScale="92500"/>
          </a:bodyPr>
          <a:lstStyle/>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it is clearly visible that there are outliers present for both the class. </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No class, outliers are present above age 70 and for Yes class, outliers are present above age 75.</a:t>
            </a:r>
          </a:p>
          <a:p>
            <a:pPr marL="342900" lvl="0" indent="-342900">
              <a:lnSpc>
                <a:spcPct val="106000"/>
              </a:lnSpc>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Median for No class is around 40 which is same for Yes class. </a:t>
            </a:r>
          </a:p>
          <a:p>
            <a:pPr marL="342900" lvl="0" indent="-342900">
              <a:lnSpc>
                <a:spcPct val="106000"/>
              </a:lnSpc>
              <a:spcAft>
                <a:spcPts val="800"/>
              </a:spcAft>
              <a:buFont typeface="Symbol" panose="05050102010706020507" pitchFamily="18" charset="2"/>
              <a:buChar char=""/>
              <a:tabLst>
                <a:tab pos="21812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visible that IQR range is almost overlapping so age might not be very helpful in predicting class label.</a:t>
            </a:r>
          </a:p>
          <a:p>
            <a:endParaRPr lang="en-US" dirty="0"/>
          </a:p>
        </p:txBody>
      </p:sp>
      <p:pic>
        <p:nvPicPr>
          <p:cNvPr id="5" name="Content Placeholder 4">
            <a:extLst>
              <a:ext uri="{FF2B5EF4-FFF2-40B4-BE49-F238E27FC236}">
                <a16:creationId xmlns:a16="http://schemas.microsoft.com/office/drawing/2014/main" id="{A0F951CB-6416-4EBB-A8D2-79F9AF4BC0B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02156" y="1789043"/>
            <a:ext cx="8452540" cy="5068957"/>
          </a:xfrm>
          <a:prstGeom prst="rect">
            <a:avLst/>
          </a:prstGeom>
          <a:noFill/>
          <a:ln>
            <a:noFill/>
          </a:ln>
        </p:spPr>
      </p:pic>
    </p:spTree>
    <p:extLst>
      <p:ext uri="{BB962C8B-B14F-4D97-AF65-F5344CB8AC3E}">
        <p14:creationId xmlns:p14="http://schemas.microsoft.com/office/powerpoint/2010/main" val="2742033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6C1BA-3579-4043-83E0-F7CC42E7899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age of 70 years.</a:t>
            </a:r>
          </a:p>
          <a:p>
            <a:endParaRPr lang="en-US" dirty="0"/>
          </a:p>
        </p:txBody>
      </p:sp>
      <p:pic>
        <p:nvPicPr>
          <p:cNvPr id="5" name="Content Placeholder 4">
            <a:extLst>
              <a:ext uri="{FF2B5EF4-FFF2-40B4-BE49-F238E27FC236}">
                <a16:creationId xmlns:a16="http://schemas.microsoft.com/office/drawing/2014/main" id="{AC5D889B-DD80-42F5-A4ED-E06C4B9759E0}"/>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76730" y="1452818"/>
            <a:ext cx="4184650" cy="3097113"/>
          </a:xfrm>
          <a:prstGeom prst="rect">
            <a:avLst/>
          </a:prstGeom>
          <a:noFill/>
          <a:ln>
            <a:noFill/>
          </a:ln>
        </p:spPr>
      </p:pic>
    </p:spTree>
    <p:extLst>
      <p:ext uri="{BB962C8B-B14F-4D97-AF65-F5344CB8AC3E}">
        <p14:creationId xmlns:p14="http://schemas.microsoft.com/office/powerpoint/2010/main" val="3882696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046D-B3EB-4A8C-9150-FAC64EE30007}"/>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duration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A3FAFBA-E6E4-4CB6-B0D5-56A3FD825725}"/>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as shown, the duration (last contact duration) of a customer can be useful for predicting the target variable.</a:t>
            </a:r>
          </a:p>
          <a:p>
            <a:pPr marL="342900" lvl="0" indent="-342900">
              <a:lnSpc>
                <a:spcPct val="106000"/>
              </a:lnSpc>
              <a:spcAft>
                <a:spcPts val="800"/>
              </a:spcAft>
              <a:buFont typeface="Symbol" panose="05050102010706020507" pitchFamily="18" charset="2"/>
              <a:buChar char=""/>
              <a:tabLst>
                <a:tab pos="7810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expected because it is already mentioned in the data overview that this field highly affects the target variable and should only be used for benchmark purposes.</a:t>
            </a:r>
          </a:p>
          <a:p>
            <a:endParaRPr lang="en-US" dirty="0"/>
          </a:p>
        </p:txBody>
      </p:sp>
      <p:pic>
        <p:nvPicPr>
          <p:cNvPr id="5" name="Content Placeholder 4">
            <a:extLst>
              <a:ext uri="{FF2B5EF4-FFF2-40B4-BE49-F238E27FC236}">
                <a16:creationId xmlns:a16="http://schemas.microsoft.com/office/drawing/2014/main" id="{F65572D1-95C6-4B27-A834-1DDD6812C7D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96070" y="874643"/>
            <a:ext cx="7195930" cy="5754171"/>
          </a:xfrm>
          <a:prstGeom prst="rect">
            <a:avLst/>
          </a:prstGeom>
          <a:noFill/>
          <a:ln>
            <a:noFill/>
          </a:ln>
        </p:spPr>
      </p:pic>
    </p:spTree>
    <p:extLst>
      <p:ext uri="{BB962C8B-B14F-4D97-AF65-F5344CB8AC3E}">
        <p14:creationId xmlns:p14="http://schemas.microsoft.com/office/powerpoint/2010/main" val="1071781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70E88-DDCB-4BB1-B496-05CB696922D2}"/>
              </a:ext>
            </a:extLst>
          </p:cNvPr>
          <p:cNvSpPr>
            <a:spLocks noGrp="1"/>
          </p:cNvSpPr>
          <p:nvPr>
            <p:ph sz="half" idx="1"/>
          </p:nvPr>
        </p:nvSpPr>
        <p:spPr>
          <a:xfrm>
            <a:off x="0" y="1948070"/>
            <a:ext cx="3697357" cy="4093291"/>
          </a:xfrm>
        </p:spPr>
        <p:txBody>
          <a:bodyPr/>
          <a:lstStyle/>
          <a:p>
            <a:pPr marL="342900" lvl="0" indent="-342900">
              <a:lnSpc>
                <a:spcPct val="106000"/>
              </a:lnSpc>
              <a:buFont typeface="Symbol" panose="05050102010706020507" pitchFamily="18" charset="2"/>
              <a:buChar char=""/>
              <a:tabLst>
                <a:tab pos="2486025" algn="l"/>
              </a:tabLst>
            </a:pPr>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shown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,it is clear that from duration around 1500 onward outliers, are present and it is right skewed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tabLst>
                <a:tab pos="248602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distribution above we find where most the values are very low and very few have high values.</a:t>
            </a:r>
          </a:p>
          <a:p>
            <a:endParaRPr lang="en-US" dirty="0"/>
          </a:p>
        </p:txBody>
      </p:sp>
      <p:pic>
        <p:nvPicPr>
          <p:cNvPr id="5" name="Content Placeholder 4">
            <a:extLst>
              <a:ext uri="{FF2B5EF4-FFF2-40B4-BE49-F238E27FC236}">
                <a16:creationId xmlns:a16="http://schemas.microsoft.com/office/drawing/2014/main" id="{10D0A0D2-F2C0-4107-B715-CE9AABECC50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98504" y="1417983"/>
            <a:ext cx="7273097" cy="5061139"/>
          </a:xfrm>
          <a:prstGeom prst="rect">
            <a:avLst/>
          </a:prstGeom>
          <a:noFill/>
          <a:ln>
            <a:noFill/>
          </a:ln>
        </p:spPr>
      </p:pic>
    </p:spTree>
    <p:extLst>
      <p:ext uri="{BB962C8B-B14F-4D97-AF65-F5344CB8AC3E}">
        <p14:creationId xmlns:p14="http://schemas.microsoft.com/office/powerpoint/2010/main" val="533444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6DE77-2D95-4CD5-8CF3-A35F6CE79935}"/>
              </a:ext>
            </a:extLst>
          </p:cNvPr>
          <p:cNvSpPr>
            <a:spLocks noGrp="1"/>
          </p:cNvSpPr>
          <p:nvPr>
            <p:ph sz="half" idx="1"/>
          </p:nvPr>
        </p:nvSpPr>
        <p:spPr>
          <a:xfrm>
            <a:off x="1" y="1020902"/>
            <a:ext cx="4318030"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 any duration of call with class labels as no, more than 1000 are considered as outliers while with class labels as yes, more than 1500 would be considered as outliers.</a:t>
            </a:r>
          </a:p>
          <a:p>
            <a:endParaRPr lang="en-US" dirty="0"/>
          </a:p>
        </p:txBody>
      </p:sp>
      <p:pic>
        <p:nvPicPr>
          <p:cNvPr id="5" name="Content Placeholder 4">
            <a:extLst>
              <a:ext uri="{FF2B5EF4-FFF2-40B4-BE49-F238E27FC236}">
                <a16:creationId xmlns:a16="http://schemas.microsoft.com/office/drawing/2014/main" id="{287A0095-3CB3-4A61-9C62-A4FDC8960E1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18991" y="318052"/>
            <a:ext cx="7673009" cy="6278811"/>
          </a:xfrm>
          <a:prstGeom prst="rect">
            <a:avLst/>
          </a:prstGeom>
          <a:noFill/>
          <a:ln>
            <a:noFill/>
          </a:ln>
        </p:spPr>
      </p:pic>
    </p:spTree>
    <p:extLst>
      <p:ext uri="{BB962C8B-B14F-4D97-AF65-F5344CB8AC3E}">
        <p14:creationId xmlns:p14="http://schemas.microsoft.com/office/powerpoint/2010/main" val="423230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E7F51-8E8C-497B-B259-862967F04D1E}"/>
              </a:ext>
            </a:extLst>
          </p:cNvPr>
          <p:cNvSpPr>
            <a:spLocks noGrp="1"/>
          </p:cNvSpPr>
          <p:nvPr>
            <p:ph sz="half" idx="1"/>
          </p:nvPr>
        </p:nvSpPr>
        <p:spPr>
          <a:xfrm>
            <a:off x="346030" y="1338954"/>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box plot as shown , we can say that outliers are present after the duration of calls more than 1000.</a:t>
            </a:r>
          </a:p>
          <a:p>
            <a:endParaRPr lang="en-US" dirty="0"/>
          </a:p>
        </p:txBody>
      </p:sp>
      <p:pic>
        <p:nvPicPr>
          <p:cNvPr id="5" name="Content Placeholder 5">
            <a:extLst>
              <a:ext uri="{FF2B5EF4-FFF2-40B4-BE49-F238E27FC236}">
                <a16:creationId xmlns:a16="http://schemas.microsoft.com/office/drawing/2014/main" id="{6483B9C3-D423-4077-94BE-0ED83AC880F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119271"/>
            <a:ext cx="7116417" cy="6029814"/>
          </a:xfrm>
          <a:prstGeom prst="rect">
            <a:avLst/>
          </a:prstGeom>
          <a:noFill/>
          <a:ln>
            <a:noFill/>
          </a:ln>
        </p:spPr>
      </p:pic>
    </p:spTree>
    <p:extLst>
      <p:ext uri="{BB962C8B-B14F-4D97-AF65-F5344CB8AC3E}">
        <p14:creationId xmlns:p14="http://schemas.microsoft.com/office/powerpoint/2010/main" val="3630182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E8BA-3FB8-48D6-B548-C547FAE8121C}"/>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Feature: campaign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2F68D15C-829E-4044-8B62-4C33570D8C69}"/>
              </a:ext>
            </a:extLst>
          </p:cNvPr>
          <p:cNvSpPr>
            <a:spLocks noGrp="1"/>
          </p:cNvSpPr>
          <p:nvPr>
            <p:ph sz="half" idx="1"/>
          </p:nvPr>
        </p:nvSpPr>
        <p:spPr>
          <a:xfrm>
            <a:off x="0" y="1816032"/>
            <a:ext cx="4184035" cy="3880772"/>
          </a:xfrm>
        </p:spPr>
        <p:txBody>
          <a:bodyPr/>
          <a:lstStyle/>
          <a:p>
            <a:r>
              <a:rPr lang="en-US" spc="-5" dirty="0">
                <a:solidFill>
                  <a:srgbClr val="292929"/>
                </a:solidFill>
                <a:latin typeface="Calibri" panose="020F0502020204030204" pitchFamily="34" charset="0"/>
                <a:ea typeface="Calibri" panose="020F0502020204030204" pitchFamily="34" charset="0"/>
                <a:cs typeface="Calibri" panose="020F0502020204030204" pitchFamily="34" charset="0"/>
              </a:rPr>
              <a:t>As we can see from the</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plot, outliers might be present after the number of campaigns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815B26FA-0B00-4471-BE30-F01FB222E91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69565" y="1272209"/>
            <a:ext cx="7100819" cy="5192884"/>
          </a:xfrm>
          <a:prstGeom prst="rect">
            <a:avLst/>
          </a:prstGeom>
          <a:noFill/>
          <a:ln>
            <a:noFill/>
          </a:ln>
        </p:spPr>
      </p:pic>
    </p:spTree>
    <p:extLst>
      <p:ext uri="{BB962C8B-B14F-4D97-AF65-F5344CB8AC3E}">
        <p14:creationId xmlns:p14="http://schemas.microsoft.com/office/powerpoint/2010/main" val="648287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0F5B9-B087-42A9-9628-AD55AAF26028}"/>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Outliers are present when number of campaigns are more than 10 irrespective of any class labels.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93C95035-204D-4756-A527-A751A64458A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94852" y="331304"/>
            <a:ext cx="7114071" cy="6059375"/>
          </a:xfrm>
          <a:prstGeom prst="rect">
            <a:avLst/>
          </a:prstGeom>
          <a:noFill/>
          <a:ln>
            <a:noFill/>
          </a:ln>
        </p:spPr>
      </p:pic>
    </p:spTree>
    <p:extLst>
      <p:ext uri="{BB962C8B-B14F-4D97-AF65-F5344CB8AC3E}">
        <p14:creationId xmlns:p14="http://schemas.microsoft.com/office/powerpoint/2010/main" val="4223822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D41C-56F6-43A1-B802-4BC53E3457C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Feature: pdays (numeric)</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324E9853-74CB-45E9-8248-4D520E430FD9}"/>
              </a:ext>
            </a:extLst>
          </p:cNvPr>
          <p:cNvSpPr>
            <a:spLocks noGrp="1"/>
          </p:cNvSpPr>
          <p:nvPr>
            <p:ph sz="half" idx="1"/>
          </p:nvPr>
        </p:nvSpPr>
        <p:spPr/>
        <p:txBody>
          <a:bodyPr>
            <a:normAutofit lnSpcReduction="10000"/>
          </a:bodyPr>
          <a:lstStyle/>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Violin plot it is visible that irrespective of class labels, mostly people have not been contacted by the bank. Very people have been contacted by the bank and number of days passed for previous campaign is between 0–100.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It means we either must compute pdays or drop the pdays depends on the percentage of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tabLst>
                <a:tab pos="22002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it is not very clear but the IQR range for the both the classes are overlapping.</a:t>
            </a:r>
          </a:p>
        </p:txBody>
      </p:sp>
      <p:pic>
        <p:nvPicPr>
          <p:cNvPr id="5" name="Content Placeholder 4">
            <a:extLst>
              <a:ext uri="{FF2B5EF4-FFF2-40B4-BE49-F238E27FC236}">
                <a16:creationId xmlns:a16="http://schemas.microsoft.com/office/drawing/2014/main" id="{C0341026-00C6-406F-90E8-091898D9A55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96070" y="172278"/>
            <a:ext cx="7008053" cy="6341937"/>
          </a:xfrm>
          <a:prstGeom prst="rect">
            <a:avLst/>
          </a:prstGeom>
          <a:noFill/>
          <a:ln>
            <a:noFill/>
          </a:ln>
        </p:spPr>
      </p:pic>
    </p:spTree>
    <p:extLst>
      <p:ext uri="{BB962C8B-B14F-4D97-AF65-F5344CB8AC3E}">
        <p14:creationId xmlns:p14="http://schemas.microsoft.com/office/powerpoint/2010/main" val="4076818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5CAB-8A71-4E09-ADD3-9E0D022BEF38}"/>
              </a:ext>
            </a:extLst>
          </p:cNvPr>
          <p:cNvSpPr>
            <a:spLocks noGrp="1"/>
          </p:cNvSpPr>
          <p:nvPr>
            <p:ph type="title"/>
          </p:nvPr>
        </p:nvSpPr>
        <p:spPr>
          <a:xfrm>
            <a:off x="1326690" y="410817"/>
            <a:ext cx="8596668" cy="1320800"/>
          </a:xfrm>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previous (numeric)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Content Placeholder 4">
            <a:extLst>
              <a:ext uri="{FF2B5EF4-FFF2-40B4-BE49-F238E27FC236}">
                <a16:creationId xmlns:a16="http://schemas.microsoft.com/office/drawing/2014/main" id="{9BF57323-27E1-4AAB-A5CD-EB2C771F20C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12904" y="1338471"/>
            <a:ext cx="6679096" cy="5519530"/>
          </a:xfrm>
          <a:prstGeom prst="rect">
            <a:avLst/>
          </a:prstGeom>
          <a:noFill/>
          <a:ln>
            <a:noFill/>
          </a:ln>
        </p:spPr>
      </p:pic>
    </p:spTree>
    <p:extLst>
      <p:ext uri="{BB962C8B-B14F-4D97-AF65-F5344CB8AC3E}">
        <p14:creationId xmlns:p14="http://schemas.microsoft.com/office/powerpoint/2010/main" val="240948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1B78-9D58-44BF-BBEE-D4B09DD19566}"/>
              </a:ext>
            </a:extLst>
          </p:cNvPr>
          <p:cNvSpPr>
            <a:spLocks noGrp="1"/>
          </p:cNvSpPr>
          <p:nvPr>
            <p:ph type="title"/>
          </p:nvPr>
        </p:nvSpPr>
        <p:spPr/>
        <p:txBody>
          <a:bodyPr/>
          <a:lstStyle/>
          <a:p>
            <a:r>
              <a:rPr kumimoji="0" lang="en-US" sz="3600" b="1" i="0" u="none" strike="noStrike" kern="1200" cap="none" spc="0" normalizeH="0" baseline="0" noProof="0" dirty="0">
                <a:ln>
                  <a:noFill/>
                </a:ln>
                <a:solidFill>
                  <a:srgbClr val="90C226"/>
                </a:solidFill>
                <a:effectLst/>
                <a:uLnTx/>
                <a:uFillTx/>
                <a:latin typeface="Trebuchet MS" panose="020B0603020202020204"/>
                <a:ea typeface="+mj-ea"/>
                <a:cs typeface="+mj-cs"/>
              </a:rPr>
              <a:t>Problem statement/Case Study</a:t>
            </a:r>
            <a:endParaRPr lang="en-US" dirty="0"/>
          </a:p>
        </p:txBody>
      </p:sp>
      <p:sp>
        <p:nvSpPr>
          <p:cNvPr id="3" name="Content Placeholder 2">
            <a:extLst>
              <a:ext uri="{FF2B5EF4-FFF2-40B4-BE49-F238E27FC236}">
                <a16:creationId xmlns:a16="http://schemas.microsoft.com/office/drawing/2014/main" id="{73A01C45-17D2-4B8C-BF9C-A47B63ABEB8B}"/>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ABC Bank wants to sell its term deposit product to customers and before launching the product.</a:t>
            </a:r>
          </a:p>
          <a:p>
            <a:r>
              <a:rPr lang="en-US" dirty="0">
                <a:latin typeface="Calibri" panose="020F0502020204030204" pitchFamily="34" charset="0"/>
                <a:cs typeface="Calibri" panose="020F0502020204030204" pitchFamily="34" charset="0"/>
              </a:rPr>
              <a:t>They want to develop a model which help them in understanding whether a particular customer will buy their product or not (based on customer's past interaction with bank or other Financial Institution).</a:t>
            </a:r>
          </a:p>
          <a:p>
            <a:endParaRPr lang="en-US" dirty="0"/>
          </a:p>
        </p:txBody>
      </p:sp>
    </p:spTree>
    <p:extLst>
      <p:ext uri="{BB962C8B-B14F-4D97-AF65-F5344CB8AC3E}">
        <p14:creationId xmlns:p14="http://schemas.microsoft.com/office/powerpoint/2010/main" val="1891675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FBB96-1B94-41AF-90A0-0D9382BADF2D}"/>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as shown , there might be outliers present after the number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F8B3450D-0E6C-4124-AF43-6D6F04C5382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75583" y="1930400"/>
            <a:ext cx="6173166" cy="4603302"/>
          </a:xfrm>
          <a:prstGeom prst="rect">
            <a:avLst/>
          </a:prstGeom>
          <a:noFill/>
          <a:ln>
            <a:noFill/>
          </a:ln>
        </p:spPr>
      </p:pic>
    </p:spTree>
    <p:extLst>
      <p:ext uri="{BB962C8B-B14F-4D97-AF65-F5344CB8AC3E}">
        <p14:creationId xmlns:p14="http://schemas.microsoft.com/office/powerpoint/2010/main" val="169861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9F4D0-B642-4765-8180-4096A5828880}"/>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the Violin plot as shown as we can see, people who have contacted once for the previous campaign has subscribed for long term deposits.</a:t>
            </a:r>
          </a:p>
          <a:p>
            <a:pPr marL="342900" lvl="0" indent="-342900">
              <a:lnSpc>
                <a:spcPct val="106000"/>
              </a:lnSpc>
              <a:spcAft>
                <a:spcPts val="800"/>
              </a:spcAft>
              <a:buFont typeface="Symbol" panose="05050102010706020507" pitchFamily="18" charset="2"/>
              <a:buChar char=""/>
              <a:tabLst>
                <a:tab pos="14763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class no, there are so many outliers starting with value 1 but for yes class, outliers are present from value 3.</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 it is visible that previous feature would be helpful in predicting the class labels.</a:t>
            </a:r>
          </a:p>
          <a:p>
            <a:endParaRPr lang="en-US" dirty="0"/>
          </a:p>
        </p:txBody>
      </p:sp>
      <p:pic>
        <p:nvPicPr>
          <p:cNvPr id="5" name="Content Placeholder 4">
            <a:extLst>
              <a:ext uri="{FF2B5EF4-FFF2-40B4-BE49-F238E27FC236}">
                <a16:creationId xmlns:a16="http://schemas.microsoft.com/office/drawing/2014/main" id="{A5332E77-901A-451C-A3C8-771E4EC696E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41843" y="1930400"/>
            <a:ext cx="6915288" cy="4318000"/>
          </a:xfrm>
          <a:prstGeom prst="rect">
            <a:avLst/>
          </a:prstGeom>
          <a:noFill/>
          <a:ln>
            <a:noFill/>
          </a:ln>
        </p:spPr>
      </p:pic>
    </p:spTree>
    <p:extLst>
      <p:ext uri="{BB962C8B-B14F-4D97-AF65-F5344CB8AC3E}">
        <p14:creationId xmlns:p14="http://schemas.microsoft.com/office/powerpoint/2010/main" val="2525868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85A4-30A7-4193-86EA-09ABE8C56390}"/>
              </a:ext>
            </a:extLst>
          </p:cNvPr>
          <p:cNvSpPr>
            <a:spLocks noGrp="1"/>
          </p:cNvSpPr>
          <p:nvPr>
            <p:ph type="title"/>
          </p:nvPr>
        </p:nvSpPr>
        <p:spPr/>
        <p:txBody>
          <a:bodyPr/>
          <a:lstStyle/>
          <a:p>
            <a:pPr marL="285750" indent="-285750">
              <a:buFont typeface="Wingdings" panose="05000000000000000000" pitchFamily="2" charset="2"/>
              <a:buChar char="Ø"/>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Feature:emp.Var.Rate(numeric)</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ECB317B-E5E6-4FB2-8480-FCD1B2BA0CC2}"/>
              </a:ext>
            </a:extLst>
          </p:cNvPr>
          <p:cNvSpPr>
            <a:spLocks noGrp="1"/>
          </p:cNvSpPr>
          <p:nvPr>
            <p:ph sz="half" idx="1"/>
          </p:nvPr>
        </p:nvSpPr>
        <p:spPr>
          <a:xfrm>
            <a:off x="0" y="1930400"/>
            <a:ext cx="3856383" cy="4110961"/>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it is visible that there are no outliers present.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4E3AAA63-187E-4A2A-8A31-AAB76DEBB64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39478" y="1930401"/>
            <a:ext cx="6926849" cy="4318000"/>
          </a:xfrm>
          <a:prstGeom prst="rect">
            <a:avLst/>
          </a:prstGeom>
          <a:noFill/>
          <a:ln>
            <a:noFill/>
          </a:ln>
        </p:spPr>
      </p:pic>
    </p:spTree>
    <p:extLst>
      <p:ext uri="{BB962C8B-B14F-4D97-AF65-F5344CB8AC3E}">
        <p14:creationId xmlns:p14="http://schemas.microsoft.com/office/powerpoint/2010/main" val="228693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CDED2-1A81-4E3F-AE06-0B18BC975B05}"/>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No outliers are present as shown on the boxplot.</a:t>
            </a:r>
          </a:p>
          <a:p>
            <a:endParaRPr lang="en-US" dirty="0"/>
          </a:p>
        </p:txBody>
      </p:sp>
      <p:pic>
        <p:nvPicPr>
          <p:cNvPr id="5" name="Content Placeholder 4">
            <a:extLst>
              <a:ext uri="{FF2B5EF4-FFF2-40B4-BE49-F238E27FC236}">
                <a16:creationId xmlns:a16="http://schemas.microsoft.com/office/drawing/2014/main" id="{FBC1E793-D00D-4F5C-B11B-EB74D581A22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08104" y="2491409"/>
            <a:ext cx="5391288" cy="3756991"/>
          </a:xfrm>
          <a:prstGeom prst="rect">
            <a:avLst/>
          </a:prstGeom>
          <a:noFill/>
          <a:ln>
            <a:noFill/>
          </a:ln>
        </p:spPr>
      </p:pic>
    </p:spTree>
    <p:extLst>
      <p:ext uri="{BB962C8B-B14F-4D97-AF65-F5344CB8AC3E}">
        <p14:creationId xmlns:p14="http://schemas.microsoft.com/office/powerpoint/2010/main" val="2416563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CA316-F05A-4366-BC15-ABB8F8EBD96C}"/>
              </a:ext>
            </a:extLst>
          </p:cNvPr>
          <p:cNvSpPr>
            <a:spLocks noGrp="1"/>
          </p:cNvSpPr>
          <p:nvPr>
            <p:ph sz="half" idx="1"/>
          </p:nvPr>
        </p:nvSpPr>
        <p:spPr>
          <a:xfrm>
            <a:off x="361461" y="1365459"/>
            <a:ext cx="4184035" cy="388077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no outliers present for any class for this feature and emp.var. rate feature would be very useful in predicting labels.</a:t>
            </a:r>
          </a:p>
          <a:p>
            <a:endParaRPr lang="en-US" dirty="0"/>
          </a:p>
        </p:txBody>
      </p:sp>
      <p:pic>
        <p:nvPicPr>
          <p:cNvPr id="5" name="Content Placeholder 4">
            <a:extLst>
              <a:ext uri="{FF2B5EF4-FFF2-40B4-BE49-F238E27FC236}">
                <a16:creationId xmlns:a16="http://schemas.microsoft.com/office/drawing/2014/main" id="{BF2CBDC9-DC36-4879-8999-26C8E349268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16557" y="1099930"/>
            <a:ext cx="6400800" cy="5049079"/>
          </a:xfrm>
          <a:prstGeom prst="rect">
            <a:avLst/>
          </a:prstGeom>
          <a:noFill/>
          <a:ln>
            <a:noFill/>
          </a:ln>
        </p:spPr>
      </p:pic>
    </p:spTree>
    <p:extLst>
      <p:ext uri="{BB962C8B-B14F-4D97-AF65-F5344CB8AC3E}">
        <p14:creationId xmlns:p14="http://schemas.microsoft.com/office/powerpoint/2010/main" val="856759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2098-01E6-4325-9113-BE965E612C4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Feature:cons.price.idx(numeric)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B361609A-DBDA-4F88-8CA1-E3845EBEB0A5}"/>
              </a:ext>
            </a:extLst>
          </p:cNvPr>
          <p:cNvSpPr>
            <a:spLocks noGrp="1"/>
          </p:cNvSpPr>
          <p:nvPr>
            <p:ph sz="half" idx="1"/>
          </p:nvPr>
        </p:nvSpPr>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we can see that there are no outliers present.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9553D22D-DF59-4090-A3B6-4E47E05ED93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49078" y="1696279"/>
            <a:ext cx="6465587" cy="4956312"/>
          </a:xfrm>
          <a:prstGeom prst="rect">
            <a:avLst/>
          </a:prstGeom>
          <a:noFill/>
          <a:ln>
            <a:noFill/>
          </a:ln>
        </p:spPr>
      </p:pic>
    </p:spTree>
    <p:extLst>
      <p:ext uri="{BB962C8B-B14F-4D97-AF65-F5344CB8AC3E}">
        <p14:creationId xmlns:p14="http://schemas.microsoft.com/office/powerpoint/2010/main" val="162830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BD1D501D-03A0-4A69-AD0E-5C772DBC52A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8226" y="1192696"/>
            <a:ext cx="7895949" cy="4322217"/>
          </a:xfrm>
          <a:prstGeom prst="rect">
            <a:avLst/>
          </a:prstGeom>
          <a:noFill/>
          <a:ln>
            <a:noFill/>
          </a:ln>
        </p:spPr>
      </p:pic>
    </p:spTree>
    <p:extLst>
      <p:ext uri="{BB962C8B-B14F-4D97-AF65-F5344CB8AC3E}">
        <p14:creationId xmlns:p14="http://schemas.microsoft.com/office/powerpoint/2010/main" val="21219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2BDD97-332B-489E-AC30-199A2528BDD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63687" y="2544417"/>
            <a:ext cx="5179253" cy="3617827"/>
          </a:xfrm>
          <a:prstGeom prst="rect">
            <a:avLst/>
          </a:prstGeom>
          <a:noFill/>
          <a:ln>
            <a:noFill/>
          </a:ln>
        </p:spPr>
      </p:pic>
    </p:spTree>
    <p:extLst>
      <p:ext uri="{BB962C8B-B14F-4D97-AF65-F5344CB8AC3E}">
        <p14:creationId xmlns:p14="http://schemas.microsoft.com/office/powerpoint/2010/main" val="1874243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C3096-D46C-412E-A528-B8C688C4DD9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2 plots above, cons.price.idx does not contain any outliers and they would also be very much helpful in predicting class labels.</a:t>
            </a:r>
          </a:p>
          <a:p>
            <a:endParaRPr lang="en-US" dirty="0"/>
          </a:p>
        </p:txBody>
      </p:sp>
    </p:spTree>
    <p:extLst>
      <p:ext uri="{BB962C8B-B14F-4D97-AF65-F5344CB8AC3E}">
        <p14:creationId xmlns:p14="http://schemas.microsoft.com/office/powerpoint/2010/main" val="1712389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CD3A-86BD-4476-8EEE-68D1BE3729A4}"/>
              </a:ext>
            </a:extLst>
          </p:cNvPr>
          <p:cNvSpPr>
            <a:spLocks noGrp="1"/>
          </p:cNvSpPr>
          <p:nvPr>
            <p:ph type="title"/>
          </p:nvPr>
        </p:nvSpPr>
        <p:spPr/>
        <p:txBody>
          <a:bodyPr/>
          <a:lstStyle/>
          <a:p>
            <a:r>
              <a:rPr lang="en-US" sz="3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Feature:euribor3m(numeric)</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8D7F31A2-65A6-4ABA-A5D2-26FE3B5C70F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392557" y="1709530"/>
            <a:ext cx="5881618" cy="4079702"/>
          </a:xfrm>
          <a:prstGeom prst="rect">
            <a:avLst/>
          </a:prstGeom>
          <a:noFill/>
          <a:ln>
            <a:noFill/>
          </a:ln>
        </p:spPr>
      </p:pic>
    </p:spTree>
    <p:extLst>
      <p:ext uri="{BB962C8B-B14F-4D97-AF65-F5344CB8AC3E}">
        <p14:creationId xmlns:p14="http://schemas.microsoft.com/office/powerpoint/2010/main" val="345267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AE9E-F44A-4B54-818E-02FD8FCE1FD7}"/>
              </a:ext>
            </a:extLst>
          </p:cNvPr>
          <p:cNvSpPr>
            <a:spLocks noGrp="1"/>
          </p:cNvSpPr>
          <p:nvPr>
            <p:ph type="title"/>
          </p:nvPr>
        </p:nvSpPr>
        <p:spPr/>
        <p:txBody>
          <a:bodyPr/>
          <a:lstStyle/>
          <a:p>
            <a:r>
              <a:rPr lang="en-US" b="1" dirty="0"/>
              <a:t>Business understanding</a:t>
            </a:r>
            <a:endParaRPr lang="en-US" dirty="0"/>
          </a:p>
        </p:txBody>
      </p:sp>
      <p:sp>
        <p:nvSpPr>
          <p:cNvPr id="3" name="Content Placeholder 2">
            <a:extLst>
              <a:ext uri="{FF2B5EF4-FFF2-40B4-BE49-F238E27FC236}">
                <a16:creationId xmlns:a16="http://schemas.microsoft.com/office/drawing/2014/main" id="{A3391B38-2EC0-408E-A1B6-BC4B43FEECC7}"/>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ABC Bank is a banking institution in Portuguese that offers direct marketing campaigns which are phone call based. </a:t>
            </a:r>
          </a:p>
          <a:p>
            <a:r>
              <a:rPr lang="en-US" dirty="0">
                <a:latin typeface="Calibri" panose="020F0502020204030204" pitchFamily="34" charset="0"/>
                <a:cs typeface="Calibri" panose="020F0502020204030204" pitchFamily="34" charset="0"/>
              </a:rPr>
              <a:t>As the marketing campaigns are phone call based, this presented some limitations </a:t>
            </a:r>
          </a:p>
          <a:p>
            <a:r>
              <a:rPr lang="en-US" dirty="0">
                <a:latin typeface="Calibri" panose="020F0502020204030204" pitchFamily="34" charset="0"/>
                <a:cs typeface="Calibri" panose="020F0502020204030204" pitchFamily="34" charset="0"/>
              </a:rPr>
              <a:t> This resulted in decreasing the operating efficiency of the company. </a:t>
            </a:r>
          </a:p>
          <a:p>
            <a:r>
              <a:rPr lang="en-US" dirty="0">
                <a:latin typeface="Calibri" panose="020F0502020204030204" pitchFamily="34" charset="0"/>
                <a:cs typeface="Calibri" panose="020F0502020204030204" pitchFamily="34" charset="0"/>
              </a:rPr>
              <a:t>Contacting many people takes a lot of time and therefore success rate is less. </a:t>
            </a:r>
          </a:p>
          <a:p>
            <a:r>
              <a:rPr lang="en-US" dirty="0">
                <a:latin typeface="Calibri" panose="020F0502020204030204" pitchFamily="34" charset="0"/>
                <a:cs typeface="Calibri" panose="020F0502020204030204" pitchFamily="34" charset="0"/>
              </a:rPr>
              <a:t>The consumers that are being offered deposits, mostly are people using phone calls as a method of communication.</a:t>
            </a:r>
          </a:p>
          <a:p>
            <a:r>
              <a:rPr lang="en-US" dirty="0">
                <a:latin typeface="Calibri" panose="020F0502020204030204" pitchFamily="34" charset="0"/>
                <a:cs typeface="Calibri" panose="020F0502020204030204" pitchFamily="34" charset="0"/>
              </a:rPr>
              <a:t>This poses some threats in the company as this will jeopardize the performance of the company, </a:t>
            </a:r>
          </a:p>
          <a:p>
            <a:r>
              <a:rPr lang="en-US" dirty="0">
                <a:latin typeface="Calibri" panose="020F0502020204030204" pitchFamily="34" charset="0"/>
                <a:cs typeface="Calibri" panose="020F0502020204030204" pitchFamily="34" charset="0"/>
              </a:rPr>
              <a:t>So the company is coming up with innovative ways to increase the efficiency by making fewer calls but improves the success rate.</a:t>
            </a:r>
          </a:p>
          <a:p>
            <a:endParaRPr lang="en-US" dirty="0"/>
          </a:p>
        </p:txBody>
      </p:sp>
    </p:spTree>
    <p:extLst>
      <p:ext uri="{BB962C8B-B14F-4D97-AF65-F5344CB8AC3E}">
        <p14:creationId xmlns:p14="http://schemas.microsoft.com/office/powerpoint/2010/main" val="281181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0521846-251F-44F9-AADF-5E31E6FEF68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273977" y="2146386"/>
            <a:ext cx="4184650" cy="3114710"/>
          </a:xfrm>
          <a:prstGeom prst="rect">
            <a:avLst/>
          </a:prstGeom>
          <a:noFill/>
          <a:ln>
            <a:noFill/>
          </a:ln>
        </p:spPr>
      </p:pic>
    </p:spTree>
    <p:extLst>
      <p:ext uri="{BB962C8B-B14F-4D97-AF65-F5344CB8AC3E}">
        <p14:creationId xmlns:p14="http://schemas.microsoft.com/office/powerpoint/2010/main" val="2955951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750281-EE55-4384-B81C-FAA7A251022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782957" y="1179443"/>
            <a:ext cx="6491218" cy="4361230"/>
          </a:xfrm>
          <a:prstGeom prst="rect">
            <a:avLst/>
          </a:prstGeom>
          <a:noFill/>
          <a:ln>
            <a:noFill/>
          </a:ln>
        </p:spPr>
      </p:pic>
    </p:spTree>
    <p:extLst>
      <p:ext uri="{BB962C8B-B14F-4D97-AF65-F5344CB8AC3E}">
        <p14:creationId xmlns:p14="http://schemas.microsoft.com/office/powerpoint/2010/main" val="3235024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571468-3E01-4EA9-A961-31DEEB28D977}"/>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above plots,Euribor3m does not contain outliers and would be very much helpful in predicting the class labels.</a:t>
            </a:r>
          </a:p>
          <a:p>
            <a:endParaRPr lang="en-US" dirty="0"/>
          </a:p>
        </p:txBody>
      </p:sp>
    </p:spTree>
    <p:extLst>
      <p:ext uri="{BB962C8B-B14F-4D97-AF65-F5344CB8AC3E}">
        <p14:creationId xmlns:p14="http://schemas.microsoft.com/office/powerpoint/2010/main" val="3381088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B092-7878-4B6E-9D06-B2A7448155CA}"/>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Feature:nr.employed(numeric)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Content Placeholder 4">
            <a:extLst>
              <a:ext uri="{FF2B5EF4-FFF2-40B4-BE49-F238E27FC236}">
                <a16:creationId xmlns:a16="http://schemas.microsoft.com/office/drawing/2014/main" id="{0539AB0B-66DF-4909-9F5C-0F78D10B813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55304" y="1930401"/>
            <a:ext cx="5073237" cy="3638240"/>
          </a:xfrm>
          <a:prstGeom prst="rect">
            <a:avLst/>
          </a:prstGeom>
          <a:noFill/>
          <a:ln>
            <a:noFill/>
          </a:ln>
        </p:spPr>
      </p:pic>
    </p:spTree>
    <p:extLst>
      <p:ext uri="{BB962C8B-B14F-4D97-AF65-F5344CB8AC3E}">
        <p14:creationId xmlns:p14="http://schemas.microsoft.com/office/powerpoint/2010/main" val="3651544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7CC8B54E-EC99-4753-A95A-F57D237B0C4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81212" y="2451186"/>
            <a:ext cx="4184650" cy="3114710"/>
          </a:xfrm>
          <a:prstGeom prst="rect">
            <a:avLst/>
          </a:prstGeom>
          <a:noFill/>
          <a:ln>
            <a:noFill/>
          </a:ln>
        </p:spPr>
      </p:pic>
    </p:spTree>
    <p:extLst>
      <p:ext uri="{BB962C8B-B14F-4D97-AF65-F5344CB8AC3E}">
        <p14:creationId xmlns:p14="http://schemas.microsoft.com/office/powerpoint/2010/main" val="31172776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1B9444E4-0593-4F51-A8A5-74996FB761E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478157" y="2928730"/>
            <a:ext cx="4437131" cy="3612277"/>
          </a:xfrm>
          <a:prstGeom prst="rect">
            <a:avLst/>
          </a:prstGeom>
          <a:noFill/>
          <a:ln>
            <a:noFill/>
          </a:ln>
        </p:spPr>
      </p:pic>
    </p:spTree>
    <p:extLst>
      <p:ext uri="{BB962C8B-B14F-4D97-AF65-F5344CB8AC3E}">
        <p14:creationId xmlns:p14="http://schemas.microsoft.com/office/powerpoint/2010/main" val="2758677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7145A65D-A38B-45B0-A26A-0296CE7D351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89043" y="1537252"/>
            <a:ext cx="5046732" cy="3959681"/>
          </a:xfrm>
          <a:prstGeom prst="rect">
            <a:avLst/>
          </a:prstGeom>
          <a:noFill/>
          <a:ln>
            <a:noFill/>
          </a:ln>
        </p:spPr>
      </p:pic>
    </p:spTree>
    <p:extLst>
      <p:ext uri="{BB962C8B-B14F-4D97-AF65-F5344CB8AC3E}">
        <p14:creationId xmlns:p14="http://schemas.microsoft.com/office/powerpoint/2010/main" val="19014973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C585FC-7771-4281-BFCC-88751205EC1C}"/>
              </a:ext>
            </a:extLst>
          </p:cNvPr>
          <p:cNvSpPr>
            <a:spLocks noGrp="1"/>
          </p:cNvSpPr>
          <p:nvPr>
            <p:ph idx="1"/>
          </p:nvPr>
        </p:nvSpPr>
        <p:spPr>
          <a:xfrm>
            <a:off x="677863" y="2160588"/>
            <a:ext cx="8596312" cy="388143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plots above , nr. employed does not contain outliers and nr. employed would also be very much helpful in predicting class labels.</a:t>
            </a:r>
          </a:p>
          <a:p>
            <a:endParaRPr lang="en-US" dirty="0"/>
          </a:p>
        </p:txBody>
      </p:sp>
    </p:spTree>
    <p:extLst>
      <p:ext uri="{BB962C8B-B14F-4D97-AF65-F5344CB8AC3E}">
        <p14:creationId xmlns:p14="http://schemas.microsoft.com/office/powerpoint/2010/main" val="1850507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B6F2-9E1F-4BA7-8365-2CED3B41312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Feature:cons.conf.idx(numeric)</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4" name="Content Placeholder 4">
            <a:extLst>
              <a:ext uri="{FF2B5EF4-FFF2-40B4-BE49-F238E27FC236}">
                <a16:creationId xmlns:a16="http://schemas.microsoft.com/office/drawing/2014/main" id="{7AEDFE83-8853-4D51-AC96-BAB52A0B765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0309" y="2437227"/>
            <a:ext cx="4471419" cy="3328158"/>
          </a:xfrm>
          <a:prstGeom prst="rect">
            <a:avLst/>
          </a:prstGeom>
          <a:noFill/>
          <a:ln>
            <a:noFill/>
          </a:ln>
        </p:spPr>
      </p:pic>
    </p:spTree>
    <p:extLst>
      <p:ext uri="{BB962C8B-B14F-4D97-AF65-F5344CB8AC3E}">
        <p14:creationId xmlns:p14="http://schemas.microsoft.com/office/powerpoint/2010/main" val="1033823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CDB5CD-8771-4DB4-A75B-9854016BFC8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39617" y="2451652"/>
            <a:ext cx="4675671" cy="3197446"/>
          </a:xfrm>
          <a:prstGeom prst="rect">
            <a:avLst/>
          </a:prstGeom>
          <a:noFill/>
          <a:ln>
            <a:noFill/>
          </a:ln>
        </p:spPr>
      </p:pic>
    </p:spTree>
    <p:extLst>
      <p:ext uri="{BB962C8B-B14F-4D97-AF65-F5344CB8AC3E}">
        <p14:creationId xmlns:p14="http://schemas.microsoft.com/office/powerpoint/2010/main" val="206026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152A-8628-4DB4-A8EE-CDF58AF350C9}"/>
              </a:ext>
            </a:extLst>
          </p:cNvPr>
          <p:cNvSpPr>
            <a:spLocks noGrp="1"/>
          </p:cNvSpPr>
          <p:nvPr>
            <p:ph type="title"/>
          </p:nvPr>
        </p:nvSpPr>
        <p:spPr/>
        <p:txBody>
          <a:bodyPr/>
          <a:lstStyle/>
          <a:p>
            <a:r>
              <a:rPr lang="en-US" b="1" dirty="0"/>
              <a:t>Data understanding</a:t>
            </a:r>
            <a:endParaRPr lang="en-US" dirty="0"/>
          </a:p>
        </p:txBody>
      </p:sp>
      <p:sp>
        <p:nvSpPr>
          <p:cNvPr id="3" name="Content Placeholder 2">
            <a:extLst>
              <a:ext uri="{FF2B5EF4-FFF2-40B4-BE49-F238E27FC236}">
                <a16:creationId xmlns:a16="http://schemas.microsoft.com/office/drawing/2014/main" id="{1FBE72B3-4F91-416A-B3EF-55CB83C3EC3E}"/>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dataset consists of direct marketing campaigns data of a banking institution. </a:t>
            </a:r>
          </a:p>
          <a:p>
            <a:r>
              <a:rPr lang="en-US" dirty="0">
                <a:latin typeface="Calibri" panose="020F0502020204030204" pitchFamily="34" charset="0"/>
                <a:cs typeface="Calibri" panose="020F0502020204030204" pitchFamily="34" charset="0"/>
              </a:rPr>
              <a:t>Picked from UCI Machine Learning Repository which is an amazing source for publicly available datasets. </a:t>
            </a:r>
          </a:p>
          <a:p>
            <a:r>
              <a:rPr lang="en-US" dirty="0">
                <a:latin typeface="Calibri" panose="020F0502020204030204" pitchFamily="34" charset="0"/>
                <a:cs typeface="Calibri" panose="020F0502020204030204" pitchFamily="34" charset="0"/>
              </a:rPr>
              <a:t>There were four variants of the datasets out of which we chose “ bank-additional-full.csv” </a:t>
            </a:r>
          </a:p>
          <a:p>
            <a:r>
              <a:rPr lang="en-US" dirty="0">
                <a:latin typeface="Calibri" panose="020F0502020204030204" pitchFamily="34" charset="0"/>
                <a:cs typeface="Calibri" panose="020F0502020204030204" pitchFamily="34" charset="0"/>
              </a:rPr>
              <a:t>Consists of 41188 data points with 20 independent variables out of which 10 are numeric features and 10 are categorical features. The list of features available to us are given below:</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Data set description:</a:t>
            </a:r>
            <a:endParaRPr lang="en-US" dirty="0"/>
          </a:p>
        </p:txBody>
      </p:sp>
    </p:spTree>
    <p:extLst>
      <p:ext uri="{BB962C8B-B14F-4D97-AF65-F5344CB8AC3E}">
        <p14:creationId xmlns:p14="http://schemas.microsoft.com/office/powerpoint/2010/main" val="2270217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D3765-93B0-4E0C-ABD3-5D467E80A64A}"/>
              </a:ext>
            </a:extLst>
          </p:cNvPr>
          <p:cNvSpPr>
            <a:spLocks noGrp="1"/>
          </p:cNvSpPr>
          <p:nvPr>
            <p:ph sz="half" idx="1"/>
          </p:nvPr>
        </p:nvSpPr>
        <p:spPr>
          <a:xfrm>
            <a:off x="212036" y="1577009"/>
            <a:ext cx="3644347" cy="4464352"/>
          </a:xfrm>
        </p:spPr>
        <p:txBody>
          <a:bodyPr/>
          <a:lstStyle/>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From the  plot there might be a case of outliers.</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with violinplot.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5">
            <a:extLst>
              <a:ext uri="{FF2B5EF4-FFF2-40B4-BE49-F238E27FC236}">
                <a16:creationId xmlns:a16="http://schemas.microsoft.com/office/drawing/2014/main" id="{FC6CD074-177D-4F42-AC69-BFC54905EF8C}"/>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4609" y="1696278"/>
            <a:ext cx="6080400" cy="4808571"/>
          </a:xfrm>
          <a:prstGeom prst="rect">
            <a:avLst/>
          </a:prstGeom>
          <a:noFill/>
          <a:ln>
            <a:noFill/>
          </a:ln>
        </p:spPr>
      </p:pic>
    </p:spTree>
    <p:extLst>
      <p:ext uri="{BB962C8B-B14F-4D97-AF65-F5344CB8AC3E}">
        <p14:creationId xmlns:p14="http://schemas.microsoft.com/office/powerpoint/2010/main" val="1651762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82D19-D83C-4757-A314-C0C8AE9273A9}"/>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cons.conf.idx feature for class labels no, there is an outlier present when value above -30.</a:t>
            </a:r>
            <a:endParaRPr lang="en-US" dirty="0"/>
          </a:p>
          <a:p>
            <a:endParaRPr lang="en-US" dirty="0"/>
          </a:p>
        </p:txBody>
      </p:sp>
      <p:pic>
        <p:nvPicPr>
          <p:cNvPr id="5" name="Content Placeholder 5">
            <a:extLst>
              <a:ext uri="{FF2B5EF4-FFF2-40B4-BE49-F238E27FC236}">
                <a16:creationId xmlns:a16="http://schemas.microsoft.com/office/drawing/2014/main" id="{FE9E9040-69CC-4E88-8FD3-81ABA9FEACB3}"/>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79165" y="1828800"/>
            <a:ext cx="5603323" cy="4212561"/>
          </a:xfrm>
          <a:prstGeom prst="rect">
            <a:avLst/>
          </a:prstGeom>
          <a:noFill/>
          <a:ln>
            <a:noFill/>
          </a:ln>
        </p:spPr>
      </p:pic>
    </p:spTree>
    <p:extLst>
      <p:ext uri="{BB962C8B-B14F-4D97-AF65-F5344CB8AC3E}">
        <p14:creationId xmlns:p14="http://schemas.microsoft.com/office/powerpoint/2010/main" val="5174264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0F18-D3CB-49B6-8110-459B771545D0}"/>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Correlation among features: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88D2A51-4D13-4418-B976-88B396E0EE2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Pearson correlation used.</a:t>
            </a:r>
          </a:p>
          <a:p>
            <a:r>
              <a:rPr lang="en-US" sz="18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Let’s check for correlation of features between the numerical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Content Placeholder 4">
            <a:extLst>
              <a:ext uri="{FF2B5EF4-FFF2-40B4-BE49-F238E27FC236}">
                <a16:creationId xmlns:a16="http://schemas.microsoft.com/office/drawing/2014/main" id="{FBA73A55-BE37-4FF3-82EB-F173339D065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48949" y="1616766"/>
            <a:ext cx="5928651" cy="4425260"/>
          </a:xfrm>
          <a:prstGeom prst="rect">
            <a:avLst/>
          </a:prstGeom>
          <a:noFill/>
          <a:ln>
            <a:noFill/>
          </a:ln>
        </p:spPr>
      </p:pic>
    </p:spTree>
    <p:extLst>
      <p:ext uri="{BB962C8B-B14F-4D97-AF65-F5344CB8AC3E}">
        <p14:creationId xmlns:p14="http://schemas.microsoft.com/office/powerpoint/2010/main" val="30438709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945D0611-0834-4A7D-91E1-09F6C00B9760}"/>
              </a:ext>
            </a:extLst>
          </p:cNvPr>
          <p:cNvSpPr>
            <a:spLocks noGrp="1"/>
          </p:cNvSpPr>
          <p:nvPr>
            <p:ph sz="half" idx="1"/>
          </p:nvPr>
        </p:nvSpPr>
        <p:spPr>
          <a:xfrm>
            <a:off x="677863" y="2133600"/>
            <a:ext cx="10798520" cy="3908425"/>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ome numerical features which share a high correlation between them, e.g.,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nr. employed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features share a correlation value of 0.95,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euribor3m</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emp.var. rate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share a correlation of 0.97, which is very high compared to the other features that we see in the heatmap.</a:t>
            </a:r>
          </a:p>
          <a:p>
            <a:endParaRPr lang="en-US" dirty="0"/>
          </a:p>
        </p:txBody>
      </p:sp>
    </p:spTree>
    <p:extLst>
      <p:ext uri="{BB962C8B-B14F-4D97-AF65-F5344CB8AC3E}">
        <p14:creationId xmlns:p14="http://schemas.microsoft.com/office/powerpoint/2010/main" val="15600323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812C-CDB7-4529-94F0-E04ACF841A93}"/>
              </a:ext>
            </a:extLst>
          </p:cNvPr>
          <p:cNvSpPr>
            <a:spLocks noGrp="1"/>
          </p:cNvSpPr>
          <p:nvPr>
            <p:ph type="title"/>
          </p:nvPr>
        </p:nvSpPr>
        <p:spPr/>
        <p:txBody>
          <a:bodyPr/>
          <a:lstStyle/>
          <a:p>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Engineering:</a:t>
            </a:r>
            <a:b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3D128FA-5C94-4804-843F-130FAD215DB5}"/>
              </a:ext>
            </a:extLst>
          </p:cNvPr>
          <p:cNvSpPr>
            <a:spLocks noGrp="1"/>
          </p:cNvSpPr>
          <p:nvPr>
            <p:ph sz="half"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s the process of converting data into features that improves the prediction and performance of model in unseen data.    </a:t>
            </a:r>
          </a:p>
          <a:p>
            <a:endParaRPr lang="en-US" dirty="0"/>
          </a:p>
        </p:txBody>
      </p:sp>
    </p:spTree>
    <p:extLst>
      <p:ext uri="{BB962C8B-B14F-4D97-AF65-F5344CB8AC3E}">
        <p14:creationId xmlns:p14="http://schemas.microsoft.com/office/powerpoint/2010/main" val="545403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2129-320D-48D1-9642-337CE6008495}"/>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Converting an age(numerical) variable to a categorical variable.</a:t>
            </a:r>
            <a:b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1C658A84-1773-463C-BDAA-59A6A88AE69E}"/>
              </a:ext>
            </a:extLst>
          </p:cNvPr>
          <p:cNvSpPr>
            <a:spLocks noGrp="1"/>
          </p:cNvSpPr>
          <p:nvPr>
            <p:ph sz="half" idx="1"/>
          </p:nvPr>
        </p:nvSpPr>
        <p:spPr/>
        <p:txBody>
          <a:bodyPr/>
          <a:lstStyle/>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I have created 9 groups from minimum age 10 to maximum age 100. </a:t>
            </a:r>
          </a:p>
          <a:p>
            <a:pPr>
              <a:lnSpc>
                <a:spcPct val="106000"/>
              </a:lnSpc>
              <a:spcAft>
                <a:spcPts val="800"/>
              </a:spcAft>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creating, inserted the age group into data frame and deleted the age column from the data frame.</a:t>
            </a:r>
          </a:p>
          <a:p>
            <a:endParaRPr lang="en-US" dirty="0"/>
          </a:p>
        </p:txBody>
      </p:sp>
    </p:spTree>
    <p:extLst>
      <p:ext uri="{BB962C8B-B14F-4D97-AF65-F5344CB8AC3E}">
        <p14:creationId xmlns:p14="http://schemas.microsoft.com/office/powerpoint/2010/main" val="20471962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3EC1-1106-4490-99D4-D7664FD2DA47}"/>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Creating i_loan column; Deleting Housing and Loan column </a:t>
            </a:r>
            <a:endParaRPr lang="en-US" sz="2400" dirty="0"/>
          </a:p>
        </p:txBody>
      </p:sp>
      <p:sp>
        <p:nvSpPr>
          <p:cNvPr id="3" name="Content Placeholder 2">
            <a:extLst>
              <a:ext uri="{FF2B5EF4-FFF2-40B4-BE49-F238E27FC236}">
                <a16:creationId xmlns:a16="http://schemas.microsoft.com/office/drawing/2014/main" id="{EE34551B-17FE-4654-B2BA-FCC338189541}"/>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created i_loan based on the columns['loan','housing'], status we have 3 statuses yes, no, unknown.</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any 2 columns have status yes then ,i_loan will have yes as status, if any of the columns have no as status, then i_loan will have no as status or else unknown status.</a:t>
            </a:r>
          </a:p>
          <a:p>
            <a:endParaRPr lang="en-US" dirty="0"/>
          </a:p>
        </p:txBody>
      </p:sp>
    </p:spTree>
    <p:extLst>
      <p:ext uri="{BB962C8B-B14F-4D97-AF65-F5344CB8AC3E}">
        <p14:creationId xmlns:p14="http://schemas.microsoft.com/office/powerpoint/2010/main" val="78628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7752-04FF-4B4E-B84A-61FB0B79DE24}"/>
              </a:ext>
            </a:extLst>
          </p:cNvPr>
          <p:cNvSpPr>
            <a:spLocks noGrp="1"/>
          </p:cNvSpPr>
          <p:nvPr>
            <p:ph type="title"/>
          </p:nvPr>
        </p:nvSpPr>
        <p:spPr/>
        <p:txBody>
          <a:bodyPr>
            <a:normAutofit fontScale="90000"/>
          </a:bodyPr>
          <a:lstStyle/>
          <a:p>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has the bank contacted the most?</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FB8DE6B-D13E-4293-8512-CDB35D67AF6E}"/>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 the bank has contacted to the most between the age group of 30-39 followed by 40-49.</a:t>
            </a:r>
          </a:p>
          <a:p>
            <a:endParaRPr lang="en-US" dirty="0"/>
          </a:p>
        </p:txBody>
      </p:sp>
      <p:pic>
        <p:nvPicPr>
          <p:cNvPr id="5" name="Content Placeholder 4">
            <a:extLst>
              <a:ext uri="{FF2B5EF4-FFF2-40B4-BE49-F238E27FC236}">
                <a16:creationId xmlns:a16="http://schemas.microsoft.com/office/drawing/2014/main" id="{E2BFEDBD-2893-4825-B107-44B27C482355}"/>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28591" y="1477618"/>
            <a:ext cx="7288696" cy="5380382"/>
          </a:xfrm>
          <a:prstGeom prst="rect">
            <a:avLst/>
          </a:prstGeom>
          <a:noFill/>
          <a:ln>
            <a:noFill/>
          </a:ln>
        </p:spPr>
      </p:pic>
    </p:spTree>
    <p:extLst>
      <p:ext uri="{BB962C8B-B14F-4D97-AF65-F5344CB8AC3E}">
        <p14:creationId xmlns:p14="http://schemas.microsoft.com/office/powerpoint/2010/main" val="11369835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6126-5ACD-4A31-BDB3-A3287A31BEEF}"/>
              </a:ext>
            </a:extLst>
          </p:cNvPr>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sz="36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Which age group is most  likely to subscribe for long term deposits?</a:t>
            </a:r>
            <a:br>
              <a:rPr lang="en-US" sz="3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DE9F0E2-E5BC-4674-947D-D13EFCCDCA03}"/>
              </a:ext>
            </a:extLst>
          </p:cNvPr>
          <p:cNvSpPr>
            <a:spLocks noGrp="1"/>
          </p:cNvSpPr>
          <p:nvPr>
            <p:ph sz="half" idx="1"/>
          </p:nvPr>
        </p:nvSpPr>
        <p:spPr/>
        <p:txBody>
          <a:bodyPr/>
          <a:lstStyle/>
          <a:p>
            <a:pPr marL="342900" lvl="0" indent="-342900">
              <a:lnSpc>
                <a:spcPct val="106000"/>
              </a:lnSpc>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Age group of 30-39 are the most people who have not subscribed for the deposits.</a:t>
            </a:r>
          </a:p>
          <a:p>
            <a:pPr marL="342900" lvl="0" indent="-342900">
              <a:lnSpc>
                <a:spcPct val="106000"/>
              </a:lnSpc>
              <a:spcAft>
                <a:spcPts val="800"/>
              </a:spcAft>
              <a:buFont typeface="Symbol" panose="05050102010706020507" pitchFamily="18" charset="2"/>
              <a:buChar char=""/>
              <a:tabLst>
                <a:tab pos="196215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also the most who have subscribed for the deposits</a:t>
            </a:r>
            <a:endParaRPr lang="en-US" dirty="0"/>
          </a:p>
        </p:txBody>
      </p:sp>
      <p:pic>
        <p:nvPicPr>
          <p:cNvPr id="5" name="Content Placeholder 4">
            <a:extLst>
              <a:ext uri="{FF2B5EF4-FFF2-40B4-BE49-F238E27FC236}">
                <a16:creationId xmlns:a16="http://schemas.microsoft.com/office/drawing/2014/main" id="{F28CF09B-F87A-4AB5-952A-59D9E63334A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62330" y="1930400"/>
            <a:ext cx="6149009" cy="4470400"/>
          </a:xfrm>
          <a:prstGeom prst="rect">
            <a:avLst/>
          </a:prstGeom>
          <a:noFill/>
          <a:ln>
            <a:noFill/>
          </a:ln>
        </p:spPr>
      </p:pic>
    </p:spTree>
    <p:extLst>
      <p:ext uri="{BB962C8B-B14F-4D97-AF65-F5344CB8AC3E}">
        <p14:creationId xmlns:p14="http://schemas.microsoft.com/office/powerpoint/2010/main" val="19929111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B3D9-74BF-4D6C-AD25-4724E4BFE55C}"/>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campaign</a:t>
            </a:r>
          </a:p>
        </p:txBody>
      </p:sp>
      <p:sp>
        <p:nvSpPr>
          <p:cNvPr id="3" name="Content Placeholder 2">
            <a:extLst>
              <a:ext uri="{FF2B5EF4-FFF2-40B4-BE49-F238E27FC236}">
                <a16:creationId xmlns:a16="http://schemas.microsoft.com/office/drawing/2014/main" id="{D993FB36-C8F6-4EF1-98E2-0EF81927A320}"/>
              </a:ext>
            </a:extLst>
          </p:cNvPr>
          <p:cNvSpPr>
            <a:spLocks noGrp="1"/>
          </p:cNvSpPr>
          <p:nvPr>
            <p:ph sz="half" idx="1"/>
          </p:nvPr>
        </p:nvSpPr>
        <p:spPr>
          <a:xfrm>
            <a:off x="0" y="2199861"/>
            <a:ext cx="3723861" cy="3841500"/>
          </a:xfrm>
        </p:spPr>
        <p:txBody>
          <a:bodyPr/>
          <a:lstStyle/>
          <a:p>
            <a:r>
              <a:rPr lang="en-US" dirty="0"/>
              <a:t>Number of campaigns from 1-7 and age above 70 has possible outliers.</a:t>
            </a:r>
          </a:p>
        </p:txBody>
      </p:sp>
      <p:pic>
        <p:nvPicPr>
          <p:cNvPr id="1026" name="Picture 2">
            <a:extLst>
              <a:ext uri="{FF2B5EF4-FFF2-40B4-BE49-F238E27FC236}">
                <a16:creationId xmlns:a16="http://schemas.microsoft.com/office/drawing/2014/main" id="{91B23ED2-187A-4B16-8372-FE4179D823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00939" y="1064932"/>
            <a:ext cx="8242852" cy="548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61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26E53A-2A66-45FC-9C05-3EC1DA395359}"/>
              </a:ext>
            </a:extLst>
          </p:cNvPr>
          <p:cNvSpPr>
            <a:spLocks noGrp="1"/>
          </p:cNvSpPr>
          <p:nvPr>
            <p:ph idx="1"/>
          </p:nvPr>
        </p:nvSpPr>
        <p:spPr>
          <a:xfrm>
            <a:off x="0" y="0"/>
            <a:ext cx="9274175" cy="6042025"/>
          </a:xfrm>
        </p:spPr>
        <p:txBody>
          <a:bodyPr>
            <a:normAutofit fontScale="92500" lnSpcReduction="20000"/>
          </a:bodyPr>
          <a:lstStyle/>
          <a:p>
            <a:r>
              <a:rPr lang="en-US"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age (numeric)</a:t>
            </a:r>
          </a:p>
          <a:p>
            <a:r>
              <a:rPr lang="en-US"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job : </a:t>
            </a:r>
            <a:r>
              <a:rPr lang="en-US" dirty="0">
                <a:latin typeface="Calibri" panose="020F0502020204030204" pitchFamily="34" charset="0"/>
                <a:cs typeface="Calibri" panose="020F0502020204030204" pitchFamily="34" charset="0"/>
              </a:rPr>
              <a:t>type of job (categorical: ‘admin.’,’blue-collar’,’entrepreneur’,’housemaid’,’management’,’retired’,’self-employed’,’services’,’student’,’technician’,’unemployed’,’unknown’)</a:t>
            </a:r>
          </a:p>
          <a:p>
            <a:r>
              <a:rPr lang="en-US" dirty="0">
                <a:latin typeface="Calibri" panose="020F0502020204030204" pitchFamily="34" charset="0"/>
                <a:cs typeface="Calibri" panose="020F0502020204030204" pitchFamily="34" charset="0"/>
              </a:rPr>
              <a:t>3.</a:t>
            </a:r>
            <a:r>
              <a:rPr lang="en-US" b="1" dirty="0">
                <a:latin typeface="Calibri" panose="020F0502020204030204" pitchFamily="34" charset="0"/>
                <a:cs typeface="Calibri" panose="020F0502020204030204" pitchFamily="34" charset="0"/>
              </a:rPr>
              <a:t>marital :</a:t>
            </a:r>
            <a:r>
              <a:rPr lang="en-US" dirty="0">
                <a:latin typeface="Calibri" panose="020F0502020204030204" pitchFamily="34" charset="0"/>
                <a:cs typeface="Calibri" panose="020F0502020204030204" pitchFamily="34" charset="0"/>
              </a:rPr>
              <a:t> marital status (categorical: ‘divorced’,’married’,’single’,’unknown’; note: ‘divorced’ means divorced or widowed)</a:t>
            </a:r>
          </a:p>
          <a:p>
            <a:r>
              <a:rPr lang="en-US" dirty="0">
                <a:latin typeface="Calibri" panose="020F0502020204030204" pitchFamily="34" charset="0"/>
                <a:cs typeface="Calibri" panose="020F0502020204030204" pitchFamily="34" charset="0"/>
              </a:rPr>
              <a:t>4</a:t>
            </a:r>
            <a:r>
              <a:rPr lang="en-US" b="1" dirty="0">
                <a:latin typeface="Calibri" panose="020F0502020204030204" pitchFamily="34" charset="0"/>
                <a:cs typeface="Calibri" panose="020F0502020204030204" pitchFamily="34" charset="0"/>
              </a:rPr>
              <a:t>.education (categorical: </a:t>
            </a:r>
            <a:r>
              <a:rPr lang="en-US" dirty="0">
                <a:latin typeface="Calibri" panose="020F0502020204030204" pitchFamily="34" charset="0"/>
                <a:cs typeface="Calibri" panose="020F0502020204030204" pitchFamily="34" charset="0"/>
              </a:rPr>
              <a:t>‘basic.4y’,’basic.6y’,’basic.9y’,’high.school’,’illiterate’,’professional.course’,’university.degree’,’unknown’)</a:t>
            </a:r>
          </a:p>
          <a:p>
            <a:r>
              <a:rPr lang="en-US" dirty="0">
                <a:latin typeface="Calibri" panose="020F0502020204030204" pitchFamily="34" charset="0"/>
                <a:cs typeface="Calibri" panose="020F0502020204030204" pitchFamily="34" charset="0"/>
              </a:rPr>
              <a:t>5.</a:t>
            </a:r>
            <a:r>
              <a:rPr lang="en-US" b="1" dirty="0">
                <a:latin typeface="Calibri" panose="020F0502020204030204" pitchFamily="34" charset="0"/>
                <a:cs typeface="Calibri" panose="020F0502020204030204" pitchFamily="34" charset="0"/>
              </a:rPr>
              <a:t>default:</a:t>
            </a:r>
            <a:r>
              <a:rPr lang="en-US" dirty="0">
                <a:latin typeface="Calibri" panose="020F0502020204030204" pitchFamily="34" charset="0"/>
                <a:cs typeface="Calibri" panose="020F0502020204030204" pitchFamily="34" charset="0"/>
              </a:rPr>
              <a:t> has credit in default? (categorical: ‘no’,’yes’,’unknown’)</a:t>
            </a:r>
          </a:p>
          <a:p>
            <a:r>
              <a:rPr lang="en-US" dirty="0">
                <a:latin typeface="Calibri" panose="020F0502020204030204" pitchFamily="34" charset="0"/>
                <a:cs typeface="Calibri" panose="020F0502020204030204" pitchFamily="34" charset="0"/>
              </a:rPr>
              <a:t>6.</a:t>
            </a:r>
            <a:r>
              <a:rPr lang="en-US" b="1" dirty="0">
                <a:latin typeface="Calibri" panose="020F0502020204030204" pitchFamily="34" charset="0"/>
                <a:cs typeface="Calibri" panose="020F0502020204030204" pitchFamily="34" charset="0"/>
              </a:rPr>
              <a:t>housing:</a:t>
            </a:r>
            <a:r>
              <a:rPr lang="en-US" dirty="0">
                <a:latin typeface="Calibri" panose="020F0502020204030204" pitchFamily="34" charset="0"/>
                <a:cs typeface="Calibri" panose="020F0502020204030204" pitchFamily="34" charset="0"/>
              </a:rPr>
              <a:t> has housing loan? (categorical: ‘no’,’yes’,’unknown’)</a:t>
            </a:r>
          </a:p>
          <a:p>
            <a:r>
              <a:rPr lang="en-US" dirty="0">
                <a:latin typeface="Calibri" panose="020F0502020204030204" pitchFamily="34" charset="0"/>
                <a:cs typeface="Calibri" panose="020F0502020204030204" pitchFamily="34" charset="0"/>
              </a:rPr>
              <a:t>7.</a:t>
            </a:r>
            <a:r>
              <a:rPr lang="en-US" b="1" dirty="0">
                <a:latin typeface="Calibri" panose="020F0502020204030204" pitchFamily="34" charset="0"/>
                <a:cs typeface="Calibri" panose="020F0502020204030204" pitchFamily="34" charset="0"/>
              </a:rPr>
              <a:t>loan: </a:t>
            </a:r>
            <a:r>
              <a:rPr lang="en-US" dirty="0">
                <a:latin typeface="Calibri" panose="020F0502020204030204" pitchFamily="34" charset="0"/>
                <a:cs typeface="Calibri" panose="020F0502020204030204" pitchFamily="34" charset="0"/>
              </a:rPr>
              <a:t>has personal loan? (categorical: ‘no’,’yes’,’unknown’)</a:t>
            </a:r>
          </a:p>
          <a:p>
            <a:r>
              <a:rPr lang="en-US" b="1" dirty="0">
                <a:latin typeface="Calibri" panose="020F0502020204030204" pitchFamily="34" charset="0"/>
                <a:cs typeface="Calibri" panose="020F0502020204030204" pitchFamily="34" charset="0"/>
              </a:rPr>
              <a:t>Related with the last contact of the current campaign:</a:t>
            </a:r>
          </a:p>
          <a:p>
            <a:r>
              <a:rPr lang="en-US" dirty="0">
                <a:latin typeface="Calibri" panose="020F0502020204030204" pitchFamily="34" charset="0"/>
                <a:cs typeface="Calibri" panose="020F0502020204030204" pitchFamily="34" charset="0"/>
              </a:rPr>
              <a:t>8</a:t>
            </a:r>
            <a:r>
              <a:rPr lang="en-US" b="1" dirty="0">
                <a:latin typeface="Calibri" panose="020F0502020204030204" pitchFamily="34" charset="0"/>
                <a:cs typeface="Calibri" panose="020F0502020204030204" pitchFamily="34" charset="0"/>
              </a:rPr>
              <a:t>. contact: </a:t>
            </a:r>
            <a:r>
              <a:rPr lang="en-US" dirty="0">
                <a:latin typeface="Calibri" panose="020F0502020204030204" pitchFamily="34" charset="0"/>
                <a:cs typeface="Calibri" panose="020F0502020204030204" pitchFamily="34" charset="0"/>
              </a:rPr>
              <a:t>contact communication type (categorical: ‘cellular’,’telephone’)</a:t>
            </a:r>
          </a:p>
          <a:p>
            <a:r>
              <a:rPr lang="en-US" dirty="0">
                <a:latin typeface="Calibri" panose="020F0502020204030204" pitchFamily="34" charset="0"/>
                <a:cs typeface="Calibri" panose="020F0502020204030204" pitchFamily="34" charset="0"/>
              </a:rPr>
              <a:t>9. </a:t>
            </a:r>
            <a:r>
              <a:rPr lang="en-US" b="1" dirty="0">
                <a:latin typeface="Calibri" panose="020F0502020204030204" pitchFamily="34" charset="0"/>
                <a:cs typeface="Calibri" panose="020F0502020204030204" pitchFamily="34" charset="0"/>
              </a:rPr>
              <a:t>month:</a:t>
            </a:r>
            <a:r>
              <a:rPr lang="en-US" dirty="0">
                <a:latin typeface="Calibri" panose="020F0502020204030204" pitchFamily="34" charset="0"/>
                <a:cs typeface="Calibri" panose="020F0502020204030204" pitchFamily="34" charset="0"/>
              </a:rPr>
              <a:t> last contact month of year (categorical: ‘jan’, ‘feb’, ‘mar’, …, ‘nov’, ‘dec’)</a:t>
            </a:r>
          </a:p>
          <a:p>
            <a:r>
              <a:rPr lang="en-US" dirty="0">
                <a:latin typeface="Calibri" panose="020F0502020204030204" pitchFamily="34" charset="0"/>
                <a:cs typeface="Calibri" panose="020F0502020204030204" pitchFamily="34" charset="0"/>
              </a:rPr>
              <a:t>10. </a:t>
            </a:r>
            <a:r>
              <a:rPr lang="en-US" b="1" dirty="0">
                <a:latin typeface="Calibri" panose="020F0502020204030204" pitchFamily="34" charset="0"/>
                <a:cs typeface="Calibri" panose="020F0502020204030204" pitchFamily="34" charset="0"/>
              </a:rPr>
              <a:t>day_of_week: </a:t>
            </a:r>
            <a:r>
              <a:rPr lang="en-US" dirty="0">
                <a:latin typeface="Calibri" panose="020F0502020204030204" pitchFamily="34" charset="0"/>
                <a:cs typeface="Calibri" panose="020F0502020204030204" pitchFamily="34" charset="0"/>
              </a:rPr>
              <a:t>last contact day of the week (categorical: ‘mon’,’</a:t>
            </a:r>
            <a:r>
              <a:rPr lang="en-US" dirty="0" err="1">
                <a:latin typeface="Calibri" panose="020F0502020204030204" pitchFamily="34" charset="0"/>
                <a:cs typeface="Calibri" panose="020F0502020204030204" pitchFamily="34" charset="0"/>
              </a:rPr>
              <a:t>tue</a:t>
            </a:r>
            <a:r>
              <a:rPr lang="en-US" dirty="0">
                <a:latin typeface="Calibri" panose="020F0502020204030204" pitchFamily="34" charset="0"/>
                <a:cs typeface="Calibri" panose="020F0502020204030204" pitchFamily="34" charset="0"/>
              </a:rPr>
              <a:t>’,’wed’,’</a:t>
            </a:r>
            <a:r>
              <a:rPr lang="en-US" dirty="0" err="1">
                <a:latin typeface="Calibri" panose="020F0502020204030204" pitchFamily="34" charset="0"/>
                <a:cs typeface="Calibri" panose="020F0502020204030204" pitchFamily="34" charset="0"/>
              </a:rPr>
              <a:t>thu</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fri</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11. </a:t>
            </a:r>
            <a:r>
              <a:rPr lang="en-US" b="1" dirty="0">
                <a:latin typeface="Calibri" panose="020F0502020204030204" pitchFamily="34" charset="0"/>
                <a:cs typeface="Calibri" panose="020F0502020204030204" pitchFamily="34" charset="0"/>
              </a:rPr>
              <a:t>duration:</a:t>
            </a:r>
            <a:r>
              <a:rPr lang="en-US" dirty="0">
                <a:latin typeface="Calibri" panose="020F0502020204030204" pitchFamily="34" charset="0"/>
                <a:cs typeface="Calibri" panose="020F0502020204030204" pitchFamily="34" charset="0"/>
              </a:rPr>
              <a:t>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endParaRPr lang="en-US" dirty="0"/>
          </a:p>
        </p:txBody>
      </p:sp>
    </p:spTree>
    <p:extLst>
      <p:ext uri="{BB962C8B-B14F-4D97-AF65-F5344CB8AC3E}">
        <p14:creationId xmlns:p14="http://schemas.microsoft.com/office/powerpoint/2010/main" val="11282593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1BE-7AE3-4A85-A9E4-D392C7E31FB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previous</a:t>
            </a:r>
          </a:p>
        </p:txBody>
      </p:sp>
      <p:sp>
        <p:nvSpPr>
          <p:cNvPr id="3" name="Content Placeholder 2">
            <a:extLst>
              <a:ext uri="{FF2B5EF4-FFF2-40B4-BE49-F238E27FC236}">
                <a16:creationId xmlns:a16="http://schemas.microsoft.com/office/drawing/2014/main" id="{F53F4FAF-64CC-4F83-A4E8-094EC726D017}"/>
              </a:ext>
            </a:extLst>
          </p:cNvPr>
          <p:cNvSpPr>
            <a:spLocks noGrp="1"/>
          </p:cNvSpPr>
          <p:nvPr>
            <p:ph sz="half" idx="1"/>
          </p:nvPr>
        </p:nvSpPr>
        <p:spPr>
          <a:xfrm>
            <a:off x="1" y="2213113"/>
            <a:ext cx="3167270" cy="3828248"/>
          </a:xfrm>
        </p:spPr>
        <p:txBody>
          <a:bodyPr/>
          <a:lstStyle/>
          <a:p>
            <a:r>
              <a:rPr lang="en-US" dirty="0"/>
              <a:t>For number of previous campaigns from 0-1 age group above 70 are possible outliers.</a:t>
            </a:r>
          </a:p>
          <a:p>
            <a:r>
              <a:rPr lang="en-US" dirty="0"/>
              <a:t>For number of contacts for previous campaigns as 2, age around 90 are possible outliers. </a:t>
            </a:r>
          </a:p>
          <a:p>
            <a:r>
              <a:rPr lang="en-US" dirty="0"/>
              <a:t>For number of previous campaign from 3-4 age around 80 are possible outliers.</a:t>
            </a:r>
          </a:p>
        </p:txBody>
      </p:sp>
      <p:pic>
        <p:nvPicPr>
          <p:cNvPr id="2050" name="Picture 2">
            <a:extLst>
              <a:ext uri="{FF2B5EF4-FFF2-40B4-BE49-F238E27FC236}">
                <a16:creationId xmlns:a16="http://schemas.microsoft.com/office/drawing/2014/main" id="{76377937-FB16-4EA0-915E-C435C03A115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22644" y="1334893"/>
            <a:ext cx="8386279" cy="558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947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8587-37A3-46DF-9086-54A95693648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Age_group and emp.var.rate</a:t>
            </a:r>
            <a:endParaRPr lang="en-US" sz="2400" dirty="0"/>
          </a:p>
        </p:txBody>
      </p:sp>
      <p:sp>
        <p:nvSpPr>
          <p:cNvPr id="3" name="Content Placeholder 2">
            <a:extLst>
              <a:ext uri="{FF2B5EF4-FFF2-40B4-BE49-F238E27FC236}">
                <a16:creationId xmlns:a16="http://schemas.microsoft.com/office/drawing/2014/main" id="{C3766DDB-8D9B-44A5-AE6A-90E285D1625A}"/>
              </a:ext>
            </a:extLst>
          </p:cNvPr>
          <p:cNvSpPr>
            <a:spLocks noGrp="1"/>
          </p:cNvSpPr>
          <p:nvPr>
            <p:ph sz="half" idx="1"/>
          </p:nvPr>
        </p:nvSpPr>
        <p:spPr>
          <a:xfrm>
            <a:off x="1" y="2093843"/>
            <a:ext cx="3326296" cy="3947518"/>
          </a:xfrm>
        </p:spPr>
        <p:txBody>
          <a:bodyPr/>
          <a:lstStyle/>
          <a:p>
            <a:r>
              <a:rPr lang="en-US" dirty="0"/>
              <a:t>For emp.var.rate with -1.8 has most outliers above age around 60.</a:t>
            </a:r>
          </a:p>
          <a:p>
            <a:endParaRPr lang="en-US" dirty="0"/>
          </a:p>
        </p:txBody>
      </p:sp>
      <p:pic>
        <p:nvPicPr>
          <p:cNvPr id="5" name="Picture 2">
            <a:extLst>
              <a:ext uri="{FF2B5EF4-FFF2-40B4-BE49-F238E27FC236}">
                <a16:creationId xmlns:a16="http://schemas.microsoft.com/office/drawing/2014/main" id="{F135F646-C240-4AD3-8D15-3BE9F133BEF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88905" y="1158386"/>
            <a:ext cx="8203096" cy="54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584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BB16-AED1-4800-9F2B-997F87D95746}"/>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i_loan</a:t>
            </a:r>
          </a:p>
        </p:txBody>
      </p:sp>
      <p:sp>
        <p:nvSpPr>
          <p:cNvPr id="3" name="Content Placeholder 2">
            <a:extLst>
              <a:ext uri="{FF2B5EF4-FFF2-40B4-BE49-F238E27FC236}">
                <a16:creationId xmlns:a16="http://schemas.microsoft.com/office/drawing/2014/main" id="{92A4B9D5-83CD-40A4-A925-28A10E7063EB}"/>
              </a:ext>
            </a:extLst>
          </p:cNvPr>
          <p:cNvSpPr>
            <a:spLocks noGrp="1"/>
          </p:cNvSpPr>
          <p:nvPr>
            <p:ph sz="half" idx="1"/>
          </p:nvPr>
        </p:nvSpPr>
        <p:spPr>
          <a:xfrm>
            <a:off x="1" y="2067339"/>
            <a:ext cx="3074504" cy="3974022"/>
          </a:xfrm>
        </p:spPr>
        <p:txBody>
          <a:bodyPr/>
          <a:lstStyle/>
          <a:p>
            <a:r>
              <a:rPr lang="en-US" dirty="0"/>
              <a:t>Most of the people the bank has contacted either have personal or housing loan. Very few of the status of loan is unknown.</a:t>
            </a:r>
          </a:p>
        </p:txBody>
      </p:sp>
      <p:pic>
        <p:nvPicPr>
          <p:cNvPr id="3074" name="Picture 2">
            <a:extLst>
              <a:ext uri="{FF2B5EF4-FFF2-40B4-BE49-F238E27FC236}">
                <a16:creationId xmlns:a16="http://schemas.microsoft.com/office/drawing/2014/main" id="{1BE011AC-772B-4968-BD5E-ECAE3F08BB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32225" y="1410367"/>
            <a:ext cx="8359775" cy="544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266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548BB-D2E4-40F9-9B65-F23E63B39082}"/>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chemeClr val="accent2"/>
                </a:solidFill>
              </a:rPr>
              <a:t>Do people who have loans are the most that have subscribed for deposits?</a:t>
            </a:r>
            <a:endParaRPr lang="en-US" sz="2400" dirty="0"/>
          </a:p>
        </p:txBody>
      </p:sp>
      <p:sp>
        <p:nvSpPr>
          <p:cNvPr id="3" name="Content Placeholder 2">
            <a:extLst>
              <a:ext uri="{FF2B5EF4-FFF2-40B4-BE49-F238E27FC236}">
                <a16:creationId xmlns:a16="http://schemas.microsoft.com/office/drawing/2014/main" id="{5BACB9F8-0493-41D7-A640-76CA5FDDB3DD}"/>
              </a:ext>
            </a:extLst>
          </p:cNvPr>
          <p:cNvSpPr>
            <a:spLocks noGrp="1"/>
          </p:cNvSpPr>
          <p:nvPr>
            <p:ph sz="half" idx="1"/>
          </p:nvPr>
        </p:nvSpPr>
        <p:spPr>
          <a:xfrm>
            <a:off x="0" y="2120348"/>
            <a:ext cx="2796209" cy="3921013"/>
          </a:xfrm>
        </p:spPr>
        <p:txBody>
          <a:bodyPr/>
          <a:lstStyle/>
          <a:p>
            <a:r>
              <a:rPr lang="en-US" dirty="0"/>
              <a:t>People who have loans are in majority who have subscribed for deposits. </a:t>
            </a:r>
          </a:p>
          <a:p>
            <a:r>
              <a:rPr lang="en-US" dirty="0"/>
              <a:t>They are also the ones who have not subscribed for the deposits.</a:t>
            </a:r>
          </a:p>
          <a:p>
            <a:endParaRPr lang="en-US" dirty="0"/>
          </a:p>
        </p:txBody>
      </p:sp>
      <p:pic>
        <p:nvPicPr>
          <p:cNvPr id="5" name="Picture 2">
            <a:extLst>
              <a:ext uri="{FF2B5EF4-FFF2-40B4-BE49-F238E27FC236}">
                <a16:creationId xmlns:a16="http://schemas.microsoft.com/office/drawing/2014/main" id="{26CBD8F0-1C9C-4E9F-A37E-9237355CD3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98504" y="1629397"/>
            <a:ext cx="7471880" cy="486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0206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5C5B6-C770-48C0-8924-40758A6D6408}"/>
              </a:ext>
            </a:extLst>
          </p:cNvPr>
          <p:cNvSpPr>
            <a:spLocks noGrp="1"/>
          </p:cNvSpPr>
          <p:nvPr>
            <p:ph idx="1"/>
          </p:nvPr>
        </p:nvSpPr>
        <p:spPr>
          <a:xfrm>
            <a:off x="304800" y="278297"/>
            <a:ext cx="8969202" cy="5763066"/>
          </a:xfrm>
        </p:spPr>
        <p:txBody>
          <a:bodyPr/>
          <a:lstStyle/>
          <a:p>
            <a:r>
              <a:rPr lang="en-US" dirty="0"/>
              <a:t>For the other EDA of the following:</a:t>
            </a:r>
          </a:p>
          <a:p>
            <a:pPr>
              <a:buFont typeface="Wingdings" panose="05000000000000000000" pitchFamily="2" charset="2"/>
              <a:buChar char="Ø"/>
            </a:pPr>
            <a:r>
              <a:rPr lang="en-US" dirty="0"/>
              <a:t>Age_group and job</a:t>
            </a:r>
          </a:p>
          <a:p>
            <a:pPr>
              <a:buFont typeface="Wingdings" panose="05000000000000000000" pitchFamily="2" charset="2"/>
              <a:buChar char="Ø"/>
            </a:pPr>
            <a:r>
              <a:rPr lang="en-US" dirty="0"/>
              <a:t>Age_group and education</a:t>
            </a:r>
          </a:p>
          <a:p>
            <a:pPr>
              <a:buFont typeface="Wingdings" panose="05000000000000000000" pitchFamily="2" charset="2"/>
              <a:buChar char="Ø"/>
            </a:pPr>
            <a:r>
              <a:rPr lang="en-US" dirty="0"/>
              <a:t>Age_group and i_loan</a:t>
            </a:r>
          </a:p>
          <a:p>
            <a:pPr>
              <a:buFont typeface="Wingdings" panose="05000000000000000000" pitchFamily="2" charset="2"/>
              <a:buChar char="Ø"/>
            </a:pPr>
            <a:r>
              <a:rPr lang="en-US" dirty="0"/>
              <a:t>Education and job</a:t>
            </a:r>
          </a:p>
          <a:p>
            <a:pPr>
              <a:buFont typeface="Wingdings" panose="05000000000000000000" pitchFamily="2" charset="2"/>
              <a:buChar char="Ø"/>
            </a:pPr>
            <a:r>
              <a:rPr lang="en-US" dirty="0"/>
              <a:t>Education and marital </a:t>
            </a:r>
          </a:p>
          <a:p>
            <a:pPr>
              <a:buFont typeface="Wingdings" panose="05000000000000000000" pitchFamily="2" charset="2"/>
              <a:buChar char="Ø"/>
            </a:pPr>
            <a:r>
              <a:rPr lang="en-US" dirty="0"/>
              <a:t>I_loan and education</a:t>
            </a:r>
          </a:p>
          <a:p>
            <a:pPr>
              <a:buFont typeface="Wingdings" panose="05000000000000000000" pitchFamily="2" charset="2"/>
              <a:buChar char="Ø"/>
            </a:pPr>
            <a:r>
              <a:rPr lang="en-US" dirty="0"/>
              <a:t>Marital and job</a:t>
            </a:r>
          </a:p>
          <a:p>
            <a:pPr>
              <a:buFont typeface="Wingdings" panose="05000000000000000000" pitchFamily="2" charset="2"/>
              <a:buChar char="Ø"/>
            </a:pPr>
            <a:r>
              <a:rPr lang="en-US" dirty="0"/>
              <a:t>I_loan and marital</a:t>
            </a:r>
          </a:p>
          <a:p>
            <a:pPr>
              <a:buFont typeface="Wingdings" panose="05000000000000000000" pitchFamily="2" charset="2"/>
              <a:buChar char="Ø"/>
            </a:pPr>
            <a:r>
              <a:rPr lang="en-US" dirty="0"/>
              <a:t>I_loan and job</a:t>
            </a:r>
          </a:p>
          <a:p>
            <a:pPr>
              <a:buFont typeface="Wingdings" panose="05000000000000000000" pitchFamily="2" charset="2"/>
              <a:buChar char="Ø"/>
            </a:pPr>
            <a:endParaRPr lang="en-US" dirty="0"/>
          </a:p>
          <a:p>
            <a:pPr marL="0" indent="0">
              <a:buNone/>
            </a:pPr>
            <a:r>
              <a:rPr lang="en-US" dirty="0"/>
              <a:t> you can check out and review the full code on the following GitHub repository link:</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84114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2A00-7518-4A04-A202-66CEADF50D81}"/>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2"/>
                </a:solidFill>
              </a:rPr>
              <a:t>Recommendation summary</a:t>
            </a:r>
            <a:endParaRPr lang="en-US" dirty="0"/>
          </a:p>
        </p:txBody>
      </p:sp>
      <p:sp>
        <p:nvSpPr>
          <p:cNvPr id="3" name="Content Placeholder 2">
            <a:extLst>
              <a:ext uri="{FF2B5EF4-FFF2-40B4-BE49-F238E27FC236}">
                <a16:creationId xmlns:a16="http://schemas.microsoft.com/office/drawing/2014/main" id="{9394DF94-E63D-445F-B842-E91E9AE8B006}"/>
              </a:ext>
            </a:extLst>
          </p:cNvPr>
          <p:cNvSpPr>
            <a:spLocks noGrp="1"/>
          </p:cNvSpPr>
          <p:nvPr>
            <p:ph idx="1"/>
          </p:nvPr>
        </p:nvSpPr>
        <p:spPr>
          <a:xfrm>
            <a:off x="437322" y="1219201"/>
            <a:ext cx="8836680" cy="4822162"/>
          </a:xfrm>
        </p:spPr>
        <p:txBody>
          <a:bodyPr>
            <a:normAutofit fontScale="85000" lnSpcReduction="20000"/>
          </a:bodyPr>
          <a:lstStyle/>
          <a:p>
            <a:r>
              <a:rPr lang="en-US" dirty="0"/>
              <a:t>After I've conducted some analysis through visualizations using plots, it revealed as follows:</a:t>
            </a:r>
          </a:p>
          <a:p>
            <a:endParaRPr lang="en-US" dirty="0"/>
          </a:p>
          <a:p>
            <a:r>
              <a:rPr lang="en-US" dirty="0"/>
              <a:t> People who are in admin job has been more contacted for the deposits by the bank.</a:t>
            </a:r>
          </a:p>
          <a:p>
            <a:r>
              <a:rPr lang="en-US" dirty="0"/>
              <a:t> People who are married has been contacted more for the deposits by the bank.</a:t>
            </a:r>
          </a:p>
          <a:p>
            <a:r>
              <a:rPr lang="en-US" dirty="0"/>
              <a:t> People who has been contacted more on the cellular than the telephone.</a:t>
            </a:r>
          </a:p>
          <a:p>
            <a:r>
              <a:rPr lang="en-US" dirty="0"/>
              <a:t> People has been contacted more in the month of May than any other month. They have not been contacted in January and February at all.</a:t>
            </a:r>
          </a:p>
          <a:p>
            <a:r>
              <a:rPr lang="en-US" dirty="0"/>
              <a:t>People has not been contacted on Saturday and Sunday.</a:t>
            </a:r>
          </a:p>
          <a:p>
            <a:r>
              <a:rPr lang="en-US" dirty="0"/>
              <a:t> People with no default status has been contacted more by the bank.</a:t>
            </a:r>
          </a:p>
          <a:p>
            <a:r>
              <a:rPr lang="en-US" dirty="0"/>
              <a:t> People who has housing loan has been contacted more by the bank</a:t>
            </a:r>
          </a:p>
          <a:p>
            <a:r>
              <a:rPr lang="en-US" dirty="0"/>
              <a:t> People with no personal loan has been contacted more by the bank.</a:t>
            </a:r>
          </a:p>
          <a:p>
            <a:r>
              <a:rPr lang="en-US" dirty="0"/>
              <a:t> People who are in university has been contacted more by the bank.</a:t>
            </a:r>
          </a:p>
          <a:p>
            <a:r>
              <a:rPr lang="en-US" dirty="0"/>
              <a:t> Age,Duration,Campaign have outliers and are rightly skewed.</a:t>
            </a:r>
          </a:p>
          <a:p>
            <a:r>
              <a:rPr lang="en-US" dirty="0"/>
              <a:t> Pdays have more than 70% of data imputed so it is better either to impute or remove the column.</a:t>
            </a:r>
          </a:p>
          <a:p>
            <a:r>
              <a:rPr lang="en-US" dirty="0"/>
              <a:t> Euribor3m with nr.employed and emp.var.rate with nr.employed with the highest correlation.</a:t>
            </a:r>
          </a:p>
          <a:p>
            <a:endParaRPr lang="en-US" dirty="0"/>
          </a:p>
        </p:txBody>
      </p:sp>
    </p:spTree>
    <p:extLst>
      <p:ext uri="{BB962C8B-B14F-4D97-AF65-F5344CB8AC3E}">
        <p14:creationId xmlns:p14="http://schemas.microsoft.com/office/powerpoint/2010/main" val="13681010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22DB-2850-4A50-B91B-B6658822B1C9}"/>
              </a:ext>
            </a:extLst>
          </p:cNvPr>
          <p:cNvSpPr>
            <a:spLocks noGrp="1"/>
          </p:cNvSpPr>
          <p:nvPr>
            <p:ph type="title"/>
          </p:nvPr>
        </p:nvSpPr>
        <p:spPr/>
        <p:txBody>
          <a:bodyPr/>
          <a:lstStyle/>
          <a:p>
            <a:pPr marL="571500" indent="-571500">
              <a:buFont typeface="Arial" panose="020B0604020202020204" pitchFamily="34" charset="0"/>
              <a:buChar char="•"/>
            </a:pPr>
            <a:r>
              <a:rPr lang="en-US" sz="3600" b="1" dirty="0">
                <a:solidFill>
                  <a:schemeClr val="accent2"/>
                </a:solidFill>
              </a:rPr>
              <a:t>Recommended models</a:t>
            </a:r>
            <a:endParaRPr lang="en-US" dirty="0">
              <a:solidFill>
                <a:schemeClr val="accent2"/>
              </a:solidFill>
            </a:endParaRPr>
          </a:p>
        </p:txBody>
      </p:sp>
      <p:sp>
        <p:nvSpPr>
          <p:cNvPr id="3" name="Content Placeholder 2">
            <a:extLst>
              <a:ext uri="{FF2B5EF4-FFF2-40B4-BE49-F238E27FC236}">
                <a16:creationId xmlns:a16="http://schemas.microsoft.com/office/drawing/2014/main" id="{E96FB0E7-524A-4C3B-B9A8-376C04A62412}"/>
              </a:ext>
            </a:extLst>
          </p:cNvPr>
          <p:cNvSpPr>
            <a:spLocks noGrp="1"/>
          </p:cNvSpPr>
          <p:nvPr>
            <p:ph idx="1"/>
          </p:nvPr>
        </p:nvSpPr>
        <p:spPr/>
        <p:txBody>
          <a:bodyPr/>
          <a:lstStyle/>
          <a:p>
            <a:r>
              <a:rPr lang="en-US" dirty="0"/>
              <a:t>Remember,our goal is to predict whether a customer will subscribe a term deposit or not given the data of the customer.</a:t>
            </a:r>
          </a:p>
          <a:p>
            <a:endParaRPr lang="en-US" dirty="0"/>
          </a:p>
          <a:p>
            <a:pPr marL="0" indent="0">
              <a:buNone/>
            </a:pPr>
            <a:r>
              <a:rPr lang="en-US" dirty="0"/>
              <a:t>    So, what type of machine learning problem is this?</a:t>
            </a:r>
          </a:p>
          <a:p>
            <a:pPr marL="0" indent="0">
              <a:buNone/>
            </a:pPr>
            <a:endParaRPr lang="en-US" dirty="0"/>
          </a:p>
          <a:p>
            <a:pPr marL="0" indent="0">
              <a:buNone/>
            </a:pPr>
            <a:r>
              <a:rPr lang="en-US" dirty="0"/>
              <a:t>This is a binary classification problem.</a:t>
            </a:r>
          </a:p>
          <a:p>
            <a:pPr marL="0" indent="0">
              <a:buNone/>
            </a:pPr>
            <a:endParaRPr lang="en-US" dirty="0"/>
          </a:p>
          <a:p>
            <a:pPr marL="0" indent="0">
              <a:buNone/>
            </a:pPr>
            <a:r>
              <a:rPr lang="en-US" dirty="0"/>
              <a:t>I have chosen the following models recommended for this problem:</a:t>
            </a:r>
          </a:p>
          <a:p>
            <a:pPr>
              <a:buFont typeface="Wingdings" panose="05000000000000000000" pitchFamily="2" charset="2"/>
              <a:buChar char="Ø"/>
            </a:pPr>
            <a:r>
              <a:rPr lang="en-US" dirty="0"/>
              <a:t>Dummy Classifier(Stratified)</a:t>
            </a:r>
          </a:p>
          <a:p>
            <a:pPr>
              <a:buFont typeface="Wingdings" panose="05000000000000000000" pitchFamily="2" charset="2"/>
              <a:buChar char="Ø"/>
            </a:pPr>
            <a:r>
              <a:rPr lang="en-US" dirty="0"/>
              <a:t>KNN-classifier</a:t>
            </a:r>
          </a:p>
          <a:p>
            <a:endParaRPr lang="en-US" dirty="0"/>
          </a:p>
        </p:txBody>
      </p:sp>
    </p:spTree>
    <p:extLst>
      <p:ext uri="{BB962C8B-B14F-4D97-AF65-F5344CB8AC3E}">
        <p14:creationId xmlns:p14="http://schemas.microsoft.com/office/powerpoint/2010/main" val="40170102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1B0870-0009-473B-8A7E-7E16A6A1C7F7}"/>
              </a:ext>
            </a:extLst>
          </p:cNvPr>
          <p:cNvSpPr>
            <a:spLocks noGrp="1"/>
          </p:cNvSpPr>
          <p:nvPr>
            <p:ph idx="1"/>
          </p:nvPr>
        </p:nvSpPr>
        <p:spPr>
          <a:xfrm>
            <a:off x="0" y="0"/>
            <a:ext cx="12192000" cy="6858000"/>
          </a:xfrm>
        </p:spPr>
        <p:txBody>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Logistic Regression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SGD-log loss</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Linear SVM </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Random Forest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XGBoost</a:t>
            </a:r>
          </a:p>
          <a:p>
            <a:pPr>
              <a:buFont typeface="Wingdings" panose="05000000000000000000" pitchFamily="2" charset="2"/>
              <a:buChar char="Ø"/>
            </a:pPr>
            <a:r>
              <a:rPr lang="en-US" i="0" dirty="0">
                <a:solidFill>
                  <a:srgbClr val="000000"/>
                </a:solidFill>
                <a:effectLst/>
                <a:latin typeface="Calibri" panose="020F0502020204030204" pitchFamily="34" charset="0"/>
                <a:cs typeface="Calibri" panose="020F0502020204030204" pitchFamily="34" charset="0"/>
              </a:rPr>
              <a:t>Adaboost</a:t>
            </a:r>
          </a:p>
          <a:p>
            <a:pPr>
              <a:buFont typeface="Wingdings" panose="05000000000000000000" pitchFamily="2" charset="2"/>
              <a:buChar char="Ø"/>
            </a:pPr>
            <a:endParaRPr lang="en-US" dirty="0">
              <a:solidFill>
                <a:srgbClr val="000000"/>
              </a:solidFill>
            </a:endParaRPr>
          </a:p>
          <a:p>
            <a:pPr marL="0" indent="0">
              <a:buNone/>
            </a:pPr>
            <a:r>
              <a:rPr lang="en-US" i="0" dirty="0">
                <a:solidFill>
                  <a:srgbClr val="000000"/>
                </a:solidFill>
                <a:effectLst/>
                <a:latin typeface="Calibri" panose="020F0502020204030204" pitchFamily="34" charset="0"/>
                <a:cs typeface="Calibri" panose="020F0502020204030204" pitchFamily="34" charset="0"/>
              </a:rPr>
              <a:t> Each of these models will be encoded with different encoding methods,with either One Hot Encoding or Response Encoding.</a:t>
            </a:r>
          </a:p>
          <a:p>
            <a:pPr marL="0" indent="0">
              <a:buNone/>
            </a:pPr>
            <a:r>
              <a:rPr lang="en-US" i="0" dirty="0">
                <a:solidFill>
                  <a:srgbClr val="000000"/>
                </a:solidFill>
                <a:effectLst/>
                <a:latin typeface="Calibri" panose="020F0502020204030204" pitchFamily="34" charset="0"/>
                <a:cs typeface="Calibri" panose="020F0502020204030204" pitchFamily="34" charset="0"/>
              </a:rPr>
              <a:t> </a:t>
            </a:r>
            <a:r>
              <a:rPr lang="en-US" b="1" i="0" dirty="0">
                <a:solidFill>
                  <a:srgbClr val="000000"/>
                </a:solidFill>
                <a:effectLst/>
                <a:latin typeface="Calibri" panose="020F0502020204030204" pitchFamily="34" charset="0"/>
                <a:cs typeface="Calibri" panose="020F0502020204030204" pitchFamily="34" charset="0"/>
              </a:rPr>
              <a:t>Recall:</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One Hot Encoding:One hot encoding </a:t>
            </a:r>
            <a:r>
              <a:rPr lang="en-US" i="0" dirty="0">
                <a:solidFill>
                  <a:srgbClr val="000000"/>
                </a:solidFill>
                <a:effectLst/>
                <a:latin typeface="Calibri" panose="020F0502020204030204" pitchFamily="34" charset="0"/>
                <a:cs typeface="Calibri" panose="020F0502020204030204" pitchFamily="34" charset="0"/>
              </a:rPr>
              <a:t>creates column for each category and checks </a:t>
            </a:r>
          </a:p>
          <a:p>
            <a:pPr marL="0" indent="0">
              <a:buNone/>
            </a:pPr>
            <a:r>
              <a:rPr lang="en-US" i="0" dirty="0">
                <a:solidFill>
                  <a:srgbClr val="000000"/>
                </a:solidFill>
                <a:effectLst/>
                <a:latin typeface="Calibri" panose="020F0502020204030204" pitchFamily="34" charset="0"/>
                <a:cs typeface="Calibri" panose="020F0502020204030204" pitchFamily="34" charset="0"/>
              </a:rPr>
              <a:t>whether the category is present in that row or not. If category is present, it would be marked as 1 else zero.</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 Response Encoding: </a:t>
            </a:r>
            <a:r>
              <a:rPr lang="en-US" i="0" dirty="0">
                <a:solidFill>
                  <a:srgbClr val="000000"/>
                </a:solidFill>
                <a:effectLst/>
                <a:latin typeface="Calibri" panose="020F0502020204030204" pitchFamily="34" charset="0"/>
                <a:cs typeface="Calibri" panose="020F0502020204030204" pitchFamily="34" charset="0"/>
              </a:rPr>
              <a:t>As part of this technique, we represent the probability of the data point </a:t>
            </a:r>
          </a:p>
          <a:p>
            <a:pPr marL="0" indent="0">
              <a:buNone/>
            </a:pPr>
            <a:r>
              <a:rPr lang="en-US" i="0" dirty="0">
                <a:solidFill>
                  <a:srgbClr val="000000"/>
                </a:solidFill>
                <a:effectLst/>
                <a:latin typeface="Calibri" panose="020F0502020204030204" pitchFamily="34" charset="0"/>
                <a:cs typeface="Calibri" panose="020F0502020204030204" pitchFamily="34" charset="0"/>
              </a:rPr>
              <a:t>belonging to a particular class given a category. So, for a K-class classification problem, we get K new features which embed the probability of the datapoint belonging to each class based on the value of categorical data. </a:t>
            </a:r>
          </a:p>
          <a:p>
            <a:pPr marL="0" indent="0">
              <a:buNone/>
            </a:pPr>
            <a:endParaRPr lang="en-US" dirty="0">
              <a:solidFill>
                <a:srgbClr val="000000"/>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1014231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366C-1CC2-4379-BFE5-1F648D649F79}"/>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rPr>
              <a:t>Data modelling steps:</a:t>
            </a:r>
            <a:endParaRPr lang="en-US" sz="2400" dirty="0"/>
          </a:p>
        </p:txBody>
      </p:sp>
      <p:sp>
        <p:nvSpPr>
          <p:cNvPr id="3" name="Content Placeholder 2">
            <a:extLst>
              <a:ext uri="{FF2B5EF4-FFF2-40B4-BE49-F238E27FC236}">
                <a16:creationId xmlns:a16="http://schemas.microsoft.com/office/drawing/2014/main" id="{E2A17349-157B-479C-BADC-84CB66AEA76D}"/>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The duration variable will only be used for baseline model.Since to make the models realistic we would be dropping column for other machine learning models.</a:t>
            </a:r>
          </a:p>
          <a:p>
            <a:r>
              <a:rPr lang="en-US" dirty="0"/>
              <a:t> </a:t>
            </a:r>
            <a:r>
              <a:rPr lang="en-US" b="0" i="0" dirty="0">
                <a:solidFill>
                  <a:srgbClr val="292929"/>
                </a:solidFill>
                <a:effectLst/>
                <a:latin typeface="Calibri" panose="020F0502020204030204" pitchFamily="34" charset="0"/>
                <a:cs typeface="Calibri" panose="020F0502020204030204" pitchFamily="34" charset="0"/>
              </a:rPr>
              <a:t>Hyper tuning of models has been done, using calibrated classifier, where cross validation dataset is used to get best hyper parameter.</a:t>
            </a:r>
          </a:p>
          <a:p>
            <a:r>
              <a:rPr lang="en-US" b="0" i="0" dirty="0">
                <a:solidFill>
                  <a:srgbClr val="292929"/>
                </a:solidFill>
                <a:effectLst/>
                <a:latin typeface="charter"/>
              </a:rPr>
              <a:t>After getting best hyper parameter, train and test data set is used for evaluating the model performance.</a:t>
            </a:r>
          </a:p>
          <a:p>
            <a:r>
              <a:rPr lang="en-US" b="0" i="0" dirty="0">
                <a:solidFill>
                  <a:srgbClr val="292929"/>
                </a:solidFill>
                <a:effectLst/>
                <a:latin typeface="charter"/>
              </a:rPr>
              <a:t>Feature scaling of numerical data is done only for linear models. Tree based models does not require feature scaling and is also robust to outliers.</a:t>
            </a:r>
          </a:p>
          <a:p>
            <a:r>
              <a:rPr lang="en-US" b="0" i="0" dirty="0">
                <a:solidFill>
                  <a:srgbClr val="292929"/>
                </a:solidFill>
                <a:effectLst/>
                <a:latin typeface="charter"/>
              </a:rPr>
              <a:t> For each encoding of categorical data, we have used models to compare which encoding would work better.</a:t>
            </a:r>
          </a:p>
          <a:p>
            <a:r>
              <a:rPr lang="en-US" b="0" i="0" dirty="0">
                <a:solidFill>
                  <a:srgbClr val="292929"/>
                </a:solidFill>
                <a:effectLst/>
                <a:latin typeface="charter"/>
              </a:rPr>
              <a:t>Since the dataset is highly imbalanced, I have used class_weight=’balanced’ as parameter to balance the dataset internally.</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6280403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FFA-F3E0-4F7B-ACA9-0D714D26E777}"/>
              </a:ext>
            </a:extLst>
          </p:cNvPr>
          <p:cNvSpPr>
            <a:spLocks noGrp="1"/>
          </p:cNvSpPr>
          <p:nvPr>
            <p:ph type="title"/>
          </p:nvPr>
        </p:nvSpPr>
        <p:spPr/>
        <p:txBody>
          <a:bodyPr>
            <a:normAutofit/>
          </a:bodyPr>
          <a:lstStyle/>
          <a:p>
            <a:pPr marL="342900" indent="-342900">
              <a:buFont typeface="Arial" panose="020B0604020202020204" pitchFamily="34" charset="0"/>
              <a:buChar char="•"/>
            </a:pPr>
            <a:r>
              <a:rPr lang="en-US" sz="2400" b="1" i="0" dirty="0">
                <a:solidFill>
                  <a:srgbClr val="292929"/>
                </a:solidFill>
                <a:effectLst/>
                <a:latin typeface="Calibri" panose="020F0502020204030204" pitchFamily="34" charset="0"/>
                <a:cs typeface="Calibri" panose="020F0502020204030204" pitchFamily="34" charset="0"/>
              </a:rPr>
              <a:t>Calibrated Classifier</a:t>
            </a:r>
            <a:endParaRPr lang="en-US" sz="2400" dirty="0"/>
          </a:p>
        </p:txBody>
      </p:sp>
      <p:sp>
        <p:nvSpPr>
          <p:cNvPr id="3" name="Content Placeholder 2">
            <a:extLst>
              <a:ext uri="{FF2B5EF4-FFF2-40B4-BE49-F238E27FC236}">
                <a16:creationId xmlns:a16="http://schemas.microsoft.com/office/drawing/2014/main" id="{205E2A11-0331-4A49-B44E-83565AA4D3A8}"/>
              </a:ext>
            </a:extLst>
          </p:cNvPr>
          <p:cNvSpPr>
            <a:spLocks noGrp="1"/>
          </p:cNvSpPr>
          <p:nvPr>
            <p:ph idx="1"/>
          </p:nvPr>
        </p:nvSpPr>
        <p:spPr/>
        <p:txBody>
          <a:bodyPr/>
          <a:lstStyle/>
          <a:p>
            <a:pPr>
              <a:buFont typeface="Arial" panose="020B0604020202020204" pitchFamily="34" charset="0"/>
              <a:buChar char="•"/>
            </a:pPr>
            <a:r>
              <a:rPr lang="en-US" dirty="0"/>
              <a:t>What is the need to use Calibrated Classifier?</a:t>
            </a:r>
          </a:p>
          <a:p>
            <a:pPr marL="0" indent="0">
              <a:buNone/>
            </a:pPr>
            <a:endParaRPr lang="en-US" dirty="0"/>
          </a:p>
          <a:p>
            <a:pPr>
              <a:buFont typeface="Wingdings" panose="05000000000000000000" pitchFamily="2" charset="2"/>
              <a:buChar char="Ø"/>
            </a:pPr>
            <a:r>
              <a:rPr lang="en-US" dirty="0"/>
              <a:t>  </a:t>
            </a:r>
            <a:r>
              <a:rPr lang="en-US" b="0" i="0" dirty="0">
                <a:solidFill>
                  <a:srgbClr val="292929"/>
                </a:solidFill>
                <a:effectLst/>
                <a:latin typeface="charter"/>
              </a:rPr>
              <a:t>Non-linear models like (KNN, Tree based Models) predicts uncalibrated probability. Though models predict probability, but they might not be the same like observed probability in training. It requires adjustment and that is done by calibration.</a:t>
            </a:r>
            <a:endParaRPr lang="en-US" dirty="0"/>
          </a:p>
          <a:p>
            <a:endParaRPr lang="en-US" dirty="0"/>
          </a:p>
        </p:txBody>
      </p:sp>
    </p:spTree>
    <p:extLst>
      <p:ext uri="{BB962C8B-B14F-4D97-AF65-F5344CB8AC3E}">
        <p14:creationId xmlns:p14="http://schemas.microsoft.com/office/powerpoint/2010/main" val="325583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1974F-D180-4167-A58A-5E2AD6EB6D1B}"/>
              </a:ext>
            </a:extLst>
          </p:cNvPr>
          <p:cNvSpPr>
            <a:spLocks noGrp="1"/>
          </p:cNvSpPr>
          <p:nvPr>
            <p:ph idx="1"/>
          </p:nvPr>
        </p:nvSpPr>
        <p:spPr>
          <a:xfrm>
            <a:off x="0" y="92765"/>
            <a:ext cx="12192000" cy="6533322"/>
          </a:xfrm>
        </p:spPr>
        <p:txBody>
          <a:bodyPr/>
          <a:lstStyle/>
          <a:p>
            <a:pPr marL="0" indent="0">
              <a:buNone/>
            </a:pPr>
            <a:r>
              <a:rPr lang="en-US" sz="1800" b="1" dirty="0"/>
              <a:t> other attributes:</a:t>
            </a:r>
          </a:p>
          <a:p>
            <a:pPr marL="0" indent="0">
              <a:buNone/>
            </a:pPr>
            <a:r>
              <a:rPr lang="en-US" sz="1800" dirty="0"/>
              <a:t>      12. </a:t>
            </a:r>
            <a:r>
              <a:rPr lang="en-US" sz="1800" b="1" dirty="0"/>
              <a:t>campaign:</a:t>
            </a:r>
            <a:r>
              <a:rPr lang="en-US" sz="1800" dirty="0"/>
              <a:t> number of contacts performed during this campaign and for this client (numeric, includes last contact)</a:t>
            </a:r>
          </a:p>
          <a:p>
            <a:pPr marL="0" indent="0">
              <a:buNone/>
            </a:pPr>
            <a:r>
              <a:rPr lang="en-US" sz="1800" dirty="0"/>
              <a:t>      13. </a:t>
            </a:r>
            <a:r>
              <a:rPr lang="en-US" sz="1800" b="1" dirty="0"/>
              <a:t>pdays:</a:t>
            </a:r>
            <a:r>
              <a:rPr lang="en-US" sz="1800" dirty="0"/>
              <a:t> number of days that passed by after the client was last contacted from a previous campaign (numeric; 999 means client was not previously contacted)</a:t>
            </a:r>
          </a:p>
          <a:p>
            <a:pPr marL="0" indent="0">
              <a:buNone/>
            </a:pPr>
            <a:r>
              <a:rPr lang="en-US" sz="1800" dirty="0"/>
              <a:t>      14. </a:t>
            </a:r>
            <a:r>
              <a:rPr lang="en-US" sz="1800" b="1" dirty="0"/>
              <a:t>previous:</a:t>
            </a:r>
            <a:r>
              <a:rPr lang="en-US" sz="1800" dirty="0"/>
              <a:t> number of contacts performed before this campaign and for this client (numeric)</a:t>
            </a:r>
          </a:p>
          <a:p>
            <a:pPr marL="0" indent="0">
              <a:buNone/>
            </a:pPr>
            <a:r>
              <a:rPr lang="en-US" sz="1800" dirty="0"/>
              <a:t>      15</a:t>
            </a:r>
            <a:r>
              <a:rPr lang="en-US" sz="1800" b="1" dirty="0"/>
              <a:t>. poutcome: </a:t>
            </a:r>
            <a:r>
              <a:rPr lang="en-US" sz="1800" dirty="0"/>
              <a:t>outcome of the previous marketing campaign (categorical: ‘failure’,’nonexistent’,’success’)</a:t>
            </a:r>
          </a:p>
          <a:p>
            <a:pPr marL="0" indent="0">
              <a:buNone/>
            </a:pPr>
            <a:r>
              <a:rPr lang="en-US" sz="1800" b="1" dirty="0"/>
              <a:t>     social and economic context attributes:</a:t>
            </a:r>
          </a:p>
          <a:p>
            <a:r>
              <a:rPr lang="en-US" sz="1800" dirty="0"/>
              <a:t>16. </a:t>
            </a:r>
            <a:r>
              <a:rPr lang="en-US" sz="1800" b="1" dirty="0"/>
              <a:t>emp.var.rate: </a:t>
            </a:r>
            <a:r>
              <a:rPr lang="en-US" sz="1800" dirty="0"/>
              <a:t>employment variation rate — quarterly indicator (numeric)</a:t>
            </a:r>
          </a:p>
          <a:p>
            <a:r>
              <a:rPr lang="en-US" sz="1800" dirty="0"/>
              <a:t>17. </a:t>
            </a:r>
            <a:r>
              <a:rPr lang="en-US" sz="1800" b="1" dirty="0"/>
              <a:t>cons.price.idx: </a:t>
            </a:r>
            <a:r>
              <a:rPr lang="en-US" sz="1800" dirty="0"/>
              <a:t>consumer price index — monthly indicator (numeric)</a:t>
            </a:r>
          </a:p>
          <a:p>
            <a:r>
              <a:rPr lang="en-US" sz="1800" dirty="0"/>
              <a:t>18</a:t>
            </a:r>
            <a:r>
              <a:rPr lang="en-US" sz="1800" b="1" dirty="0"/>
              <a:t>. cons.conf.idx: </a:t>
            </a:r>
            <a:r>
              <a:rPr lang="en-US" sz="1800" dirty="0"/>
              <a:t>consumer confidence index — monthly indicator (numeric)</a:t>
            </a:r>
          </a:p>
          <a:p>
            <a:r>
              <a:rPr lang="en-US" sz="1800" dirty="0"/>
              <a:t>19. </a:t>
            </a:r>
            <a:r>
              <a:rPr lang="en-US" sz="1800" b="1" dirty="0"/>
              <a:t>euribor3m:</a:t>
            </a:r>
            <a:r>
              <a:rPr lang="en-US" sz="1800" dirty="0"/>
              <a:t> euribor 3 month rate — daily indicator (numeric)</a:t>
            </a:r>
          </a:p>
          <a:p>
            <a:r>
              <a:rPr lang="en-US" sz="1800" dirty="0"/>
              <a:t>20. </a:t>
            </a:r>
            <a:r>
              <a:rPr lang="en-US" sz="1800" b="1" dirty="0"/>
              <a:t>nr.employed: </a:t>
            </a:r>
            <a:r>
              <a:rPr lang="en-US" sz="1800" dirty="0"/>
              <a:t>number of employees — quarterly indicator (numeric)</a:t>
            </a:r>
          </a:p>
          <a:p>
            <a:r>
              <a:rPr lang="en-US" sz="1800" b="1" dirty="0"/>
              <a:t>Output variable (desired target):</a:t>
            </a:r>
          </a:p>
          <a:p>
            <a:r>
              <a:rPr lang="en-US" sz="1800" dirty="0"/>
              <a:t>21 - </a:t>
            </a:r>
            <a:r>
              <a:rPr lang="en-US" sz="1800" b="1" dirty="0"/>
              <a:t>y </a:t>
            </a:r>
            <a:r>
              <a:rPr lang="en-US" sz="1800" dirty="0"/>
              <a:t>- has the client subscribed a term deposit? (binary: 'yes','no')</a:t>
            </a:r>
            <a:endParaRPr lang="en-US" dirty="0"/>
          </a:p>
        </p:txBody>
      </p:sp>
    </p:spTree>
    <p:extLst>
      <p:ext uri="{BB962C8B-B14F-4D97-AF65-F5344CB8AC3E}">
        <p14:creationId xmlns:p14="http://schemas.microsoft.com/office/powerpoint/2010/main" val="8927891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65BA-6787-43D5-A8FD-FD4F69E6E5C3}"/>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Performance metric </a:t>
            </a:r>
            <a:endParaRPr lang="en-US" sz="2400" dirty="0"/>
          </a:p>
        </p:txBody>
      </p:sp>
      <p:sp>
        <p:nvSpPr>
          <p:cNvPr id="3" name="Content Placeholder 2">
            <a:extLst>
              <a:ext uri="{FF2B5EF4-FFF2-40B4-BE49-F238E27FC236}">
                <a16:creationId xmlns:a16="http://schemas.microsoft.com/office/drawing/2014/main" id="{BC41B19E-48AA-436D-845A-3C3D141BB3B9}"/>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For this problem I will be using the </a:t>
            </a:r>
            <a:r>
              <a:rPr lang="en-US" b="1" dirty="0">
                <a:latin typeface="Calibri" panose="020F0502020204030204" pitchFamily="34" charset="0"/>
                <a:cs typeface="Calibri" panose="020F0502020204030204" pitchFamily="34" charset="0"/>
              </a:rPr>
              <a:t>ROC-AUC  curve.</a:t>
            </a:r>
          </a:p>
          <a:p>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ROC –AUC curve </a:t>
            </a:r>
            <a:r>
              <a:rPr lang="en-US" dirty="0">
                <a:latin typeface="Calibri" panose="020F0502020204030204" pitchFamily="34" charset="0"/>
                <a:cs typeface="Calibri" panose="020F0502020204030204" pitchFamily="34" charset="0"/>
              </a:rPr>
              <a:t>shows the performance of binary class classifiers across the range of all possible threshold plotting between true positive rate and 1-false positive rate.</a:t>
            </a:r>
          </a:p>
          <a:p>
            <a:r>
              <a:rPr lang="en-US" dirty="0">
                <a:latin typeface="Calibri" panose="020F0502020204030204" pitchFamily="34" charset="0"/>
                <a:cs typeface="Calibri" panose="020F0502020204030204" pitchFamily="34" charset="0"/>
              </a:rPr>
              <a:t>Measures the likelihood of that given  two random points one from positive and one from negative the classifier will rank the positive points above negative points.</a:t>
            </a:r>
          </a:p>
          <a:p>
            <a:r>
              <a:rPr lang="en-US" dirty="0">
                <a:latin typeface="Calibri" panose="020F0502020204030204" pitchFamily="34" charset="0"/>
                <a:cs typeface="Calibri" panose="020F0502020204030204" pitchFamily="34" charset="0"/>
              </a:rPr>
              <a:t>Is a popular classification metric that present the advantage of being independent of false positive and false negative.</a:t>
            </a:r>
          </a:p>
          <a:p>
            <a:r>
              <a:rPr lang="en-US" dirty="0">
                <a:latin typeface="Calibri" panose="020F0502020204030204" pitchFamily="34" charset="0"/>
                <a:cs typeface="Calibri" panose="020F0502020204030204" pitchFamily="34" charset="0"/>
              </a:rPr>
              <a:t>The ideal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is 1 and </a:t>
            </a:r>
            <a:r>
              <a:rPr lang="en-US" b="1" dirty="0">
                <a:latin typeface="Calibri" panose="020F0502020204030204" pitchFamily="34" charset="0"/>
                <a:cs typeface="Calibri" panose="020F0502020204030204" pitchFamily="34" charset="0"/>
              </a:rPr>
              <a:t>AUC</a:t>
            </a:r>
            <a:r>
              <a:rPr lang="en-US" dirty="0">
                <a:latin typeface="Calibri" panose="020F0502020204030204" pitchFamily="34" charset="0"/>
                <a:cs typeface="Calibri" panose="020F0502020204030204" pitchFamily="34" charset="0"/>
              </a:rPr>
              <a:t> of 0.5 is for random classifier.</a:t>
            </a:r>
          </a:p>
          <a:p>
            <a:endParaRPr lang="en-US" dirty="0"/>
          </a:p>
        </p:txBody>
      </p:sp>
    </p:spTree>
    <p:extLst>
      <p:ext uri="{BB962C8B-B14F-4D97-AF65-F5344CB8AC3E}">
        <p14:creationId xmlns:p14="http://schemas.microsoft.com/office/powerpoint/2010/main" val="1573448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A066-729E-4C01-8777-632453A1182B}"/>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a:solidFill>
                  <a:schemeClr val="accent2"/>
                </a:solidFill>
                <a:latin typeface="Calibri" panose="020F0502020204030204" pitchFamily="34" charset="0"/>
                <a:cs typeface="Calibri" panose="020F0502020204030204" pitchFamily="34" charset="0"/>
              </a:rPr>
              <a:t>Other performance metrics required</a:t>
            </a:r>
            <a:endParaRPr lang="en-US" sz="2400" dirty="0"/>
          </a:p>
        </p:txBody>
      </p:sp>
      <p:sp>
        <p:nvSpPr>
          <p:cNvPr id="3" name="Content Placeholder 2">
            <a:extLst>
              <a:ext uri="{FF2B5EF4-FFF2-40B4-BE49-F238E27FC236}">
                <a16:creationId xmlns:a16="http://schemas.microsoft.com/office/drawing/2014/main" id="{F5EF49D5-15E4-42D2-AC4D-02CFD908E3A9}"/>
              </a:ext>
            </a:extLst>
          </p:cNvPr>
          <p:cNvSpPr>
            <a:spLocks noGrp="1"/>
          </p:cNvSpPr>
          <p:nvPr>
            <p:ph idx="1"/>
          </p:nvPr>
        </p:nvSpPr>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Macro-F1 score</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Macro-F1 Score: F1 score </a:t>
            </a:r>
            <a:r>
              <a:rPr lang="en-US" i="0" dirty="0">
                <a:solidFill>
                  <a:srgbClr val="000000"/>
                </a:solidFill>
                <a:effectLst/>
                <a:latin typeface="Calibri" panose="020F0502020204030204" pitchFamily="34" charset="0"/>
                <a:cs typeface="Calibri" panose="020F0502020204030204" pitchFamily="34" charset="0"/>
              </a:rPr>
              <a:t>is the harmonic mean between Precision and Recall. </a:t>
            </a:r>
          </a:p>
          <a:p>
            <a:pPr>
              <a:buFont typeface="Wingdings" panose="05000000000000000000" pitchFamily="2" charset="2"/>
              <a:buChar char="Ø"/>
            </a:pPr>
            <a:r>
              <a:rPr lang="en-US" b="1" i="0" dirty="0">
                <a:solidFill>
                  <a:srgbClr val="000000"/>
                </a:solidFill>
                <a:effectLst/>
                <a:latin typeface="Calibri" panose="020F0502020204030204" pitchFamily="34" charset="0"/>
                <a:cs typeface="Calibri" panose="020F0502020204030204" pitchFamily="34" charset="0"/>
              </a:rPr>
              <a:t>Macro F1 score </a:t>
            </a:r>
            <a:r>
              <a:rPr lang="en-US" i="0" dirty="0">
                <a:solidFill>
                  <a:srgbClr val="000000"/>
                </a:solidFill>
                <a:effectLst/>
                <a:latin typeface="Calibri" panose="020F0502020204030204" pitchFamily="34" charset="0"/>
                <a:cs typeface="Calibri" panose="020F0502020204030204" pitchFamily="34" charset="0"/>
              </a:rPr>
              <a:t>is used to know how our model works in overall dataset.</a:t>
            </a:r>
          </a:p>
          <a:p>
            <a:pPr>
              <a:buFont typeface="Wingdings" panose="05000000000000000000" pitchFamily="2" charset="2"/>
              <a:buChar char="Ø"/>
            </a:pPr>
            <a:endParaRPr lang="en-US" dirty="0">
              <a:solidFill>
                <a:srgbClr val="000000"/>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i="0" dirty="0">
                <a:solidFill>
                  <a:srgbClr val="000000"/>
                </a:solidFill>
                <a:effectLst/>
                <a:latin typeface="Calibri" panose="020F0502020204030204" pitchFamily="34" charset="0"/>
                <a:cs typeface="Calibri" panose="020F0502020204030204" pitchFamily="34" charset="0"/>
              </a:rPr>
              <a:t>  Confusion Matrix: </a:t>
            </a:r>
          </a:p>
          <a:p>
            <a:pPr>
              <a:buFont typeface="Arial" panose="020B0604020202020204" pitchFamily="34" charset="0"/>
              <a:buChar char="•"/>
            </a:pPr>
            <a:r>
              <a:rPr lang="en-US" i="0" dirty="0">
                <a:solidFill>
                  <a:srgbClr val="000000"/>
                </a:solidFill>
                <a:effectLst/>
                <a:latin typeface="Calibri" panose="020F0502020204030204" pitchFamily="34" charset="0"/>
                <a:cs typeface="Calibri" panose="020F0502020204030204" pitchFamily="34" charset="0"/>
              </a:rPr>
              <a:t>This matrix gives the count of true negative,true positive,false positive and false negative datapoints. </a:t>
            </a:r>
          </a:p>
          <a:p>
            <a:endParaRPr lang="en-US" dirty="0"/>
          </a:p>
        </p:txBody>
      </p:sp>
    </p:spTree>
    <p:extLst>
      <p:ext uri="{BB962C8B-B14F-4D97-AF65-F5344CB8AC3E}">
        <p14:creationId xmlns:p14="http://schemas.microsoft.com/office/powerpoint/2010/main" val="8952464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5254-E930-4BBA-89AD-4C342B821955}"/>
              </a:ext>
            </a:extLst>
          </p:cNvPr>
          <p:cNvSpPr>
            <a:spLocks noGrp="1"/>
          </p:cNvSpPr>
          <p:nvPr>
            <p:ph type="title"/>
          </p:nvPr>
        </p:nvSpPr>
        <p:spPr/>
        <p:txBody>
          <a:bodyPr/>
          <a:lstStyle/>
          <a:p>
            <a:pPr marL="571500" indent="-571500">
              <a:buFont typeface="Arial" panose="020B0604020202020204" pitchFamily="34" charset="0"/>
              <a:buChar char="•"/>
            </a:pPr>
            <a:r>
              <a:rPr lang="en-US" dirty="0">
                <a:solidFill>
                  <a:schemeClr val="accent2"/>
                </a:solidFill>
              </a:rPr>
              <a:t>Model building</a:t>
            </a:r>
          </a:p>
        </p:txBody>
      </p:sp>
      <p:sp>
        <p:nvSpPr>
          <p:cNvPr id="3" name="Content Placeholder 2">
            <a:extLst>
              <a:ext uri="{FF2B5EF4-FFF2-40B4-BE49-F238E27FC236}">
                <a16:creationId xmlns:a16="http://schemas.microsoft.com/office/drawing/2014/main" id="{34218A9E-E42C-4DA0-B34A-737C96CF50FC}"/>
              </a:ext>
            </a:extLst>
          </p:cNvPr>
          <p:cNvSpPr>
            <a:spLocks noGrp="1"/>
          </p:cNvSpPr>
          <p:nvPr>
            <p:ph idx="1"/>
          </p:nvPr>
        </p:nvSpPr>
        <p:spPr/>
        <p:txBody>
          <a:bodyPr>
            <a:normAutofit fontScale="92500" lnSpcReduction="10000"/>
          </a:bodyPr>
          <a:lstStyle/>
          <a:p>
            <a:r>
              <a:rPr lang="en-US" dirty="0">
                <a:latin typeface="Calibri" panose="020F0502020204030204" pitchFamily="34" charset="0"/>
                <a:cs typeface="Calibri" panose="020F0502020204030204" pitchFamily="34" charset="0"/>
              </a:rPr>
              <a:t>I will first begin with the machine learning models encoded using </a:t>
            </a:r>
            <a:r>
              <a:rPr lang="en-US" b="1" dirty="0">
                <a:latin typeface="Calibri" panose="020F0502020204030204" pitchFamily="34" charset="0"/>
                <a:cs typeface="Calibri" panose="020F0502020204030204" pitchFamily="34" charset="0"/>
              </a:rPr>
              <a:t>One Hot Encoding </a:t>
            </a:r>
            <a:r>
              <a:rPr lang="en-US" dirty="0">
                <a:latin typeface="Calibri" panose="020F0502020204030204" pitchFamily="34" charset="0"/>
                <a:cs typeface="Calibri" panose="020F0502020204030204" pitchFamily="34" charset="0"/>
              </a:rPr>
              <a:t>method.</a:t>
            </a:r>
          </a:p>
          <a:p>
            <a:r>
              <a:rPr lang="en-US" dirty="0">
                <a:latin typeface="Calibri" panose="020F0502020204030204" pitchFamily="34" charset="0"/>
                <a:cs typeface="Calibri" panose="020F0502020204030204" pitchFamily="34" charset="0"/>
              </a:rPr>
              <a:t>The following machine learning models are: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Dummy Classifier(Stratified)</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KNN-classifier</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Logistic Regression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SGD-log loss</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Linear SVM </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Random Forest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XGBoost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Adaboost</a:t>
            </a:r>
          </a:p>
        </p:txBody>
      </p:sp>
    </p:spTree>
    <p:extLst>
      <p:ext uri="{BB962C8B-B14F-4D97-AF65-F5344CB8AC3E}">
        <p14:creationId xmlns:p14="http://schemas.microsoft.com/office/powerpoint/2010/main" val="21450239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B074C-7314-43CB-BB7B-0293A5D2BF9A}"/>
              </a:ext>
            </a:extLst>
          </p:cNvPr>
          <p:cNvSpPr>
            <a:spLocks noGrp="1"/>
          </p:cNvSpPr>
          <p:nvPr>
            <p:ph idx="1"/>
          </p:nvPr>
        </p:nvSpPr>
        <p:spPr>
          <a:xfrm>
            <a:off x="0" y="0"/>
            <a:ext cx="12192000" cy="6857999"/>
          </a:xfrm>
        </p:spPr>
        <p:txBody>
          <a:bodyPr/>
          <a:lstStyle/>
          <a:p>
            <a:r>
              <a:rPr lang="en-US" dirty="0">
                <a:latin typeface="Calibri" panose="020F0502020204030204" pitchFamily="34" charset="0"/>
                <a:cs typeface="Calibri" panose="020F0502020204030204" pitchFamily="34" charset="0"/>
              </a:rPr>
              <a:t>After I’m done with the machine learning models encoded using One Hot Encoding,then</a:t>
            </a:r>
          </a:p>
          <a:p>
            <a:pPr marL="0" indent="0">
              <a:buNone/>
            </a:pPr>
            <a:r>
              <a:rPr lang="en-US" dirty="0">
                <a:latin typeface="Calibri" panose="020F0502020204030204" pitchFamily="34" charset="0"/>
                <a:cs typeface="Calibri" panose="020F0502020204030204" pitchFamily="34" charset="0"/>
              </a:rPr>
              <a:t>I  will go with machine learning models encoded using </a:t>
            </a:r>
            <a:r>
              <a:rPr lang="en-US" b="1" dirty="0">
                <a:latin typeface="Calibri" panose="020F0502020204030204" pitchFamily="34" charset="0"/>
                <a:cs typeface="Calibri" panose="020F0502020204030204" pitchFamily="34" charset="0"/>
              </a:rPr>
              <a:t>Response Encoding </a:t>
            </a:r>
            <a:r>
              <a:rPr lang="en-US" dirty="0">
                <a:latin typeface="Calibri" panose="020F0502020204030204" pitchFamily="34" charset="0"/>
                <a:cs typeface="Calibri" panose="020F0502020204030204" pitchFamily="34" charset="0"/>
              </a:rPr>
              <a:t>method.</a:t>
            </a:r>
          </a:p>
          <a:p>
            <a:pPr marL="0" indent="0">
              <a:buNone/>
            </a:pPr>
            <a:r>
              <a:rPr lang="en-US" dirty="0">
                <a:latin typeface="Calibri" panose="020F0502020204030204" pitchFamily="34" charset="0"/>
                <a:cs typeface="Calibri" panose="020F0502020204030204" pitchFamily="34" charset="0"/>
              </a:rPr>
              <a:t>Then I will measure  the performance  of each of these machine learning  models using the metrics ,</a:t>
            </a:r>
          </a:p>
          <a:p>
            <a:pPr marL="0" indent="0">
              <a:buNone/>
            </a:pPr>
            <a:r>
              <a:rPr lang="en-US" dirty="0">
                <a:latin typeface="Calibri" panose="020F0502020204030204" pitchFamily="34" charset="0"/>
                <a:cs typeface="Calibri" panose="020F0502020204030204" pitchFamily="34" charset="0"/>
              </a:rPr>
              <a:t>AUC score and F1-score.</a:t>
            </a:r>
          </a:p>
          <a:p>
            <a:pPr marL="0" indent="0">
              <a:buNone/>
            </a:pPr>
            <a:r>
              <a:rPr lang="en-US" dirty="0">
                <a:latin typeface="Calibri" panose="020F0502020204030204" pitchFamily="34" charset="0"/>
                <a:cs typeface="Calibri" panose="020F0502020204030204" pitchFamily="34" charset="0"/>
              </a:rPr>
              <a:t>I will then select the best or champion model with the highest score.</a:t>
            </a:r>
          </a:p>
        </p:txBody>
      </p:sp>
    </p:spTree>
    <p:extLst>
      <p:ext uri="{BB962C8B-B14F-4D97-AF65-F5344CB8AC3E}">
        <p14:creationId xmlns:p14="http://schemas.microsoft.com/office/powerpoint/2010/main" val="20423263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49E4-3A8D-4048-A2CA-8CCCB74E0C45}"/>
              </a:ext>
            </a:extLst>
          </p:cNvPr>
          <p:cNvSpPr>
            <a:spLocks noGrp="1"/>
          </p:cNvSpPr>
          <p:nvPr>
            <p:ph type="title"/>
          </p:nvPr>
        </p:nvSpPr>
        <p:spPr/>
        <p:txBody>
          <a:bodyPr/>
          <a:lstStyle/>
          <a:p>
            <a:r>
              <a:rPr lang="en-US" b="1" dirty="0">
                <a:solidFill>
                  <a:schemeClr val="accent2"/>
                </a:solidFill>
              </a:rPr>
              <a:t>1.</a:t>
            </a:r>
            <a:r>
              <a:rPr lang="en-US" b="1" dirty="0">
                <a:solidFill>
                  <a:schemeClr val="accent2"/>
                </a:solidFill>
                <a:latin typeface="Calibri" panose="020F0502020204030204" pitchFamily="34" charset="0"/>
                <a:cs typeface="Calibri" panose="020F0502020204030204" pitchFamily="34" charset="0"/>
              </a:rPr>
              <a:t> Dummy Classifier(Stratified)</a:t>
            </a:r>
            <a:br>
              <a:rPr lang="en-US" b="1" dirty="0">
                <a:solidFill>
                  <a:schemeClr val="accent2"/>
                </a:solidFill>
                <a:latin typeface="Calibri" panose="020F0502020204030204" pitchFamily="34" charset="0"/>
                <a:cs typeface="Calibri" panose="020F0502020204030204" pitchFamily="34" charset="0"/>
              </a:rPr>
            </a:br>
            <a:r>
              <a:rPr lang="en-US" b="1" dirty="0">
                <a:solidFill>
                  <a:schemeClr val="accent2"/>
                </a:solidFill>
                <a:latin typeface="Calibri" panose="020F0502020204030204" pitchFamily="34" charset="0"/>
                <a:cs typeface="Calibri" panose="020F0502020204030204" pitchFamily="34" charset="0"/>
              </a:rPr>
              <a:t>One Hot Encoding</a:t>
            </a:r>
            <a:endParaRPr lang="en-US" b="1" dirty="0">
              <a:solidFill>
                <a:schemeClr val="accent2"/>
              </a:solidFill>
            </a:endParaRPr>
          </a:p>
        </p:txBody>
      </p:sp>
      <p:sp>
        <p:nvSpPr>
          <p:cNvPr id="3" name="Content Placeholder 2">
            <a:extLst>
              <a:ext uri="{FF2B5EF4-FFF2-40B4-BE49-F238E27FC236}">
                <a16:creationId xmlns:a16="http://schemas.microsoft.com/office/drawing/2014/main" id="{4275FCF1-9929-4454-8A0C-B4F9CC0C8046}"/>
              </a:ext>
            </a:extLst>
          </p:cNvPr>
          <p:cNvSpPr>
            <a:spLocks noGrp="1"/>
          </p:cNvSpPr>
          <p:nvPr>
            <p:ph sz="half" idx="1"/>
          </p:nvPr>
        </p:nvSpPr>
        <p:spPr/>
        <p:txBody>
          <a:bodyPr/>
          <a:lstStyle/>
          <a:p>
            <a:r>
              <a:rPr lang="en-US" dirty="0"/>
              <a:t>Strategy with Stratified has the best AUC score among other strategies,and that is why it is selected.</a:t>
            </a:r>
          </a:p>
        </p:txBody>
      </p:sp>
      <p:pic>
        <p:nvPicPr>
          <p:cNvPr id="1026" name="Picture 2">
            <a:extLst>
              <a:ext uri="{FF2B5EF4-FFF2-40B4-BE49-F238E27FC236}">
                <a16:creationId xmlns:a16="http://schemas.microsoft.com/office/drawing/2014/main" id="{EA3EF5EE-374F-4CF5-B65A-50D4ABBE76B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75668" y="2045494"/>
            <a:ext cx="6276954" cy="4110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7945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D8756-E873-4FC3-AE33-07FA4CCDFE8B}"/>
              </a:ext>
            </a:extLst>
          </p:cNvPr>
          <p:cNvSpPr>
            <a:spLocks noGrp="1"/>
          </p:cNvSpPr>
          <p:nvPr>
            <p:ph sz="half" idx="1"/>
          </p:nvPr>
        </p:nvSpPr>
        <p:spPr>
          <a:xfrm>
            <a:off x="1" y="1272209"/>
            <a:ext cx="4147930" cy="4769152"/>
          </a:xfrm>
        </p:spPr>
        <p:txBody>
          <a:bodyPr/>
          <a:lstStyle/>
          <a:p>
            <a:r>
              <a:rPr lang="en-US" dirty="0">
                <a:latin typeface="Calibri" panose="020F0502020204030204" pitchFamily="34" charset="0"/>
                <a:cs typeface="Calibri" panose="020F0502020204030204" pitchFamily="34" charset="0"/>
              </a:rPr>
              <a:t>For the Dummy Classifier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0.4957 and a </a:t>
            </a:r>
            <a:r>
              <a:rPr lang="en-US" b="1" dirty="0">
                <a:latin typeface="Calibri" panose="020F0502020204030204" pitchFamily="34" charset="0"/>
                <a:cs typeface="Calibri" panose="020F0502020204030204" pitchFamily="34" charset="0"/>
              </a:rPr>
              <a:t>Test</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0.4778. </a:t>
            </a:r>
            <a:r>
              <a:rPr lang="en-US" dirty="0">
                <a:latin typeface="Calibri" panose="020F0502020204030204" pitchFamily="34" charset="0"/>
                <a:cs typeface="Calibri" panose="020F0502020204030204" pitchFamily="34" charset="0"/>
              </a:rPr>
              <a:t>This is not a good performance. Now let's look at the F1 score .</a:t>
            </a:r>
          </a:p>
        </p:txBody>
      </p:sp>
      <p:pic>
        <p:nvPicPr>
          <p:cNvPr id="6" name="Content Placeholder 5">
            <a:extLst>
              <a:ext uri="{FF2B5EF4-FFF2-40B4-BE49-F238E27FC236}">
                <a16:creationId xmlns:a16="http://schemas.microsoft.com/office/drawing/2014/main" id="{7A05E59A-5058-4B87-868B-AEE3C0E54547}"/>
              </a:ext>
            </a:extLst>
          </p:cNvPr>
          <p:cNvPicPr>
            <a:picLocks noGrp="1" noChangeAspect="1"/>
          </p:cNvPicPr>
          <p:nvPr>
            <p:ph sz="half" idx="2"/>
          </p:nvPr>
        </p:nvPicPr>
        <p:blipFill>
          <a:blip r:embed="rId2"/>
          <a:stretch>
            <a:fillRect/>
          </a:stretch>
        </p:blipFill>
        <p:spPr>
          <a:xfrm>
            <a:off x="4829011" y="2345636"/>
            <a:ext cx="5640206" cy="3843882"/>
          </a:xfrm>
        </p:spPr>
      </p:pic>
    </p:spTree>
    <p:extLst>
      <p:ext uri="{BB962C8B-B14F-4D97-AF65-F5344CB8AC3E}">
        <p14:creationId xmlns:p14="http://schemas.microsoft.com/office/powerpoint/2010/main" val="474456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064DF-49D4-48CE-90CA-AB73571A9B9C}"/>
              </a:ext>
            </a:extLst>
          </p:cNvPr>
          <p:cNvSpPr>
            <a:spLocks noGrp="1"/>
          </p:cNvSpPr>
          <p:nvPr>
            <p:ph sz="half" idx="1"/>
          </p:nvPr>
        </p:nvSpPr>
        <p:spPr/>
        <p:txBody>
          <a:bodyPr>
            <a:normAutofit/>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0.4709</a:t>
            </a:r>
          </a:p>
          <a:p>
            <a:pPr marL="0" indent="0">
              <a:buNone/>
            </a:pP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0.4691.</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This is not a good performance either when measuring with the </a:t>
            </a:r>
            <a:r>
              <a:rPr lang="en-US" b="1" dirty="0">
                <a:latin typeface="Calibri" panose="020F0502020204030204" pitchFamily="34" charset="0"/>
                <a:cs typeface="Calibri" panose="020F0502020204030204" pitchFamily="34" charset="0"/>
              </a:rPr>
              <a:t>F1-score.</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Overall, the performance of the </a:t>
            </a:r>
            <a:r>
              <a:rPr lang="en-US" b="1" dirty="0">
                <a:latin typeface="Calibri" panose="020F0502020204030204" pitchFamily="34" charset="0"/>
                <a:cs typeface="Calibri" panose="020F0502020204030204" pitchFamily="34" charset="0"/>
              </a:rPr>
              <a:t>Dummy Classifier(Stratified) </a:t>
            </a:r>
            <a:r>
              <a:rPr lang="en-US" dirty="0">
                <a:latin typeface="Calibri" panose="020F0502020204030204" pitchFamily="34" charset="0"/>
                <a:cs typeface="Calibri" panose="020F0502020204030204" pitchFamily="34" charset="0"/>
              </a:rPr>
              <a:t>machine learning model encoded using </a:t>
            </a:r>
            <a:r>
              <a:rPr lang="en-US" b="1" dirty="0">
                <a:latin typeface="Calibri" panose="020F0502020204030204" pitchFamily="34" charset="0"/>
                <a:cs typeface="Calibri" panose="020F0502020204030204" pitchFamily="34" charset="0"/>
              </a:rPr>
              <a:t>One Hot Encoding </a:t>
            </a:r>
            <a:r>
              <a:rPr lang="en-US" dirty="0">
                <a:latin typeface="Calibri" panose="020F0502020204030204" pitchFamily="34" charset="0"/>
                <a:cs typeface="Calibri" panose="020F0502020204030204" pitchFamily="34" charset="0"/>
              </a:rPr>
              <a:t>method is not good.</a:t>
            </a:r>
          </a:p>
          <a:p>
            <a:pPr marL="0" indent="0">
              <a:buNone/>
            </a:pPr>
            <a:r>
              <a:rPr lang="en-US" dirty="0">
                <a:latin typeface="Calibri" panose="020F0502020204030204" pitchFamily="34" charset="0"/>
                <a:cs typeface="Calibri" panose="020F0502020204030204" pitchFamily="34" charset="0"/>
              </a:rPr>
              <a:t>Let's work with the other machine learning models encoded with One Hot Encoding maybe they can perform better than this.</a:t>
            </a:r>
          </a:p>
          <a:p>
            <a:pPr marL="0" indent="0">
              <a:buNone/>
            </a:pPr>
            <a:endParaRPr lang="en-US" b="1"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1358B9F-76BC-4322-BC36-0CE298F0A711}"/>
              </a:ext>
            </a:extLst>
          </p:cNvPr>
          <p:cNvPicPr>
            <a:picLocks noGrp="1" noChangeAspect="1"/>
          </p:cNvPicPr>
          <p:nvPr>
            <p:ph sz="half" idx="2"/>
          </p:nvPr>
        </p:nvPicPr>
        <p:blipFill>
          <a:blip r:embed="rId2"/>
          <a:stretch>
            <a:fillRect/>
          </a:stretch>
        </p:blipFill>
        <p:spPr>
          <a:xfrm>
            <a:off x="5512905" y="3230218"/>
            <a:ext cx="7328451" cy="2132856"/>
          </a:xfrm>
        </p:spPr>
      </p:pic>
    </p:spTree>
    <p:extLst>
      <p:ext uri="{BB962C8B-B14F-4D97-AF65-F5344CB8AC3E}">
        <p14:creationId xmlns:p14="http://schemas.microsoft.com/office/powerpoint/2010/main" val="36207483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BACB-CAA1-4066-9483-BC109BCC09F0}"/>
              </a:ext>
            </a:extLst>
          </p:cNvPr>
          <p:cNvSpPr>
            <a:spLocks noGrp="1"/>
          </p:cNvSpPr>
          <p:nvPr>
            <p:ph type="title"/>
          </p:nvPr>
        </p:nvSpPr>
        <p:spPr/>
        <p:txBody>
          <a:bodyPr>
            <a:normAutofit/>
          </a:bodyPr>
          <a:lstStyle/>
          <a:p>
            <a:r>
              <a:rPr lang="en-US" b="1" dirty="0">
                <a:solidFill>
                  <a:schemeClr val="accent2"/>
                </a:solidFill>
              </a:rPr>
              <a:t>2.K-Nearest Neighbour </a:t>
            </a:r>
          </a:p>
        </p:txBody>
      </p:sp>
      <p:sp>
        <p:nvSpPr>
          <p:cNvPr id="3" name="Content Placeholder 2">
            <a:extLst>
              <a:ext uri="{FF2B5EF4-FFF2-40B4-BE49-F238E27FC236}">
                <a16:creationId xmlns:a16="http://schemas.microsoft.com/office/drawing/2014/main" id="{DF7C6143-2D87-4EE3-BAEE-BA8E83B5F8B5}"/>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Using the K-Nearest Neighbour,the best K value is 21.Lets find the </a:t>
            </a:r>
            <a:r>
              <a:rPr lang="en-US" b="1" dirty="0">
                <a:latin typeface="Calibri" panose="020F0502020204030204" pitchFamily="34" charset="0"/>
                <a:cs typeface="Calibri" panose="020F0502020204030204" pitchFamily="34" charset="0"/>
              </a:rPr>
              <a:t>AUC score </a:t>
            </a:r>
            <a:r>
              <a:rPr lang="en-US" dirty="0">
                <a:latin typeface="Calibri" panose="020F0502020204030204" pitchFamily="34" charset="0"/>
                <a:cs typeface="Calibri" panose="020F0502020204030204" pitchFamily="34" charset="0"/>
              </a:rPr>
              <a:t>and the </a:t>
            </a:r>
            <a:r>
              <a:rPr lang="en-US" b="1" dirty="0">
                <a:latin typeface="Calibri" panose="020F0502020204030204" pitchFamily="34" charset="0"/>
                <a:cs typeface="Calibri" panose="020F0502020204030204" pitchFamily="34" charset="0"/>
              </a:rPr>
              <a:t>F1-score. </a:t>
            </a:r>
          </a:p>
        </p:txBody>
      </p:sp>
      <p:pic>
        <p:nvPicPr>
          <p:cNvPr id="3076" name="Picture 4">
            <a:extLst>
              <a:ext uri="{FF2B5EF4-FFF2-40B4-BE49-F238E27FC236}">
                <a16:creationId xmlns:a16="http://schemas.microsoft.com/office/drawing/2014/main" id="{27D52955-43EA-479A-8E06-7F11C489E30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33547" y="2160589"/>
            <a:ext cx="5981736" cy="424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6811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72006-260D-4404-90B7-3B08F679B48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For the K-Nearest Neighbour machine learning model we get  a </a:t>
            </a:r>
            <a:r>
              <a:rPr lang="en-US" b="1" dirty="0">
                <a:latin typeface="Calibri" panose="020F0502020204030204" pitchFamily="34" charset="0"/>
                <a:cs typeface="Calibri" panose="020F0502020204030204" pitchFamily="34" charset="0"/>
              </a:rPr>
              <a:t>Train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0.8353 </a:t>
            </a:r>
            <a:r>
              <a:rPr lang="en-US" dirty="0">
                <a:latin typeface="Calibri" panose="020F0502020204030204" pitchFamily="34" charset="0"/>
                <a:cs typeface="Calibri" panose="020F0502020204030204" pitchFamily="34" charset="0"/>
              </a:rPr>
              <a:t>and a </a:t>
            </a:r>
            <a:r>
              <a:rPr lang="en-US" b="1" dirty="0">
                <a:latin typeface="Calibri" panose="020F0502020204030204" pitchFamily="34" charset="0"/>
                <a:cs typeface="Calibri" panose="020F0502020204030204" pitchFamily="34" charset="0"/>
              </a:rPr>
              <a:t>Test AUC 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0.7125.</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This indicates a good performance.Now let's look at the F1-score.</a:t>
            </a:r>
          </a:p>
        </p:txBody>
      </p:sp>
      <p:pic>
        <p:nvPicPr>
          <p:cNvPr id="6" name="Content Placeholder 5">
            <a:extLst>
              <a:ext uri="{FF2B5EF4-FFF2-40B4-BE49-F238E27FC236}">
                <a16:creationId xmlns:a16="http://schemas.microsoft.com/office/drawing/2014/main" id="{1E297C01-C0B2-4849-B35D-819D611613E7}"/>
              </a:ext>
            </a:extLst>
          </p:cNvPr>
          <p:cNvPicPr>
            <a:picLocks noGrp="1" noChangeAspect="1"/>
          </p:cNvPicPr>
          <p:nvPr>
            <p:ph sz="half" idx="2"/>
          </p:nvPr>
        </p:nvPicPr>
        <p:blipFill>
          <a:blip r:embed="rId2"/>
          <a:stretch>
            <a:fillRect/>
          </a:stretch>
        </p:blipFill>
        <p:spPr>
          <a:xfrm>
            <a:off x="5260330" y="1728078"/>
            <a:ext cx="6254336" cy="4083408"/>
          </a:xfrm>
        </p:spPr>
      </p:pic>
    </p:spTree>
    <p:extLst>
      <p:ext uri="{BB962C8B-B14F-4D97-AF65-F5344CB8AC3E}">
        <p14:creationId xmlns:p14="http://schemas.microsoft.com/office/powerpoint/2010/main" val="18159875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164B7-B41C-4898-B13F-3C4A4F97DD3E}"/>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We get a </a:t>
            </a:r>
            <a:r>
              <a:rPr lang="en-US" b="1" dirty="0">
                <a:latin typeface="Calibri" panose="020F0502020204030204" pitchFamily="34" charset="0"/>
                <a:cs typeface="Calibri" panose="020F0502020204030204" pitchFamily="34" charset="0"/>
              </a:rPr>
              <a:t>Train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0.6064</a:t>
            </a:r>
            <a:r>
              <a:rPr lang="en-US" dirty="0">
                <a:latin typeface="Calibri" panose="020F0502020204030204" pitchFamily="34" charset="0"/>
                <a:cs typeface="Calibri" panose="020F0502020204030204" pitchFamily="34" charset="0"/>
              </a:rPr>
              <a:t> and a </a:t>
            </a:r>
            <a:r>
              <a:rPr lang="en-US" b="1" dirty="0">
                <a:latin typeface="Calibri" panose="020F0502020204030204" pitchFamily="34" charset="0"/>
                <a:cs typeface="Calibri" panose="020F0502020204030204" pitchFamily="34" charset="0"/>
              </a:rPr>
              <a:t>Test F1-score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0.5556</a:t>
            </a:r>
            <a:r>
              <a:rPr lang="en-US" dirty="0">
                <a:latin typeface="Calibri" panose="020F0502020204030204" pitchFamily="34" charset="0"/>
                <a:cs typeface="Calibri" panose="020F0502020204030204" pitchFamily="34" charset="0"/>
              </a:rPr>
              <a:t> for the </a:t>
            </a:r>
            <a:r>
              <a:rPr lang="en-US" b="1" dirty="0">
                <a:latin typeface="Calibri" panose="020F0502020204030204" pitchFamily="34" charset="0"/>
                <a:cs typeface="Calibri" panose="020F0502020204030204" pitchFamily="34" charset="0"/>
              </a:rPr>
              <a:t>K-NN model.</a:t>
            </a:r>
          </a:p>
          <a:p>
            <a:r>
              <a:rPr lang="en-US" dirty="0">
                <a:latin typeface="Calibri" panose="020F0502020204030204" pitchFamily="34" charset="0"/>
                <a:cs typeface="Calibri" panose="020F0502020204030204" pitchFamily="34" charset="0"/>
              </a:rPr>
              <a:t>This is not bad.Now let's work with the </a:t>
            </a:r>
            <a:r>
              <a:rPr lang="en-US" b="1" dirty="0">
                <a:latin typeface="Calibri" panose="020F0502020204030204" pitchFamily="34" charset="0"/>
                <a:cs typeface="Calibri" panose="020F0502020204030204" pitchFamily="34" charset="0"/>
              </a:rPr>
              <a:t>Logistic Regression model</a:t>
            </a:r>
            <a:r>
              <a:rPr lang="en-US" dirty="0">
                <a:latin typeface="Calibri" panose="020F0502020204030204" pitchFamily="34" charset="0"/>
                <a:cs typeface="Calibri" panose="020F0502020204030204" pitchFamily="34" charset="0"/>
              </a:rPr>
              <a:t>.</a:t>
            </a:r>
          </a:p>
        </p:txBody>
      </p:sp>
      <p:pic>
        <p:nvPicPr>
          <p:cNvPr id="6" name="Content Placeholder 5">
            <a:extLst>
              <a:ext uri="{FF2B5EF4-FFF2-40B4-BE49-F238E27FC236}">
                <a16:creationId xmlns:a16="http://schemas.microsoft.com/office/drawing/2014/main" id="{C0FDB3AF-2634-4E11-9FD1-99930F0F2700}"/>
              </a:ext>
            </a:extLst>
          </p:cNvPr>
          <p:cNvPicPr>
            <a:picLocks noGrp="1" noChangeAspect="1"/>
          </p:cNvPicPr>
          <p:nvPr>
            <p:ph sz="half" idx="2"/>
          </p:nvPr>
        </p:nvPicPr>
        <p:blipFill>
          <a:blip r:embed="rId2"/>
          <a:stretch>
            <a:fillRect/>
          </a:stretch>
        </p:blipFill>
        <p:spPr>
          <a:xfrm>
            <a:off x="4948069" y="3892378"/>
            <a:ext cx="7129484" cy="1156701"/>
          </a:xfrm>
        </p:spPr>
      </p:pic>
    </p:spTree>
    <p:extLst>
      <p:ext uri="{BB962C8B-B14F-4D97-AF65-F5344CB8AC3E}">
        <p14:creationId xmlns:p14="http://schemas.microsoft.com/office/powerpoint/2010/main" val="34700179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1728</TotalTime>
  <Words>5863</Words>
  <Application>Microsoft Office PowerPoint</Application>
  <PresentationFormat>Widescreen</PresentationFormat>
  <Paragraphs>398</Paragraphs>
  <Slides>129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129</vt:i4>
      </vt:variant>
    </vt:vector>
  </HeadingPairs>
  <TitlesOfParts>
    <vt:vector size="140" baseType="lpstr">
      <vt:lpstr>Arial</vt:lpstr>
      <vt:lpstr>Calibri</vt:lpstr>
      <vt:lpstr>charter</vt:lpstr>
      <vt:lpstr>Georgia</vt:lpstr>
      <vt:lpstr>Helvetica</vt:lpstr>
      <vt:lpstr>Symbol</vt:lpstr>
      <vt:lpstr>Times New Roman</vt:lpstr>
      <vt:lpstr>Trebuchet MS</vt:lpstr>
      <vt:lpstr>Wingdings</vt:lpstr>
      <vt:lpstr>Wingdings 3</vt:lpstr>
      <vt:lpstr>Facet</vt:lpstr>
      <vt:lpstr>Bank Marketing (Campaign)</vt:lpstr>
      <vt:lpstr>Data Glacier Virtual Internship LISMU01</vt:lpstr>
      <vt:lpstr>Week 13:Final Project Report</vt:lpstr>
      <vt:lpstr>Agenda</vt:lpstr>
      <vt:lpstr>Problem statement/Case Study</vt:lpstr>
      <vt:lpstr>Business understanding</vt:lpstr>
      <vt:lpstr>Data understanding</vt:lpstr>
      <vt:lpstr>PowerPoint Presentation</vt:lpstr>
      <vt:lpstr>PowerPoint Presentation</vt:lpstr>
      <vt:lpstr>Database information</vt:lpstr>
      <vt:lpstr>PowerPoint Presentation</vt:lpstr>
      <vt:lpstr>Checking for null/missing values</vt:lpstr>
      <vt:lpstr>PowerPoint Presentation</vt:lpstr>
      <vt:lpstr>Type of data available for analysis: </vt:lpstr>
      <vt:lpstr>Exploratory Data Analysis</vt:lpstr>
      <vt:lpstr>PowerPoint Presentation</vt:lpstr>
      <vt:lpstr>EDA   Categorical Variables:  </vt:lpstr>
      <vt:lpstr>Univariate Analysis EDA </vt:lpstr>
      <vt:lpstr>Which job profession has the highest rate for subscribing a term deposit and which  has the highest rate of not subscribing? </vt:lpstr>
      <vt:lpstr>Feature: Marital (Categorical feature)</vt:lpstr>
      <vt:lpstr>Which marital status subscribes the most for long term deposits?  </vt:lpstr>
      <vt:lpstr>Feature: contact (Categorical) </vt:lpstr>
      <vt:lpstr>Which contact type has  subscribed the most for long term deposits? </vt:lpstr>
      <vt:lpstr>Feature: default (categorical) </vt:lpstr>
      <vt:lpstr>Do people who have or who don’t have credit in default subscribe the most for long term deposits? </vt:lpstr>
      <vt:lpstr>Feature: Education</vt:lpstr>
      <vt:lpstr>Do people who have completed their university degrees tend to subscribe the most for long term deposits? </vt:lpstr>
      <vt:lpstr>Feature: housing (Categorical) </vt:lpstr>
      <vt:lpstr>Feature: loan (Categorical) </vt:lpstr>
      <vt:lpstr>Do people with or without loans subscribed the most for long term deposits? </vt:lpstr>
      <vt:lpstr>Feature: month (Categorical) </vt:lpstr>
      <vt:lpstr>In which month do people have higher chances to subscribe for longer term deposits? </vt:lpstr>
      <vt:lpstr>Feature: day_of_week (Categorical) </vt:lpstr>
      <vt:lpstr>Does in all days people have equal chances for subscribing or not subscribing for the long-term deposits? </vt:lpstr>
      <vt:lpstr>Feature: poutcome (Categorical) </vt:lpstr>
      <vt:lpstr>Which previous outcome has subscribed the most? </vt:lpstr>
      <vt:lpstr>EDA  Numerical Variables: </vt:lpstr>
      <vt:lpstr>Feature: age (Numeric) </vt:lpstr>
      <vt:lpstr>From the  plot as shown below ,it is a right skewed graph and there is an evidence of outliers after the age of 60. We also see in the distribution that most of the customers are in the age range of 30-40. </vt:lpstr>
      <vt:lpstr>However, we can use other plots to check for outliers ,Violin plot and box plot. </vt:lpstr>
      <vt:lpstr>PowerPoint Presentation</vt:lpstr>
      <vt:lpstr>Feature: duration (numeric) </vt:lpstr>
      <vt:lpstr>PowerPoint Presentation</vt:lpstr>
      <vt:lpstr>PowerPoint Presentation</vt:lpstr>
      <vt:lpstr>PowerPoint Presentation</vt:lpstr>
      <vt:lpstr>Feature: campaign (numeric) </vt:lpstr>
      <vt:lpstr>PowerPoint Presentation</vt:lpstr>
      <vt:lpstr>Feature: pdays (numeric) </vt:lpstr>
      <vt:lpstr>Feature: previous (numeric) </vt:lpstr>
      <vt:lpstr>PowerPoint Presentation</vt:lpstr>
      <vt:lpstr>PowerPoint Presentation</vt:lpstr>
      <vt:lpstr>Feature:emp.Var.Rate(numeric) </vt:lpstr>
      <vt:lpstr>PowerPoint Presentation</vt:lpstr>
      <vt:lpstr>PowerPoint Presentation</vt:lpstr>
      <vt:lpstr>Feature:cons.price.idx(numeric) </vt:lpstr>
      <vt:lpstr>PowerPoint Presentation</vt:lpstr>
      <vt:lpstr>PowerPoint Presentation</vt:lpstr>
      <vt:lpstr>PowerPoint Presentation</vt:lpstr>
      <vt:lpstr>Feature:euribor3m(numeric) </vt:lpstr>
      <vt:lpstr>PowerPoint Presentation</vt:lpstr>
      <vt:lpstr>PowerPoint Presentation</vt:lpstr>
      <vt:lpstr>PowerPoint Presentation</vt:lpstr>
      <vt:lpstr>Feature:nr.employed(numeric) </vt:lpstr>
      <vt:lpstr>PowerPoint Presentation</vt:lpstr>
      <vt:lpstr>PowerPoint Presentation</vt:lpstr>
      <vt:lpstr>PowerPoint Presentation</vt:lpstr>
      <vt:lpstr>PowerPoint Presentation</vt:lpstr>
      <vt:lpstr>Feature:cons.conf.idx(numeric) </vt:lpstr>
      <vt:lpstr>PowerPoint Presentation</vt:lpstr>
      <vt:lpstr>PowerPoint Presentation</vt:lpstr>
      <vt:lpstr>PowerPoint Presentation</vt:lpstr>
      <vt:lpstr>Correlation among features: </vt:lpstr>
      <vt:lpstr>PowerPoint Presentation</vt:lpstr>
      <vt:lpstr>Feature Engineering: </vt:lpstr>
      <vt:lpstr>Converting an age(numerical) variable to a categorical variable. </vt:lpstr>
      <vt:lpstr>Creating i_loan column; Deleting Housing and Loan column </vt:lpstr>
      <vt:lpstr>Which age group has the bank contacted the most? </vt:lpstr>
      <vt:lpstr>Which age group is most  likely to subscribe for long term deposits? </vt:lpstr>
      <vt:lpstr>Age_group and campaign</vt:lpstr>
      <vt:lpstr>Age_group and previous</vt:lpstr>
      <vt:lpstr>Age_group and emp.var.rate</vt:lpstr>
      <vt:lpstr>i_loan</vt:lpstr>
      <vt:lpstr>Do people who have loans are the most that have subscribed for deposits?</vt:lpstr>
      <vt:lpstr>PowerPoint Presentation</vt:lpstr>
      <vt:lpstr>Recommendation summary</vt:lpstr>
      <vt:lpstr>Recommended models</vt:lpstr>
      <vt:lpstr>PowerPoint Presentation</vt:lpstr>
      <vt:lpstr>Data modelling steps:</vt:lpstr>
      <vt:lpstr>Calibrated Classifier</vt:lpstr>
      <vt:lpstr>Performance metric </vt:lpstr>
      <vt:lpstr>Other performance metrics required</vt:lpstr>
      <vt:lpstr>Model building</vt:lpstr>
      <vt:lpstr>PowerPoint Presentation</vt:lpstr>
      <vt:lpstr>1. Dummy Classifier(Stratified) One Hot Encoding</vt:lpstr>
      <vt:lpstr>PowerPoint Presentation</vt:lpstr>
      <vt:lpstr>PowerPoint Presentation</vt:lpstr>
      <vt:lpstr>2.K-Nearest Neighbour </vt:lpstr>
      <vt:lpstr>PowerPoint Presentation</vt:lpstr>
      <vt:lpstr>PowerPoint Presentation</vt:lpstr>
      <vt:lpstr>3.Logistic Regression</vt:lpstr>
      <vt:lpstr>PowerPoint Presentation</vt:lpstr>
      <vt:lpstr>4.SGD Classifier with log-loss </vt:lpstr>
      <vt:lpstr>PowerPoint Presentation</vt:lpstr>
      <vt:lpstr>5.Linear SVM</vt:lpstr>
      <vt:lpstr>PowerPoint Presentation</vt:lpstr>
      <vt:lpstr>6.Random Forest</vt:lpstr>
      <vt:lpstr>PowerPoint Presentation</vt:lpstr>
      <vt:lpstr>7.XGBoost Classifier</vt:lpstr>
      <vt:lpstr>PowerPoint Presentation</vt:lpstr>
      <vt:lpstr>8.Adaboost</vt:lpstr>
      <vt:lpstr>PowerPoint Presentation</vt:lpstr>
      <vt:lpstr>1. Dummy Classifier(Stratified) Response Encoding</vt:lpstr>
      <vt:lpstr>PowerPoint Presentation</vt:lpstr>
      <vt:lpstr>2.K-Nearest Neighbour</vt:lpstr>
      <vt:lpstr>PowerPoint Presentation</vt:lpstr>
      <vt:lpstr>3.Logistic Regression </vt:lpstr>
      <vt:lpstr>PowerPoint Presentation</vt:lpstr>
      <vt:lpstr>4.SGD with log-loss</vt:lpstr>
      <vt:lpstr>PowerPoint Presentation</vt:lpstr>
      <vt:lpstr>5.Linear SVM</vt:lpstr>
      <vt:lpstr>PowerPoint Presentation</vt:lpstr>
      <vt:lpstr> 6.Random Forest</vt:lpstr>
      <vt:lpstr>PowerPoint Presentation</vt:lpstr>
      <vt:lpstr>7.Xgboost </vt:lpstr>
      <vt:lpstr>PowerPoint Presentation</vt:lpstr>
      <vt:lpstr>8. Adaboost</vt:lpstr>
      <vt:lpstr>PowerPoint Presentation</vt:lpstr>
      <vt:lpstr>Model Selection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dc:title>
  <dc:creator>N Mqadi (21216127)</dc:creator>
  <cp:lastModifiedBy>N Mqadi (21216127)</cp:lastModifiedBy>
  <cp:revision>5</cp:revision>
  <dcterms:created xsi:type="dcterms:W3CDTF">2021-08-12T10:01:07Z</dcterms:created>
  <dcterms:modified xsi:type="dcterms:W3CDTF">2021-08-15T19:20:39Z</dcterms:modified>
</cp:coreProperties>
</file>