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 Final Results 280121 - Full.xlsx]Educationcommitte_answchoice!PivotTable9</c:name>
    <c:fmtId val="27"/>
  </c:pivotSource>
  <c:chart>
    <c:autoTitleDeleted val="1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751CB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rgbClr val="FF0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rgbClr val="00B0F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rgbClr val="00B0F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rgbClr val="9751CB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rgbClr val="FF0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rgbClr val="00B0F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rgbClr val="9751CB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rgbClr val="FF0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Educationcommitte_answchoice!$B$3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94D-4601-9008-863AD8C103F9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94D-4601-9008-863AD8C103F9}"/>
              </c:ext>
            </c:extLst>
          </c:dPt>
          <c:dPt>
            <c:idx val="2"/>
            <c:bubble3D val="0"/>
            <c:spPr>
              <a:solidFill>
                <a:srgbClr val="9751CB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94D-4601-9008-863AD8C103F9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94D-4601-9008-863AD8C103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Educationcommitte_answchoice!$A$4:$A$7</c:f>
              <c:strCache>
                <c:ptCount val="4"/>
                <c:pt idx="0">
                  <c:v>Q5.1.Have Education Committee?</c:v>
                </c:pt>
                <c:pt idx="1">
                  <c:v>Q5.2. Being developed?</c:v>
                </c:pt>
                <c:pt idx="2">
                  <c:v>Q5.3. Would consider setting up?</c:v>
                </c:pt>
                <c:pt idx="3">
                  <c:v>Q5.4. No?</c:v>
                </c:pt>
              </c:strCache>
            </c:strRef>
          </c:cat>
          <c:val>
            <c:numRef>
              <c:f>Educationcommitte_answchoice!$B$4:$B$7</c:f>
              <c:numCache>
                <c:formatCode>0%</c:formatCode>
                <c:ptCount val="4"/>
                <c:pt idx="0">
                  <c:v>0.53846153846153844</c:v>
                </c:pt>
                <c:pt idx="1">
                  <c:v>0.19230769230769232</c:v>
                </c:pt>
                <c:pt idx="2">
                  <c:v>0.15384615384615385</c:v>
                </c:pt>
                <c:pt idx="3">
                  <c:v>0.11538461538461539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4D-4601-9008-863AD8C103F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 Final Results 280121 - Full.xlsx]Sheet7!PivotTable12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751CB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00B0F0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rgbClr val="00B0F0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rgbClr val="9751CB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rgbClr val="00B0F0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rgbClr val="9751CB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rgbClr val="FF0000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Sheet7!$B$4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C0-4249-BFB5-7E1BEB089143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C0-4249-BFB5-7E1BEB089143}"/>
              </c:ext>
            </c:extLst>
          </c:dPt>
          <c:dPt>
            <c:idx val="2"/>
            <c:bubble3D val="0"/>
            <c:spPr>
              <a:solidFill>
                <a:srgbClr val="9751C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C0-4249-BFB5-7E1BEB089143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C0-4249-BFB5-7E1BEB0891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Sheet7!$A$5:$A$8</c:f>
              <c:strCache>
                <c:ptCount val="4"/>
                <c:pt idx="0">
                  <c:v>Q6.1. Do you have an Education Strategy or Business Plan in place?</c:v>
                </c:pt>
                <c:pt idx="1">
                  <c:v>Q6.2. Being developed?</c:v>
                </c:pt>
                <c:pt idx="2">
                  <c:v>Q6.3. Would consider setting up?</c:v>
                </c:pt>
                <c:pt idx="3">
                  <c:v>Q6.4. No?</c:v>
                </c:pt>
              </c:strCache>
            </c:strRef>
          </c:cat>
          <c:val>
            <c:numRef>
              <c:f>Sheet7!$B$5:$B$8</c:f>
              <c:numCache>
                <c:formatCode>0%</c:formatCode>
                <c:ptCount val="4"/>
                <c:pt idx="0">
                  <c:v>0.22222222222222221</c:v>
                </c:pt>
                <c:pt idx="1">
                  <c:v>0.37037037037037035</c:v>
                </c:pt>
                <c:pt idx="2">
                  <c:v>0.29629629629629628</c:v>
                </c:pt>
                <c:pt idx="3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C0-4249-BFB5-7E1BEB089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660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665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9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5967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908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563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7007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853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486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598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979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233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659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850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266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4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829D-41CF-4512-B43F-2BD4B56BA179}" type="datetimeFigureOut">
              <a:rPr lang="en-ZA" smtClean="0"/>
              <a:t>2022/02/23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D56AD4-9FD8-4ADC-8AB6-84EA44BC141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93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9C4-CA0C-4A6A-9726-6D23E4AF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7" y="520118"/>
            <a:ext cx="8716634" cy="4741996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i="0" dirty="0">
                <a:ln/>
                <a:solidFill>
                  <a:srgbClr val="7030A0"/>
                </a:solidFill>
                <a:latin typeface="arial" panose="020B0604020202020204" pitchFamily="34" charset="0"/>
              </a:rPr>
              <a:t>The Chartered Institute of Logistics and Transport </a:t>
            </a:r>
            <a:br>
              <a:rPr lang="en-US" sz="6000" b="1" i="0" dirty="0">
                <a:ln/>
                <a:solidFill>
                  <a:schemeClr val="accent4"/>
                </a:solidFill>
                <a:latin typeface="arial" panose="020B0604020202020204" pitchFamily="34" charset="0"/>
              </a:rPr>
            </a:br>
            <a:br>
              <a:rPr lang="en-US" sz="6000" b="1" i="0" dirty="0">
                <a:ln/>
                <a:solidFill>
                  <a:schemeClr val="accent4"/>
                </a:solidFill>
                <a:latin typeface="arial" panose="020B0604020202020204" pitchFamily="34" charset="0"/>
              </a:rPr>
            </a:br>
            <a:endParaRPr lang="en-ZA" sz="60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14E4F-EF69-464B-971D-DEE7E8A60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00" y="3270249"/>
            <a:ext cx="5739851" cy="199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7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66D7-F2AE-4A17-8AE5-282EF1B1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85" y="947955"/>
            <a:ext cx="8653217" cy="5093407"/>
          </a:xfrm>
        </p:spPr>
        <p:txBody>
          <a:bodyPr/>
          <a:lstStyle/>
          <a:p>
            <a:r>
              <a:rPr lang="en-US" dirty="0"/>
              <a:t>As illustrated on a pie chart above, a majority  of respondents have education committees  being developed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0494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E840-46F7-4D4D-9E40-D5B3EB5D6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175" y="167782"/>
            <a:ext cx="7063531" cy="4412607"/>
          </a:xfr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dirty="0">
                <a:ln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Champions Survey Dec 2020     Presentation</a:t>
            </a:r>
            <a:endParaRPr lang="en-ZA" sz="4800" b="1" dirty="0">
              <a:ln/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8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AF00-CC48-4273-84C1-75DF81FC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736" y="444617"/>
            <a:ext cx="8187655" cy="282708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+mn-lt"/>
              </a:rPr>
              <a:t>Welcome to the CILT Education Champions Survey Dec 2020 </a:t>
            </a:r>
            <a:br>
              <a:rPr lang="en-US" sz="3600" b="1" dirty="0">
                <a:solidFill>
                  <a:srgbClr val="7030A0"/>
                </a:solidFill>
                <a:latin typeface="+mn-lt"/>
              </a:rPr>
            </a:br>
            <a:br>
              <a:rPr lang="en-US" sz="3600" b="1" dirty="0">
                <a:solidFill>
                  <a:srgbClr val="7030A0"/>
                </a:solidFill>
                <a:latin typeface="+mn-lt"/>
              </a:rPr>
            </a:br>
            <a:br>
              <a:rPr lang="en-US" sz="3600" b="1" dirty="0">
                <a:solidFill>
                  <a:srgbClr val="7030A0"/>
                </a:solidFill>
                <a:latin typeface="+mn-lt"/>
              </a:rPr>
            </a:br>
            <a:endParaRPr lang="en-ZA" sz="36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701A8-B437-42AF-8222-9A94C17D9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692" y="1754909"/>
            <a:ext cx="9966298" cy="4921937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New times"/>
              </a:rPr>
              <a:t>Data sources collected since 2020 based on feedbacks by the Education Champions.</a:t>
            </a:r>
          </a:p>
          <a:p>
            <a:pPr marL="285750" indent="-28575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New times"/>
              </a:rPr>
              <a:t>Education Champions expected to express their views from the country perspective.</a:t>
            </a:r>
          </a:p>
          <a:p>
            <a:pPr marL="285750" indent="-28575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New times"/>
              </a:rPr>
              <a:t>Engaging education champions,country presidents</a:t>
            </a:r>
          </a:p>
          <a:p>
            <a:pPr marL="342900" indent="-34290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New times"/>
              </a:rPr>
              <a:t>A survey is presented with a list of 15 questions for the Education Champions. </a:t>
            </a:r>
          </a:p>
          <a:p>
            <a:endParaRPr lang="en-US" sz="1600" dirty="0"/>
          </a:p>
          <a:p>
            <a:pPr algn="l"/>
            <a:r>
              <a:rPr lang="en-US" sz="2400" b="1" dirty="0">
                <a:solidFill>
                  <a:srgbClr val="7030A0"/>
                </a:solidFill>
              </a:rPr>
              <a:t>What  does my  roles or responsibilities entails ?</a:t>
            </a:r>
          </a:p>
          <a:p>
            <a:r>
              <a:rPr lang="en-US" sz="1600" dirty="0"/>
              <a:t>                                                                                         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382501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4FA5-5173-421F-9C20-3C28F866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55" y="163902"/>
            <a:ext cx="12010845" cy="237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New times"/>
              </a:rPr>
              <a:t>As a Research and Development consultant intern, one of my principal tasks comprises the following: </a:t>
            </a:r>
          </a:p>
          <a:p>
            <a:pPr marL="342900" indent="-34290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New times"/>
              </a:rPr>
              <a:t>Review the Excel data to look for trends.</a:t>
            </a:r>
          </a:p>
          <a:p>
            <a:pPr marL="342900" indent="-34290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New times"/>
              </a:rPr>
              <a:t>Compile a dashboard system in Excel to visualize in simple form the key trends and information</a:t>
            </a:r>
          </a:p>
          <a:p>
            <a:pPr marL="342900" indent="-34290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New times"/>
              </a:rPr>
              <a:t>Draw on wider visualization skills to create graphics that can be used in PowerPoint</a:t>
            </a:r>
          </a:p>
          <a:p>
            <a:pPr marL="342900" indent="-34290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New times"/>
              </a:rPr>
              <a:t>Create a report in PowerPoint format explaining the findings </a:t>
            </a:r>
          </a:p>
          <a:p>
            <a:pPr marL="342900" indent="-34290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New times"/>
              </a:rPr>
              <a:t>To use visualization to create reporting.</a:t>
            </a:r>
          </a:p>
          <a:p>
            <a:pPr marL="0" indent="0">
              <a:buNone/>
            </a:pP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95660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C835-9561-4EBE-A833-7D5EC5383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101593" cy="140272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Champions Survey Dec 2020 feedback results</a:t>
            </a:r>
            <a:endParaRPr lang="en-ZA" sz="32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AC497-7510-4E37-B76A-44BED4835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784" y="2718034"/>
            <a:ext cx="8766497" cy="3229761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New times"/>
              </a:rPr>
              <a:t>Some questions would be really useful in assisting us analyzing some trends by creating actionable insights.</a:t>
            </a:r>
          </a:p>
          <a:p>
            <a:pPr marL="342900" indent="-34290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New times"/>
              </a:rPr>
              <a:t> This can be accomplished using some graphical features to perform some data visualizations tasks.</a:t>
            </a:r>
          </a:p>
          <a:p>
            <a:pPr marL="285750" indent="-28575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New times"/>
              </a:rPr>
              <a:t> Microsoft Excel software used to satisfy the requirements of performing data visualization tasks using attractive graphical features e.g. bar charts, pie charts, slicers and many more.</a:t>
            </a:r>
          </a:p>
          <a:p>
            <a:pPr marL="342900" indent="-342900" algn="just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New times"/>
              </a:rPr>
              <a:t>Therefore, I will be using the Microsoft Excel software to analyze some trends and by creating actionable insights for the Education Champions Survey. </a:t>
            </a:r>
          </a:p>
          <a:p>
            <a:r>
              <a:rPr lang="en-US" sz="1600" dirty="0"/>
              <a:t>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587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BA1E-137B-4A3D-AFC9-EE11B9CC5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264252"/>
            <a:ext cx="7390701" cy="185396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Champions Survey Dec 2020 feedback results</a:t>
            </a:r>
            <a:endParaRPr lang="en-ZA" sz="32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9E5CE-71E4-460E-A7B7-E69CD18C6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619" y="2818702"/>
            <a:ext cx="9102054" cy="3775046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New times"/>
              </a:rPr>
              <a:t>I’m going to perform some analysis based on the list of questions generated on a survey.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New times"/>
              </a:rPr>
              <a:t>The analysis is performed covering aspects  such as follows:</a:t>
            </a:r>
          </a:p>
          <a:p>
            <a:pPr marL="342900" indent="-342900" algn="l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/>
                </a:solidFill>
                <a:latin typeface="New times"/>
              </a:rPr>
              <a:t>An analysis performed to strategize education needs</a:t>
            </a:r>
          </a:p>
          <a:p>
            <a:pPr marL="342900" indent="-342900" algn="l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/>
                </a:solidFill>
                <a:latin typeface="New times"/>
              </a:rPr>
              <a:t>Accreditation or recognition analysis</a:t>
            </a:r>
          </a:p>
          <a:p>
            <a:pPr marL="342900" indent="-342900" algn="l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/>
                </a:solidFill>
                <a:latin typeface="New times"/>
              </a:rPr>
              <a:t>Course demand analysis</a:t>
            </a:r>
          </a:p>
          <a:p>
            <a:pPr marL="342900" indent="-342900" algn="l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/>
                </a:solidFill>
                <a:latin typeface="New times"/>
              </a:rPr>
              <a:t>Education Champions perceptions on the kind of support services they require from CILT International</a:t>
            </a:r>
          </a:p>
        </p:txBody>
      </p:sp>
    </p:spTree>
    <p:extLst>
      <p:ext uri="{BB962C8B-B14F-4D97-AF65-F5344CB8AC3E}">
        <p14:creationId xmlns:p14="http://schemas.microsoft.com/office/powerpoint/2010/main" val="251451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A624-618E-4EE5-918E-CE752A6A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have an Education Committee in place within your CILT Country structure? </a:t>
            </a:r>
            <a:endParaRPr lang="en-ZA" sz="28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BD02B9-9D57-4726-B268-E71B8F83A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34983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73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FB3D-00D9-4119-B021-744C0769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illustrated on a pie chart above, a majority of the respondents have an education committees in place within their CILT Country structure.</a:t>
            </a: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54 % of the respondents responded as having  education committees , 19%  of the respondents responded as having education committees being developed,15%of the respondents  suggested they would consider setting up and 12% of the respondents don’t have education committees within their CILT country structure.</a:t>
            </a: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majority of the respondents have education committees, this will have a positive impact on the effectiveness of educational programs as the education committees are pro-active.</a:t>
            </a:r>
            <a:endParaRPr lang="en-ZA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9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2D84-253C-4E51-990E-D5C93A5E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have an Education Strategy or Business Plan in place?</a:t>
            </a:r>
            <a:endParaRPr lang="en-ZA" sz="28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29B02B-128F-4908-B736-2A33F3E8C1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9877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3958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2039</TotalTime>
  <Words>464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New times</vt:lpstr>
      <vt:lpstr>Trebuchet MS</vt:lpstr>
      <vt:lpstr>Wingdings 3</vt:lpstr>
      <vt:lpstr>Facet</vt:lpstr>
      <vt:lpstr>The Chartered Institute of Logistics and Transport   </vt:lpstr>
      <vt:lpstr>Education Champions Survey Dec 2020     Presentation</vt:lpstr>
      <vt:lpstr>Welcome to the CILT Education Champions Survey Dec 2020    </vt:lpstr>
      <vt:lpstr>PowerPoint Presentation</vt:lpstr>
      <vt:lpstr>Education Champions Survey Dec 2020 feedback results</vt:lpstr>
      <vt:lpstr>Education Champions Survey Dec 2020 feedback results</vt:lpstr>
      <vt:lpstr>Do you have an Education Committee in place within your CILT Country structure? </vt:lpstr>
      <vt:lpstr>PowerPoint Presentation</vt:lpstr>
      <vt:lpstr>Do you have an Education Strategy or Business Plan in place?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Chartered Institute of Logistics and Transport   </dc:title>
  <dc:creator>Nkululeko Freedom Mqadi</dc:creator>
  <cp:lastModifiedBy>Nkululeko Freedom Mqadi</cp:lastModifiedBy>
  <cp:revision>2</cp:revision>
  <dcterms:created xsi:type="dcterms:W3CDTF">2022-02-21T07:36:17Z</dcterms:created>
  <dcterms:modified xsi:type="dcterms:W3CDTF">2022-02-23T09:12:42Z</dcterms:modified>
</cp:coreProperties>
</file>