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7" r:id="rId35"/>
    <p:sldId id="293" r:id="rId36"/>
    <p:sldId id="294" r:id="rId37"/>
    <p:sldId id="295" r:id="rId38"/>
    <p:sldId id="296" r:id="rId39"/>
    <p:sldId id="298" r:id="rId40"/>
    <p:sldId id="299" r:id="rId41"/>
    <p:sldId id="300" r:id="rId42"/>
    <p:sldId id="301"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90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57078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73108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497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52522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886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212564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56927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93736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326645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08274-F6D8-41E5-AAF7-B80F08CBA031}"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48491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08274-F6D8-41E5-AAF7-B80F08CBA031}"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410813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08274-F6D8-41E5-AAF7-B80F08CBA031}"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382270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08274-F6D8-41E5-AAF7-B80F08CBA031}"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134473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08274-F6D8-41E5-AAF7-B80F08CBA031}"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26178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C08274-F6D8-41E5-AAF7-B80F08CBA031}"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227983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08274-F6D8-41E5-AAF7-B80F08CBA031}"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721E-6046-4DCF-8902-5E5E198F3741}" type="slidenum">
              <a:rPr lang="en-US" smtClean="0"/>
              <a:t>‹#›</a:t>
            </a:fld>
            <a:endParaRPr lang="en-US"/>
          </a:p>
        </p:txBody>
      </p:sp>
    </p:spTree>
    <p:extLst>
      <p:ext uri="{BB962C8B-B14F-4D97-AF65-F5344CB8AC3E}">
        <p14:creationId xmlns:p14="http://schemas.microsoft.com/office/powerpoint/2010/main" val="3906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08274-F6D8-41E5-AAF7-B80F08CBA031}" type="datetimeFigureOut">
              <a:rPr lang="en-US" smtClean="0"/>
              <a:t>8/19/2021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FF721E-6046-4DCF-8902-5E5E198F3741}" type="slidenum">
              <a:rPr lang="en-US" smtClean="0"/>
              <a:t>‹#›</a:t>
            </a:fld>
            <a:endParaRPr lang="en-US"/>
          </a:p>
        </p:txBody>
      </p:sp>
    </p:spTree>
    <p:extLst>
      <p:ext uri="{BB962C8B-B14F-4D97-AF65-F5344CB8AC3E}">
        <p14:creationId xmlns:p14="http://schemas.microsoft.com/office/powerpoint/2010/main" val="21047997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7E77-3D9C-4947-A0ED-FCDAC2BE9D9F}"/>
              </a:ext>
            </a:extLst>
          </p:cNvPr>
          <p:cNvSpPr>
            <a:spLocks noGrp="1"/>
          </p:cNvSpPr>
          <p:nvPr>
            <p:ph type="ctrTitle"/>
          </p:nvPr>
        </p:nvSpPr>
        <p:spPr>
          <a:xfrm>
            <a:off x="1507067" y="971935"/>
            <a:ext cx="7766936" cy="3078901"/>
          </a:xfrm>
        </p:spPr>
        <p:txBody>
          <a:bodyPr/>
          <a:lstStyle/>
          <a:p>
            <a:r>
              <a:rPr lang="en-US" b="1" dirty="0">
                <a:ln w="22225">
                  <a:solidFill>
                    <a:schemeClr val="accent2"/>
                  </a:solidFill>
                  <a:prstDash val="solid"/>
                </a:ln>
                <a:solidFill>
                  <a:schemeClr val="accent2">
                    <a:lumMod val="40000"/>
                    <a:lumOff val="60000"/>
                  </a:schemeClr>
                </a:solidFill>
              </a:rPr>
              <a:t>Exploratory Data Analysis</a:t>
            </a:r>
            <a:br>
              <a:rPr lang="en-US" b="1" dirty="0">
                <a:ln w="22225">
                  <a:solidFill>
                    <a:schemeClr val="accent2"/>
                  </a:solidFill>
                  <a:prstDash val="solid"/>
                </a:ln>
                <a:solidFill>
                  <a:schemeClr val="accent2">
                    <a:lumMod val="40000"/>
                    <a:lumOff val="60000"/>
                  </a:schemeClr>
                </a:solidFill>
              </a:rPr>
            </a:br>
            <a:r>
              <a:rPr lang="en-US" b="1" i="0" dirty="0">
                <a:solidFill>
                  <a:schemeClr val="accent2"/>
                </a:solidFill>
                <a:effectLst/>
                <a:latin typeface="Lato Extended"/>
              </a:rPr>
              <a:t>G2M insight for Cab Investment firm </a:t>
            </a:r>
            <a:br>
              <a:rPr lang="en-US" b="0" i="0" dirty="0">
                <a:solidFill>
                  <a:srgbClr val="4A5950"/>
                </a:solidFill>
                <a:effectLst/>
                <a:latin typeface="Lato Extended"/>
              </a:rPr>
            </a:br>
            <a:r>
              <a:rPr lang="en-US" b="1" i="0" dirty="0">
                <a:solidFill>
                  <a:schemeClr val="accent2"/>
                </a:solidFill>
                <a:effectLst/>
                <a:latin typeface="Lato Extended"/>
              </a:rPr>
              <a:t>19 August 2021</a:t>
            </a:r>
            <a:endParaRPr lang="en-US" b="1" dirty="0">
              <a:ln w="22225">
                <a:solidFill>
                  <a:schemeClr val="accent2"/>
                </a:solidFill>
                <a:prstDash val="solid"/>
              </a:ln>
              <a:solidFill>
                <a:schemeClr val="accent2"/>
              </a:solidFill>
            </a:endParaRPr>
          </a:p>
        </p:txBody>
      </p:sp>
      <p:sp>
        <p:nvSpPr>
          <p:cNvPr id="3" name="Subtitle 2">
            <a:extLst>
              <a:ext uri="{FF2B5EF4-FFF2-40B4-BE49-F238E27FC236}">
                <a16:creationId xmlns:a16="http://schemas.microsoft.com/office/drawing/2014/main" id="{449DD102-A001-4729-9C68-5F07C20D5AA4}"/>
              </a:ext>
            </a:extLst>
          </p:cNvPr>
          <p:cNvSpPr>
            <a:spLocks noGrp="1"/>
          </p:cNvSpPr>
          <p:nvPr>
            <p:ph type="subTitle" idx="1"/>
          </p:nvPr>
        </p:nvSpPr>
        <p:spPr/>
        <p:txBody>
          <a:bodyPr>
            <a:normAutofit/>
          </a:bodyPr>
          <a:lstStyle/>
          <a:p>
            <a:r>
              <a:rPr lang="en-US" sz="2800" dirty="0"/>
              <a:t> </a:t>
            </a:r>
          </a:p>
        </p:txBody>
      </p:sp>
    </p:spTree>
    <p:extLst>
      <p:ext uri="{BB962C8B-B14F-4D97-AF65-F5344CB8AC3E}">
        <p14:creationId xmlns:p14="http://schemas.microsoft.com/office/powerpoint/2010/main" val="214631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699-52F0-472A-986E-8B84FAA4D820}"/>
              </a:ext>
            </a:extLst>
          </p:cNvPr>
          <p:cNvSpPr>
            <a:spLocks noGrp="1"/>
          </p:cNvSpPr>
          <p:nvPr>
            <p:ph type="title"/>
          </p:nvPr>
        </p:nvSpPr>
        <p:spPr/>
        <p:txBody>
          <a:bodyPr/>
          <a:lstStyle/>
          <a:p>
            <a:r>
              <a:rPr lang="en-US" b="1" dirty="0"/>
              <a:t>Profit analysis on a yearly basis</a:t>
            </a:r>
          </a:p>
        </p:txBody>
      </p:sp>
      <p:sp>
        <p:nvSpPr>
          <p:cNvPr id="4" name="Content Placeholder 3">
            <a:extLst>
              <a:ext uri="{FF2B5EF4-FFF2-40B4-BE49-F238E27FC236}">
                <a16:creationId xmlns:a16="http://schemas.microsoft.com/office/drawing/2014/main" id="{E1E362A1-2299-49C6-AA13-3D810496D0C7}"/>
              </a:ext>
            </a:extLst>
          </p:cNvPr>
          <p:cNvSpPr>
            <a:spLocks noGrp="1"/>
          </p:cNvSpPr>
          <p:nvPr>
            <p:ph sz="half" idx="2"/>
          </p:nvPr>
        </p:nvSpPr>
        <p:spPr>
          <a:xfrm>
            <a:off x="5042343" y="1617029"/>
            <a:ext cx="4184034" cy="3880773"/>
          </a:xfrm>
        </p:spPr>
        <p:txBody>
          <a:bodyPr/>
          <a:lstStyle/>
          <a:p>
            <a:r>
              <a:rPr lang="en-US" sz="1800" dirty="0">
                <a:latin typeface="Calibri" panose="020F0502020204030204" pitchFamily="34" charset="0"/>
                <a:cs typeface="Calibri" panose="020F0502020204030204" pitchFamily="34" charset="0"/>
              </a:rPr>
              <a:t>We see a very high total profits generated each year for the </a:t>
            </a:r>
            <a:r>
              <a:rPr lang="en-US" sz="1800" b="1" dirty="0">
                <a:latin typeface="Calibri" panose="020F0502020204030204" pitchFamily="34" charset="0"/>
                <a:cs typeface="Calibri" panose="020F0502020204030204" pitchFamily="34" charset="0"/>
              </a:rPr>
              <a:t>Yellow cab </a:t>
            </a:r>
            <a:r>
              <a:rPr lang="en-US" sz="1800" dirty="0">
                <a:latin typeface="Calibri" panose="020F0502020204030204" pitchFamily="34" charset="0"/>
                <a:cs typeface="Calibri" panose="020F0502020204030204" pitchFamily="34" charset="0"/>
              </a:rPr>
              <a:t>compared with that of the </a:t>
            </a:r>
            <a:r>
              <a:rPr lang="en-US" sz="1800" b="1" dirty="0">
                <a:latin typeface="Calibri" panose="020F0502020204030204" pitchFamily="34" charset="0"/>
                <a:cs typeface="Calibri" panose="020F0502020204030204" pitchFamily="34" charset="0"/>
              </a:rPr>
              <a:t>Pink cab</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Impacts a lot on the business performance. </a:t>
            </a:r>
          </a:p>
          <a:p>
            <a:endParaRPr lang="en-US" dirty="0"/>
          </a:p>
        </p:txBody>
      </p:sp>
      <p:pic>
        <p:nvPicPr>
          <p:cNvPr id="4098" name="Picture 2">
            <a:extLst>
              <a:ext uri="{FF2B5EF4-FFF2-40B4-BE49-F238E27FC236}">
                <a16:creationId xmlns:a16="http://schemas.microsoft.com/office/drawing/2014/main" id="{ADD573D1-AB61-4173-B01C-228C2141DD0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504951"/>
            <a:ext cx="5154583" cy="309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8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F19B-AB43-4AE2-8596-C1407929DD4F}"/>
              </a:ext>
            </a:extLst>
          </p:cNvPr>
          <p:cNvSpPr>
            <a:spLocks noGrp="1"/>
          </p:cNvSpPr>
          <p:nvPr>
            <p:ph type="title"/>
          </p:nvPr>
        </p:nvSpPr>
        <p:spPr/>
        <p:txBody>
          <a:bodyPr/>
          <a:lstStyle/>
          <a:p>
            <a:r>
              <a:rPr lang="en-US" b="1" dirty="0"/>
              <a:t>Analysis of a number of cab users in a monthly basis</a:t>
            </a:r>
          </a:p>
        </p:txBody>
      </p:sp>
      <p:pic>
        <p:nvPicPr>
          <p:cNvPr id="5122" name="Picture 2">
            <a:extLst>
              <a:ext uri="{FF2B5EF4-FFF2-40B4-BE49-F238E27FC236}">
                <a16:creationId xmlns:a16="http://schemas.microsoft.com/office/drawing/2014/main" id="{0EDD7D81-46AC-4325-BE11-CB412EF491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0570" y="1930400"/>
            <a:ext cx="4575098" cy="26863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607CEB4-C0DC-429B-8D3C-68ABB376352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75668" y="1930400"/>
            <a:ext cx="4801856" cy="268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7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9BF1F-DDAA-45E8-AC01-A9346DB5D057}"/>
              </a:ext>
            </a:extLst>
          </p:cNvPr>
          <p:cNvSpPr>
            <a:spLocks noGrp="1"/>
          </p:cNvSpPr>
          <p:nvPr>
            <p:ph idx="1"/>
          </p:nvPr>
        </p:nvSpPr>
        <p:spPr/>
        <p:txBody>
          <a:bodyPr/>
          <a:lstStyle/>
          <a:p>
            <a:r>
              <a:rPr lang="en-US" dirty="0"/>
              <a:t>From the graph above we see the Yellow cab has a higher number of cab users </a:t>
            </a:r>
          </a:p>
          <a:p>
            <a:r>
              <a:rPr lang="en-US" dirty="0"/>
              <a:t>The range in a number of cab users for the Yellow cab is higher than that of the Pink cab.</a:t>
            </a:r>
          </a:p>
          <a:p>
            <a:r>
              <a:rPr lang="en-US" dirty="0"/>
              <a:t>Yellow cab ranges from 17108 to 30135 cab users.</a:t>
            </a:r>
          </a:p>
          <a:p>
            <a:r>
              <a:rPr lang="en-US" dirty="0"/>
              <a:t>Pink cab ranges from 4734 to 9729 cab users.</a:t>
            </a:r>
          </a:p>
          <a:p>
            <a:pPr marL="0" indent="0">
              <a:buNone/>
            </a:pPr>
            <a:r>
              <a:rPr lang="en-US" dirty="0"/>
              <a:t> </a:t>
            </a:r>
          </a:p>
        </p:txBody>
      </p:sp>
    </p:spTree>
    <p:extLst>
      <p:ext uri="{BB962C8B-B14F-4D97-AF65-F5344CB8AC3E}">
        <p14:creationId xmlns:p14="http://schemas.microsoft.com/office/powerpoint/2010/main" val="33273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A79-60B2-41C4-AFBD-69CE42F6C755}"/>
              </a:ext>
            </a:extLst>
          </p:cNvPr>
          <p:cNvSpPr>
            <a:spLocks noGrp="1"/>
          </p:cNvSpPr>
          <p:nvPr>
            <p:ph type="title"/>
          </p:nvPr>
        </p:nvSpPr>
        <p:spPr/>
        <p:txBody>
          <a:bodyPr/>
          <a:lstStyle/>
          <a:p>
            <a:r>
              <a:rPr lang="en-US" b="1" dirty="0"/>
              <a:t>Analysis of a number of cab users on a yearly basis </a:t>
            </a:r>
          </a:p>
        </p:txBody>
      </p:sp>
      <p:sp>
        <p:nvSpPr>
          <p:cNvPr id="4" name="Content Placeholder 3">
            <a:extLst>
              <a:ext uri="{FF2B5EF4-FFF2-40B4-BE49-F238E27FC236}">
                <a16:creationId xmlns:a16="http://schemas.microsoft.com/office/drawing/2014/main" id="{36C41A55-AE59-4AF7-B539-38C2253AD4B2}"/>
              </a:ext>
            </a:extLst>
          </p:cNvPr>
          <p:cNvSpPr>
            <a:spLocks noGrp="1"/>
          </p:cNvSpPr>
          <p:nvPr>
            <p:ph sz="half" idx="2"/>
          </p:nvPr>
        </p:nvSpPr>
        <p:spPr>
          <a:xfrm>
            <a:off x="5089968" y="1930400"/>
            <a:ext cx="4184034" cy="3880773"/>
          </a:xfrm>
        </p:spPr>
        <p:txBody>
          <a:bodyPr/>
          <a:lstStyle/>
          <a:p>
            <a:r>
              <a:rPr lang="en-US" dirty="0"/>
              <a:t>Higher number of cab users travelling in a Yellow cab.</a:t>
            </a:r>
          </a:p>
          <a:p>
            <a:r>
              <a:rPr lang="en-US" dirty="0"/>
              <a:t>There is a very high range in between the number of cab users in  a Yellow cab and a Pink cab.</a:t>
            </a:r>
          </a:p>
          <a:p>
            <a:r>
              <a:rPr lang="en-US" dirty="0"/>
              <a:t>Pink cab ranges from 25080 to 30321 cab users from the year 2016 to the year 2018.</a:t>
            </a:r>
          </a:p>
          <a:p>
            <a:r>
              <a:rPr lang="en-US" dirty="0"/>
              <a:t>Yellow cab ranges from 82239 to 98189 cab users.</a:t>
            </a:r>
          </a:p>
          <a:p>
            <a:endParaRPr lang="en-US" dirty="0"/>
          </a:p>
          <a:p>
            <a:endParaRPr lang="en-US" dirty="0"/>
          </a:p>
        </p:txBody>
      </p:sp>
      <p:pic>
        <p:nvPicPr>
          <p:cNvPr id="6146" name="Picture 2">
            <a:extLst>
              <a:ext uri="{FF2B5EF4-FFF2-40B4-BE49-F238E27FC236}">
                <a16:creationId xmlns:a16="http://schemas.microsoft.com/office/drawing/2014/main" id="{D4D8A823-1087-4360-9CB3-5D02D0F1F1F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0197" y="2000250"/>
            <a:ext cx="4845471" cy="292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15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2512-4F80-4F13-B139-2B87AE4B84C3}"/>
              </a:ext>
            </a:extLst>
          </p:cNvPr>
          <p:cNvSpPr>
            <a:spLocks noGrp="1"/>
          </p:cNvSpPr>
          <p:nvPr>
            <p:ph type="title"/>
          </p:nvPr>
        </p:nvSpPr>
        <p:spPr/>
        <p:txBody>
          <a:bodyPr/>
          <a:lstStyle/>
          <a:p>
            <a:r>
              <a:rPr lang="en-US" b="1" dirty="0"/>
              <a:t>Limitations in analysis for a few cab users</a:t>
            </a:r>
          </a:p>
        </p:txBody>
      </p:sp>
      <p:sp>
        <p:nvSpPr>
          <p:cNvPr id="3" name="Content Placeholder 2">
            <a:extLst>
              <a:ext uri="{FF2B5EF4-FFF2-40B4-BE49-F238E27FC236}">
                <a16:creationId xmlns:a16="http://schemas.microsoft.com/office/drawing/2014/main" id="{75525571-939D-4224-A0CB-4398E28F17B3}"/>
              </a:ext>
            </a:extLst>
          </p:cNvPr>
          <p:cNvSpPr>
            <a:spLocks noGrp="1"/>
          </p:cNvSpPr>
          <p:nvPr>
            <p:ph idx="1"/>
          </p:nvPr>
        </p:nvSpPr>
        <p:spPr/>
        <p:txBody>
          <a:bodyPr/>
          <a:lstStyle/>
          <a:p>
            <a:r>
              <a:rPr lang="en-US" dirty="0"/>
              <a:t>Determining the number of cab users by identifying them by their unique Customer ID has some limitations.</a:t>
            </a:r>
          </a:p>
          <a:p>
            <a:r>
              <a:rPr lang="en-US" dirty="0"/>
              <a:t>Does not provide accurate statistical analysis.</a:t>
            </a:r>
          </a:p>
          <a:p>
            <a:r>
              <a:rPr lang="en-US" dirty="0"/>
              <a:t>Not all cab users are included, no representation of the whole population</a:t>
            </a:r>
          </a:p>
          <a:p>
            <a:r>
              <a:rPr lang="en-US" dirty="0"/>
              <a:t>Need to determine number of cab users for the whole population in U.S.</a:t>
            </a:r>
          </a:p>
          <a:p>
            <a:r>
              <a:rPr lang="en-US" dirty="0"/>
              <a:t>We can reveal the number of cab users by visualizing using a Pie chart showing the percentages of cab users in each city.</a:t>
            </a:r>
          </a:p>
          <a:p>
            <a:endParaRPr lang="en-US" dirty="0"/>
          </a:p>
          <a:p>
            <a:endParaRPr lang="en-US" dirty="0"/>
          </a:p>
        </p:txBody>
      </p:sp>
    </p:spTree>
    <p:extLst>
      <p:ext uri="{BB962C8B-B14F-4D97-AF65-F5344CB8AC3E}">
        <p14:creationId xmlns:p14="http://schemas.microsoft.com/office/powerpoint/2010/main" val="74764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2211-D560-40E5-BF47-B677B60D5AE7}"/>
              </a:ext>
            </a:extLst>
          </p:cNvPr>
          <p:cNvSpPr>
            <a:spLocks noGrp="1"/>
          </p:cNvSpPr>
          <p:nvPr>
            <p:ph type="title"/>
          </p:nvPr>
        </p:nvSpPr>
        <p:spPr/>
        <p:txBody>
          <a:bodyPr/>
          <a:lstStyle/>
          <a:p>
            <a:r>
              <a:rPr lang="en-US" b="1" dirty="0"/>
              <a:t>Percentage of cab users in each city</a:t>
            </a:r>
          </a:p>
        </p:txBody>
      </p:sp>
      <p:sp>
        <p:nvSpPr>
          <p:cNvPr id="4" name="Content Placeholder 3">
            <a:extLst>
              <a:ext uri="{FF2B5EF4-FFF2-40B4-BE49-F238E27FC236}">
                <a16:creationId xmlns:a16="http://schemas.microsoft.com/office/drawing/2014/main" id="{3A560BE5-213D-48BE-B901-484D144AE8B5}"/>
              </a:ext>
            </a:extLst>
          </p:cNvPr>
          <p:cNvSpPr>
            <a:spLocks noGrp="1"/>
          </p:cNvSpPr>
          <p:nvPr>
            <p:ph sz="half" idx="2"/>
          </p:nvPr>
        </p:nvSpPr>
        <p:spPr>
          <a:xfrm>
            <a:off x="7299428" y="1298617"/>
            <a:ext cx="4892572" cy="5447701"/>
          </a:xfrm>
        </p:spPr>
        <p:txBody>
          <a:bodyPr/>
          <a:lstStyle/>
          <a:p>
            <a:r>
              <a:rPr lang="en-US" dirty="0"/>
              <a:t>The New York City has a high</a:t>
            </a:r>
          </a:p>
          <a:p>
            <a:pPr marL="0" indent="0">
              <a:buNone/>
            </a:pPr>
            <a:r>
              <a:rPr lang="en-US" dirty="0"/>
              <a:t> percentage of cab users with</a:t>
            </a:r>
          </a:p>
          <a:p>
            <a:pPr marL="0" indent="0">
              <a:buNone/>
            </a:pPr>
            <a:r>
              <a:rPr lang="en-US" dirty="0"/>
              <a:t>27.8% followed by Chicago</a:t>
            </a:r>
          </a:p>
          <a:p>
            <a:pPr marL="0" indent="0">
              <a:buNone/>
            </a:pPr>
            <a:r>
              <a:rPr lang="en-US" dirty="0"/>
              <a:t>With 15.8% and Los Angeles</a:t>
            </a:r>
          </a:p>
          <a:p>
            <a:pPr marL="0" indent="0">
              <a:buNone/>
            </a:pPr>
            <a:r>
              <a:rPr lang="en-US" dirty="0"/>
              <a:t>With 13.4%</a:t>
            </a:r>
          </a:p>
          <a:p>
            <a:pPr marL="0" indent="0">
              <a:buNone/>
            </a:pPr>
            <a:endParaRPr lang="en-US" dirty="0"/>
          </a:p>
        </p:txBody>
      </p:sp>
      <p:pic>
        <p:nvPicPr>
          <p:cNvPr id="7170" name="Picture 2">
            <a:extLst>
              <a:ext uri="{FF2B5EF4-FFF2-40B4-BE49-F238E27FC236}">
                <a16:creationId xmlns:a16="http://schemas.microsoft.com/office/drawing/2014/main" id="{DC5B751F-E91D-45F7-B0D9-14BA18AD09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2397" y="1298617"/>
            <a:ext cx="8989561" cy="55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22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376E-E78E-4B8B-BC15-5798631EA2AB}"/>
              </a:ext>
            </a:extLst>
          </p:cNvPr>
          <p:cNvSpPr>
            <a:spLocks noGrp="1"/>
          </p:cNvSpPr>
          <p:nvPr>
            <p:ph type="title"/>
          </p:nvPr>
        </p:nvSpPr>
        <p:spPr/>
        <p:txBody>
          <a:bodyPr/>
          <a:lstStyle/>
          <a:p>
            <a:r>
              <a:rPr lang="en-US" b="1" dirty="0"/>
              <a:t>Percentage of cab users in  each city </a:t>
            </a:r>
            <a:br>
              <a:rPr lang="en-US" b="1" dirty="0"/>
            </a:br>
            <a:r>
              <a:rPr lang="en-US" b="1" dirty="0"/>
              <a:t>travelling in Pink cab </a:t>
            </a:r>
          </a:p>
        </p:txBody>
      </p:sp>
      <p:sp>
        <p:nvSpPr>
          <p:cNvPr id="4" name="Content Placeholder 3">
            <a:extLst>
              <a:ext uri="{FF2B5EF4-FFF2-40B4-BE49-F238E27FC236}">
                <a16:creationId xmlns:a16="http://schemas.microsoft.com/office/drawing/2014/main" id="{97EDBCD5-61C4-4543-B880-2E4042247709}"/>
              </a:ext>
            </a:extLst>
          </p:cNvPr>
          <p:cNvSpPr>
            <a:spLocks noGrp="1"/>
          </p:cNvSpPr>
          <p:nvPr>
            <p:ph sz="half" idx="2"/>
          </p:nvPr>
        </p:nvSpPr>
        <p:spPr>
          <a:xfrm>
            <a:off x="7961329" y="1762538"/>
            <a:ext cx="4184034" cy="4929809"/>
          </a:xfrm>
        </p:spPr>
        <p:txBody>
          <a:bodyPr/>
          <a:lstStyle/>
          <a:p>
            <a:r>
              <a:rPr lang="en-US" dirty="0"/>
              <a:t>In the LOS ANGELES city the highest percentage of cab users are travelling in a Pink cab with 23.5%.</a:t>
            </a:r>
          </a:p>
        </p:txBody>
      </p:sp>
      <p:pic>
        <p:nvPicPr>
          <p:cNvPr id="1026" name="Picture 2">
            <a:extLst>
              <a:ext uri="{FF2B5EF4-FFF2-40B4-BE49-F238E27FC236}">
                <a16:creationId xmlns:a16="http://schemas.microsoft.com/office/drawing/2014/main" id="{66EA8DCD-1405-433E-9680-24922CD5EF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010" y="1930400"/>
            <a:ext cx="9803720" cy="539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73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CC80-DE79-4F12-B116-3E156780F4D2}"/>
              </a:ext>
            </a:extLst>
          </p:cNvPr>
          <p:cNvSpPr>
            <a:spLocks noGrp="1"/>
          </p:cNvSpPr>
          <p:nvPr>
            <p:ph type="title"/>
          </p:nvPr>
        </p:nvSpPr>
        <p:spPr/>
        <p:txBody>
          <a:bodyPr/>
          <a:lstStyle/>
          <a:p>
            <a:r>
              <a:rPr lang="en-US" b="1" dirty="0"/>
              <a:t>Percentage of cab users in each city travelling in a Yellow cab</a:t>
            </a:r>
          </a:p>
        </p:txBody>
      </p:sp>
      <p:sp>
        <p:nvSpPr>
          <p:cNvPr id="4" name="Content Placeholder 3">
            <a:extLst>
              <a:ext uri="{FF2B5EF4-FFF2-40B4-BE49-F238E27FC236}">
                <a16:creationId xmlns:a16="http://schemas.microsoft.com/office/drawing/2014/main" id="{85FF8209-B3B4-477A-8DD9-3A9274017D73}"/>
              </a:ext>
            </a:extLst>
          </p:cNvPr>
          <p:cNvSpPr>
            <a:spLocks noGrp="1"/>
          </p:cNvSpPr>
          <p:nvPr>
            <p:ph sz="half" idx="2"/>
          </p:nvPr>
        </p:nvSpPr>
        <p:spPr>
          <a:xfrm>
            <a:off x="7435605" y="2160589"/>
            <a:ext cx="4184034" cy="3880773"/>
          </a:xfrm>
        </p:spPr>
        <p:txBody>
          <a:bodyPr/>
          <a:lstStyle/>
          <a:p>
            <a:r>
              <a:rPr lang="en-US" dirty="0"/>
              <a:t>In the New York city the highest</a:t>
            </a:r>
          </a:p>
          <a:p>
            <a:pPr marL="0" indent="0">
              <a:buNone/>
            </a:pPr>
            <a:r>
              <a:rPr lang="en-US" dirty="0"/>
              <a:t>percentage of cab users are travelling</a:t>
            </a:r>
          </a:p>
          <a:p>
            <a:pPr marL="0" indent="0">
              <a:buNone/>
            </a:pPr>
            <a:r>
              <a:rPr lang="en-US" dirty="0"/>
              <a:t>In a Yellow cab with 31.3%.</a:t>
            </a:r>
          </a:p>
        </p:txBody>
      </p:sp>
      <p:pic>
        <p:nvPicPr>
          <p:cNvPr id="2050" name="Picture 2">
            <a:extLst>
              <a:ext uri="{FF2B5EF4-FFF2-40B4-BE49-F238E27FC236}">
                <a16:creationId xmlns:a16="http://schemas.microsoft.com/office/drawing/2014/main" id="{166B21BA-247A-40BB-8CA3-E54E65A26F8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0075" y="1815549"/>
            <a:ext cx="9468243" cy="520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02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3972-13AB-432E-9E51-38F29CE78D9C}"/>
              </a:ext>
            </a:extLst>
          </p:cNvPr>
          <p:cNvSpPr>
            <a:spLocks noGrp="1"/>
          </p:cNvSpPr>
          <p:nvPr>
            <p:ph type="title"/>
          </p:nvPr>
        </p:nvSpPr>
        <p:spPr/>
        <p:txBody>
          <a:bodyPr/>
          <a:lstStyle/>
          <a:p>
            <a:r>
              <a:rPr lang="en-US" dirty="0"/>
              <a:t>Which cab has most cab users out of whole population in U.S?</a:t>
            </a:r>
          </a:p>
        </p:txBody>
      </p:sp>
      <p:sp>
        <p:nvSpPr>
          <p:cNvPr id="3" name="Content Placeholder 2">
            <a:extLst>
              <a:ext uri="{FF2B5EF4-FFF2-40B4-BE49-F238E27FC236}">
                <a16:creationId xmlns:a16="http://schemas.microsoft.com/office/drawing/2014/main" id="{0B682B7B-7198-494D-9E4E-FB75D807D45D}"/>
              </a:ext>
            </a:extLst>
          </p:cNvPr>
          <p:cNvSpPr>
            <a:spLocks noGrp="1"/>
          </p:cNvSpPr>
          <p:nvPr>
            <p:ph idx="1"/>
          </p:nvPr>
        </p:nvSpPr>
        <p:spPr/>
        <p:txBody>
          <a:bodyPr/>
          <a:lstStyle/>
          <a:p>
            <a:r>
              <a:rPr lang="en-US" dirty="0"/>
              <a:t>Visualizing using  a pie chart revealing percentages does not provide answer for determining which cab has the majority of cab users.</a:t>
            </a:r>
          </a:p>
          <a:p>
            <a:r>
              <a:rPr lang="en-US" dirty="0"/>
              <a:t> Only comparing between cities in U.S.</a:t>
            </a:r>
          </a:p>
          <a:p>
            <a:r>
              <a:rPr lang="en-US" dirty="0"/>
              <a:t>Need to sum up all the number of cab users in each city for both cabs.</a:t>
            </a:r>
          </a:p>
        </p:txBody>
      </p:sp>
    </p:spTree>
    <p:extLst>
      <p:ext uri="{BB962C8B-B14F-4D97-AF65-F5344CB8AC3E}">
        <p14:creationId xmlns:p14="http://schemas.microsoft.com/office/powerpoint/2010/main" val="99284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089C-3FB8-49F9-B195-C928B568D665}"/>
              </a:ext>
            </a:extLst>
          </p:cNvPr>
          <p:cNvSpPr>
            <a:spLocks noGrp="1"/>
          </p:cNvSpPr>
          <p:nvPr>
            <p:ph type="title"/>
          </p:nvPr>
        </p:nvSpPr>
        <p:spPr/>
        <p:txBody>
          <a:bodyPr>
            <a:normAutofit fontScale="90000"/>
          </a:bodyPr>
          <a:lstStyle/>
          <a:p>
            <a:r>
              <a:rPr lang="en-US" dirty="0"/>
              <a:t>Table representation for a number of cab users travelling in Pink cab in each city</a:t>
            </a:r>
          </a:p>
        </p:txBody>
      </p:sp>
      <p:pic>
        <p:nvPicPr>
          <p:cNvPr id="5" name="Content Placeholder 4">
            <a:extLst>
              <a:ext uri="{FF2B5EF4-FFF2-40B4-BE49-F238E27FC236}">
                <a16:creationId xmlns:a16="http://schemas.microsoft.com/office/drawing/2014/main" id="{64DEE577-3121-4962-AF92-5E5A3EAA5127}"/>
              </a:ext>
            </a:extLst>
          </p:cNvPr>
          <p:cNvPicPr>
            <a:picLocks noGrp="1" noChangeAspect="1"/>
          </p:cNvPicPr>
          <p:nvPr>
            <p:ph idx="1"/>
          </p:nvPr>
        </p:nvPicPr>
        <p:blipFill>
          <a:blip r:embed="rId2"/>
          <a:stretch>
            <a:fillRect/>
          </a:stretch>
        </p:blipFill>
        <p:spPr>
          <a:xfrm>
            <a:off x="2610678" y="1705307"/>
            <a:ext cx="2689605" cy="4761754"/>
          </a:xfrm>
        </p:spPr>
      </p:pic>
    </p:spTree>
    <p:extLst>
      <p:ext uri="{BB962C8B-B14F-4D97-AF65-F5344CB8AC3E}">
        <p14:creationId xmlns:p14="http://schemas.microsoft.com/office/powerpoint/2010/main" val="180361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4C84-4160-49E5-B362-7EA0EFF3C857}"/>
              </a:ext>
            </a:extLst>
          </p:cNvPr>
          <p:cNvSpPr>
            <a:spLocks noGrp="1"/>
          </p:cNvSpPr>
          <p:nvPr>
            <p:ph type="title"/>
          </p:nvPr>
        </p:nvSpPr>
        <p:spPr/>
        <p:txBody>
          <a:bodyPr/>
          <a:lstStyle/>
          <a:p>
            <a:r>
              <a:rPr lang="en-US" dirty="0"/>
              <a:t>               </a:t>
            </a:r>
            <a:r>
              <a:rPr lang="en-US" b="1" dirty="0"/>
              <a:t>Agenda</a:t>
            </a:r>
          </a:p>
        </p:txBody>
      </p:sp>
      <p:sp>
        <p:nvSpPr>
          <p:cNvPr id="3" name="Content Placeholder 2">
            <a:extLst>
              <a:ext uri="{FF2B5EF4-FFF2-40B4-BE49-F238E27FC236}">
                <a16:creationId xmlns:a16="http://schemas.microsoft.com/office/drawing/2014/main" id="{8F26D116-A538-45F8-9085-0E01AF6B2AFC}"/>
              </a:ext>
            </a:extLst>
          </p:cNvPr>
          <p:cNvSpPr>
            <a:spLocks noGrp="1"/>
          </p:cNvSpPr>
          <p:nvPr>
            <p:ph idx="1"/>
          </p:nvPr>
        </p:nvSpPr>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Executive Summary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Problem Statement</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Approach</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EDA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EDA Summary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Recommendations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Model Building</a:t>
            </a:r>
          </a:p>
          <a:p>
            <a:pPr marL="0" indent="0">
              <a:buNone/>
            </a:pPr>
            <a:endParaRPr lang="en-US" dirty="0"/>
          </a:p>
        </p:txBody>
      </p:sp>
    </p:spTree>
    <p:extLst>
      <p:ext uri="{BB962C8B-B14F-4D97-AF65-F5344CB8AC3E}">
        <p14:creationId xmlns:p14="http://schemas.microsoft.com/office/powerpoint/2010/main" val="2992123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114A-2E63-4756-B405-0891024011CA}"/>
              </a:ext>
            </a:extLst>
          </p:cNvPr>
          <p:cNvSpPr>
            <a:spLocks noGrp="1"/>
          </p:cNvSpPr>
          <p:nvPr>
            <p:ph type="title"/>
          </p:nvPr>
        </p:nvSpPr>
        <p:spPr/>
        <p:txBody>
          <a:bodyPr>
            <a:normAutofit fontScale="90000"/>
          </a:bodyPr>
          <a:lstStyle/>
          <a:p>
            <a:r>
              <a:rPr lang="en-US" dirty="0"/>
              <a:t>Table representation for a number of cab users travelling in Yellow cab in each city</a:t>
            </a:r>
          </a:p>
        </p:txBody>
      </p:sp>
      <p:pic>
        <p:nvPicPr>
          <p:cNvPr id="5" name="Content Placeholder 4">
            <a:extLst>
              <a:ext uri="{FF2B5EF4-FFF2-40B4-BE49-F238E27FC236}">
                <a16:creationId xmlns:a16="http://schemas.microsoft.com/office/drawing/2014/main" id="{331ADA89-CFAC-4E2A-ACB7-3AC60A669766}"/>
              </a:ext>
            </a:extLst>
          </p:cNvPr>
          <p:cNvPicPr>
            <a:picLocks noGrp="1" noChangeAspect="1"/>
          </p:cNvPicPr>
          <p:nvPr>
            <p:ph idx="1"/>
          </p:nvPr>
        </p:nvPicPr>
        <p:blipFill>
          <a:blip r:embed="rId2"/>
          <a:stretch>
            <a:fillRect/>
          </a:stretch>
        </p:blipFill>
        <p:spPr>
          <a:xfrm>
            <a:off x="3551583" y="2052012"/>
            <a:ext cx="2370103" cy="4040227"/>
          </a:xfrm>
        </p:spPr>
      </p:pic>
    </p:spTree>
    <p:extLst>
      <p:ext uri="{BB962C8B-B14F-4D97-AF65-F5344CB8AC3E}">
        <p14:creationId xmlns:p14="http://schemas.microsoft.com/office/powerpoint/2010/main" val="1377532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C0A35-3097-48FE-B2CE-A60E3D695DF1}"/>
              </a:ext>
            </a:extLst>
          </p:cNvPr>
          <p:cNvSpPr>
            <a:spLocks noGrp="1"/>
          </p:cNvSpPr>
          <p:nvPr>
            <p:ph idx="1"/>
          </p:nvPr>
        </p:nvSpPr>
        <p:spPr>
          <a:xfrm>
            <a:off x="0" y="1"/>
            <a:ext cx="9274002" cy="6041362"/>
          </a:xfrm>
        </p:spPr>
        <p:txBody>
          <a:bodyPr/>
          <a:lstStyle/>
          <a:p>
            <a:r>
              <a:rPr lang="en-US" dirty="0"/>
              <a:t>With the table representation illustrated above, it’s now easier to calculate the total number of cab users representing the whole population.</a:t>
            </a:r>
          </a:p>
          <a:p>
            <a:r>
              <a:rPr lang="en-US" dirty="0"/>
              <a:t>We sum up all the number of cab users in all cities altogether .</a:t>
            </a:r>
          </a:p>
          <a:p>
            <a:endParaRPr lang="en-US" dirty="0"/>
          </a:p>
          <a:p>
            <a:r>
              <a:rPr lang="en-US" dirty="0"/>
              <a:t>Total number of   cab users travelling in Pink cab:84711.</a:t>
            </a:r>
          </a:p>
          <a:p>
            <a:pPr marL="0" indent="0">
              <a:buNone/>
            </a:pPr>
            <a:r>
              <a:rPr lang="en-US" dirty="0"/>
              <a:t>    Total number of cab users travelling in Yellow cab:</a:t>
            </a:r>
            <a:r>
              <a:rPr lang="en-US" dirty="0">
                <a:solidFill>
                  <a:srgbClr val="000000"/>
                </a:solidFill>
                <a:latin typeface="Trebuchet MS" panose="020B0603020202020204" pitchFamily="34" charset="0"/>
              </a:rPr>
              <a:t>274681.</a:t>
            </a:r>
          </a:p>
          <a:p>
            <a:pPr marL="0" indent="0">
              <a:buNone/>
            </a:pPr>
            <a:r>
              <a:rPr lang="en-US" dirty="0">
                <a:latin typeface="Trebuchet MS" panose="020B0603020202020204" pitchFamily="34" charset="0"/>
              </a:rPr>
              <a:t>  As we can see, the total number of cab users travelling in  a Yellow cab are higher than the ones travelling in a Pink cab.</a:t>
            </a:r>
          </a:p>
        </p:txBody>
      </p:sp>
    </p:spTree>
    <p:extLst>
      <p:ext uri="{BB962C8B-B14F-4D97-AF65-F5344CB8AC3E}">
        <p14:creationId xmlns:p14="http://schemas.microsoft.com/office/powerpoint/2010/main" val="207380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7BE7-B41B-4858-9FAA-597655B1448C}"/>
              </a:ext>
            </a:extLst>
          </p:cNvPr>
          <p:cNvSpPr>
            <a:spLocks noGrp="1"/>
          </p:cNvSpPr>
          <p:nvPr>
            <p:ph type="title"/>
          </p:nvPr>
        </p:nvSpPr>
        <p:spPr/>
        <p:txBody>
          <a:bodyPr/>
          <a:lstStyle/>
          <a:p>
            <a:r>
              <a:rPr lang="en-US" b="1" dirty="0"/>
              <a:t>Gender Analysis</a:t>
            </a:r>
          </a:p>
        </p:txBody>
      </p:sp>
      <p:sp>
        <p:nvSpPr>
          <p:cNvPr id="4" name="Content Placeholder 3">
            <a:extLst>
              <a:ext uri="{FF2B5EF4-FFF2-40B4-BE49-F238E27FC236}">
                <a16:creationId xmlns:a16="http://schemas.microsoft.com/office/drawing/2014/main" id="{28329FC3-D7C8-4583-9540-1CA6AB75AD28}"/>
              </a:ext>
            </a:extLst>
          </p:cNvPr>
          <p:cNvSpPr>
            <a:spLocks noGrp="1"/>
          </p:cNvSpPr>
          <p:nvPr>
            <p:ph sz="half" idx="2"/>
          </p:nvPr>
        </p:nvSpPr>
        <p:spPr>
          <a:xfrm>
            <a:off x="6771861" y="1349539"/>
            <a:ext cx="5271493" cy="5117522"/>
          </a:xfrm>
        </p:spPr>
        <p:txBody>
          <a:bodyPr>
            <a:normAutofit fontScale="92500" lnSpcReduction="20000"/>
          </a:bodyPr>
          <a:lstStyle/>
          <a:p>
            <a:r>
              <a:rPr lang="en-US" dirty="0"/>
              <a:t>Gender is one of the characteristics</a:t>
            </a:r>
          </a:p>
          <a:p>
            <a:pPr marL="0" indent="0">
              <a:buNone/>
            </a:pPr>
            <a:r>
              <a:rPr lang="en-US" dirty="0"/>
              <a:t> in determining customer behavior.</a:t>
            </a:r>
          </a:p>
          <a:p>
            <a:r>
              <a:rPr lang="en-US" dirty="0"/>
              <a:t>Decision needs to be taken on what</a:t>
            </a:r>
          </a:p>
          <a:p>
            <a:pPr marL="0" indent="0">
              <a:buNone/>
            </a:pPr>
            <a:r>
              <a:rPr lang="en-US" dirty="0"/>
              <a:t> gender groups preference.</a:t>
            </a:r>
          </a:p>
          <a:p>
            <a:r>
              <a:rPr lang="en-US" dirty="0"/>
              <a:t>Therefore, insights are required to </a:t>
            </a:r>
          </a:p>
          <a:p>
            <a:pPr marL="0" indent="0">
              <a:buNone/>
            </a:pPr>
            <a:r>
              <a:rPr lang="en-US" dirty="0"/>
              <a:t>reveal this.</a:t>
            </a:r>
          </a:p>
          <a:p>
            <a:r>
              <a:rPr lang="en-US" dirty="0"/>
              <a:t>As shown on a pie chart illustrated the</a:t>
            </a:r>
          </a:p>
          <a:p>
            <a:pPr marL="0" indent="0">
              <a:buNone/>
            </a:pPr>
            <a:r>
              <a:rPr lang="en-US" dirty="0"/>
              <a:t>following is revealed:</a:t>
            </a:r>
          </a:p>
          <a:p>
            <a:pPr>
              <a:buFont typeface="Wingdings" panose="05000000000000000000" pitchFamily="2" charset="2"/>
              <a:buChar char="Ø"/>
            </a:pPr>
            <a:r>
              <a:rPr lang="en-US" dirty="0"/>
              <a:t>In the Pink cab there are 20.5% females</a:t>
            </a:r>
          </a:p>
          <a:p>
            <a:pPr marL="0" indent="0">
              <a:buNone/>
            </a:pPr>
            <a:r>
              <a:rPr lang="en-US" dirty="0"/>
              <a:t>and 24.2% males.</a:t>
            </a:r>
          </a:p>
          <a:p>
            <a:pPr>
              <a:buFont typeface="Wingdings" panose="05000000000000000000" pitchFamily="2" charset="2"/>
              <a:buChar char="Ø"/>
            </a:pPr>
            <a:r>
              <a:rPr lang="en-US" dirty="0"/>
              <a:t>In the Yellow cab there are 29.8% males</a:t>
            </a:r>
          </a:p>
          <a:p>
            <a:pPr>
              <a:buFont typeface="Wingdings" panose="05000000000000000000" pitchFamily="2" charset="2"/>
              <a:buChar char="Ø"/>
            </a:pPr>
            <a:r>
              <a:rPr lang="en-US" dirty="0"/>
              <a:t>and 25.5% females.</a:t>
            </a:r>
          </a:p>
          <a:p>
            <a:r>
              <a:rPr lang="en-US" dirty="0"/>
              <a:t>There is a higher percentage of males travelling in both Yellow and Pink cab.</a:t>
            </a:r>
          </a:p>
          <a:p>
            <a:r>
              <a:rPr lang="en-US" dirty="0"/>
              <a:t>This means the male gender group is dominant </a:t>
            </a:r>
          </a:p>
          <a:p>
            <a:endParaRPr lang="en-US" dirty="0"/>
          </a:p>
        </p:txBody>
      </p:sp>
      <p:pic>
        <p:nvPicPr>
          <p:cNvPr id="5122" name="Picture 2">
            <a:extLst>
              <a:ext uri="{FF2B5EF4-FFF2-40B4-BE49-F238E27FC236}">
                <a16:creationId xmlns:a16="http://schemas.microsoft.com/office/drawing/2014/main" id="{C6FCF69E-05BE-4E14-BFAD-6AED52179E7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206801"/>
            <a:ext cx="8150087" cy="500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8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E901-5C0B-4ABE-A3D8-E3948D515F73}"/>
              </a:ext>
            </a:extLst>
          </p:cNvPr>
          <p:cNvSpPr>
            <a:spLocks noGrp="1"/>
          </p:cNvSpPr>
          <p:nvPr>
            <p:ph type="title"/>
          </p:nvPr>
        </p:nvSpPr>
        <p:spPr/>
        <p:txBody>
          <a:bodyPr/>
          <a:lstStyle/>
          <a:p>
            <a:r>
              <a:rPr lang="en-US" b="1" dirty="0"/>
              <a:t>Age analysis for cab users travelling in a Pink cab</a:t>
            </a:r>
          </a:p>
        </p:txBody>
      </p:sp>
      <p:pic>
        <p:nvPicPr>
          <p:cNvPr id="7170" name="Picture 2">
            <a:extLst>
              <a:ext uri="{FF2B5EF4-FFF2-40B4-BE49-F238E27FC236}">
                <a16:creationId xmlns:a16="http://schemas.microsoft.com/office/drawing/2014/main" id="{113726D6-55EA-41A1-9E8A-0C06AE5F27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84" y="1665355"/>
            <a:ext cx="10316401" cy="536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85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D8A3-7E1F-40C1-82A0-13ACC6CD9A98}"/>
              </a:ext>
            </a:extLst>
          </p:cNvPr>
          <p:cNvSpPr>
            <a:spLocks noGrp="1"/>
          </p:cNvSpPr>
          <p:nvPr>
            <p:ph type="title"/>
          </p:nvPr>
        </p:nvSpPr>
        <p:spPr/>
        <p:txBody>
          <a:bodyPr/>
          <a:lstStyle/>
          <a:p>
            <a:r>
              <a:rPr lang="en-US" b="1" dirty="0"/>
              <a:t>Age analysis for cab users travelling in a Yellow cab  </a:t>
            </a:r>
          </a:p>
        </p:txBody>
      </p:sp>
      <p:pic>
        <p:nvPicPr>
          <p:cNvPr id="8194" name="Picture 2">
            <a:extLst>
              <a:ext uri="{FF2B5EF4-FFF2-40B4-BE49-F238E27FC236}">
                <a16:creationId xmlns:a16="http://schemas.microsoft.com/office/drawing/2014/main" id="{AC619B33-62B3-45ED-8ECF-B27678FE69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313" y="1791111"/>
            <a:ext cx="9554817" cy="496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617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881DF-E20F-4AE6-830F-96CDB56CED7C}"/>
              </a:ext>
            </a:extLst>
          </p:cNvPr>
          <p:cNvSpPr>
            <a:spLocks noGrp="1"/>
          </p:cNvSpPr>
          <p:nvPr>
            <p:ph idx="1"/>
          </p:nvPr>
        </p:nvSpPr>
        <p:spPr>
          <a:xfrm>
            <a:off x="30499" y="-79993"/>
            <a:ext cx="9566904" cy="6937993"/>
          </a:xfrm>
        </p:spPr>
        <p:txBody>
          <a:bodyPr/>
          <a:lstStyle/>
          <a:p>
            <a:r>
              <a:rPr lang="en-US" dirty="0"/>
              <a:t>Looking at the graphs above as illustrated  we can see as we reach customers</a:t>
            </a:r>
          </a:p>
          <a:p>
            <a:pPr marL="0" indent="0">
              <a:buNone/>
            </a:pPr>
            <a:r>
              <a:rPr lang="en-US" dirty="0"/>
              <a:t>who are more than 40 years of age we see  a decrease in a number of cab users</a:t>
            </a:r>
          </a:p>
          <a:p>
            <a:r>
              <a:rPr lang="en-US" dirty="0"/>
              <a:t>The alternative is by visualizing using a pie chart .We can set the age limit by visualizing as: Age&lt;=40 years or Age&gt;40 years</a:t>
            </a:r>
          </a:p>
          <a:p>
            <a:r>
              <a:rPr lang="en-US" dirty="0"/>
              <a:t>The Customers share  by Age is visualized using a pie chart as illustrated below</a:t>
            </a:r>
          </a:p>
          <a:p>
            <a:r>
              <a:rPr lang="en-US" dirty="0"/>
              <a:t>We can see that there is 73.3% customers of age less than 40 years and 26.7% customers of age more than 40 years</a:t>
            </a:r>
          </a:p>
          <a:p>
            <a:pPr marL="0" indent="0">
              <a:buNone/>
            </a:pPr>
            <a:endParaRPr lang="en-US" dirty="0"/>
          </a:p>
          <a:p>
            <a:pPr marL="0" indent="0">
              <a:buNone/>
            </a:pPr>
            <a:r>
              <a:rPr lang="en-US" dirty="0"/>
              <a:t>          </a:t>
            </a:r>
          </a:p>
        </p:txBody>
      </p:sp>
      <p:pic>
        <p:nvPicPr>
          <p:cNvPr id="9224" name="Picture 8">
            <a:extLst>
              <a:ext uri="{FF2B5EF4-FFF2-40B4-BE49-F238E27FC236}">
                <a16:creationId xmlns:a16="http://schemas.microsoft.com/office/drawing/2014/main" id="{39B2F91E-C69F-4C00-B94B-A955EF27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379" y="2557670"/>
            <a:ext cx="4047136" cy="286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80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648C-B5DA-4A3F-A3EE-955F291D4A17}"/>
              </a:ext>
            </a:extLst>
          </p:cNvPr>
          <p:cNvSpPr>
            <a:spLocks noGrp="1"/>
          </p:cNvSpPr>
          <p:nvPr>
            <p:ph type="title"/>
          </p:nvPr>
        </p:nvSpPr>
        <p:spPr/>
        <p:txBody>
          <a:bodyPr/>
          <a:lstStyle/>
          <a:p>
            <a:r>
              <a:rPr lang="en-US" b="1" dirty="0"/>
              <a:t>Income Analysis</a:t>
            </a:r>
          </a:p>
        </p:txBody>
      </p:sp>
      <p:sp>
        <p:nvSpPr>
          <p:cNvPr id="3" name="Content Placeholder 2">
            <a:extLst>
              <a:ext uri="{FF2B5EF4-FFF2-40B4-BE49-F238E27FC236}">
                <a16:creationId xmlns:a16="http://schemas.microsoft.com/office/drawing/2014/main" id="{D4B50281-0256-4357-B214-8FCE3D8B9161}"/>
              </a:ext>
            </a:extLst>
          </p:cNvPr>
          <p:cNvSpPr>
            <a:spLocks noGrp="1"/>
          </p:cNvSpPr>
          <p:nvPr>
            <p:ph idx="1"/>
          </p:nvPr>
        </p:nvSpPr>
        <p:spPr>
          <a:xfrm>
            <a:off x="424070" y="1577009"/>
            <a:ext cx="9210260" cy="5280991"/>
          </a:xfrm>
        </p:spPr>
        <p:txBody>
          <a:bodyPr/>
          <a:lstStyle/>
          <a:p>
            <a:r>
              <a:rPr lang="en-US" dirty="0"/>
              <a:t>Income analysis is one of the characteristics to determine customer behavior.</a:t>
            </a:r>
          </a:p>
          <a:p>
            <a:r>
              <a:rPr lang="en-US" dirty="0"/>
              <a:t>We need to group the Income Class of cab users into High class and Low class</a:t>
            </a:r>
          </a:p>
          <a:p>
            <a:r>
              <a:rPr lang="en-US" dirty="0"/>
              <a:t>High class are classified as high-income earners and Low class as low-income earners</a:t>
            </a:r>
          </a:p>
          <a:p>
            <a:r>
              <a:rPr lang="en-US" dirty="0"/>
              <a:t>Cab users earning less than 10 000 $(U.S Dollars) per month would be classified as Low class and earning above 10 000$(U.S Dollars) per month would be classified as High class</a:t>
            </a:r>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88916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F774-19BC-4715-8A6F-A776B1986645}"/>
              </a:ext>
            </a:extLst>
          </p:cNvPr>
          <p:cNvSpPr>
            <a:spLocks noGrp="1"/>
          </p:cNvSpPr>
          <p:nvPr>
            <p:ph type="title"/>
          </p:nvPr>
        </p:nvSpPr>
        <p:spPr/>
        <p:txBody>
          <a:bodyPr/>
          <a:lstStyle/>
          <a:p>
            <a:r>
              <a:rPr lang="en-US" b="1" dirty="0"/>
              <a:t>Percentage of cab users in each Income group</a:t>
            </a:r>
          </a:p>
        </p:txBody>
      </p:sp>
      <p:sp>
        <p:nvSpPr>
          <p:cNvPr id="4" name="Content Placeholder 3">
            <a:extLst>
              <a:ext uri="{FF2B5EF4-FFF2-40B4-BE49-F238E27FC236}">
                <a16:creationId xmlns:a16="http://schemas.microsoft.com/office/drawing/2014/main" id="{2DEDAE9E-E6F2-4484-8CD8-9A449DBC0C93}"/>
              </a:ext>
            </a:extLst>
          </p:cNvPr>
          <p:cNvSpPr>
            <a:spLocks noGrp="1"/>
          </p:cNvSpPr>
          <p:nvPr>
            <p:ph sz="half" idx="2"/>
          </p:nvPr>
        </p:nvSpPr>
        <p:spPr>
          <a:xfrm>
            <a:off x="7181985" y="2367627"/>
            <a:ext cx="4184034" cy="3880773"/>
          </a:xfrm>
        </p:spPr>
        <p:txBody>
          <a:bodyPr/>
          <a:lstStyle/>
          <a:p>
            <a:r>
              <a:rPr lang="en-US" dirty="0"/>
              <a:t>Looking at the pie chart as</a:t>
            </a:r>
          </a:p>
          <a:p>
            <a:pPr marL="0" indent="0">
              <a:buNone/>
            </a:pPr>
            <a:r>
              <a:rPr lang="en-US" dirty="0"/>
              <a:t> illustrated, we can see that there</a:t>
            </a:r>
          </a:p>
          <a:p>
            <a:pPr marL="0" indent="0">
              <a:buNone/>
            </a:pPr>
            <a:r>
              <a:rPr lang="en-US" dirty="0"/>
              <a:t>Is a majority of Income group </a:t>
            </a:r>
          </a:p>
          <a:p>
            <a:pPr marL="0" indent="0">
              <a:buNone/>
            </a:pPr>
            <a:r>
              <a:rPr lang="en-US" dirty="0"/>
              <a:t>of cab users belonging to an Income</a:t>
            </a:r>
          </a:p>
          <a:p>
            <a:pPr marL="0" indent="0">
              <a:buNone/>
            </a:pPr>
            <a:r>
              <a:rPr lang="en-US" dirty="0"/>
              <a:t>group of a High class travelling in</a:t>
            </a:r>
          </a:p>
          <a:p>
            <a:pPr marL="0" indent="0">
              <a:buNone/>
            </a:pPr>
            <a:r>
              <a:rPr lang="en-US" dirty="0"/>
              <a:t>Yellow cab</a:t>
            </a:r>
          </a:p>
          <a:p>
            <a:pPr marL="0" indent="0">
              <a:buNone/>
            </a:pPr>
            <a:r>
              <a:rPr lang="en-US" dirty="0"/>
              <a:t>This means that the High Class</a:t>
            </a:r>
          </a:p>
          <a:p>
            <a:pPr marL="0" indent="0">
              <a:buNone/>
            </a:pPr>
            <a:r>
              <a:rPr lang="en-US" dirty="0"/>
              <a:t>Contributes to high investment</a:t>
            </a:r>
          </a:p>
          <a:p>
            <a:endParaRPr lang="en-US" dirty="0"/>
          </a:p>
          <a:p>
            <a:pPr marL="0" indent="0">
              <a:buNone/>
            </a:pPr>
            <a:endParaRPr lang="en-US" dirty="0"/>
          </a:p>
        </p:txBody>
      </p:sp>
      <p:pic>
        <p:nvPicPr>
          <p:cNvPr id="13314" name="Picture 2">
            <a:extLst>
              <a:ext uri="{FF2B5EF4-FFF2-40B4-BE49-F238E27FC236}">
                <a16:creationId xmlns:a16="http://schemas.microsoft.com/office/drawing/2014/main" id="{94681B39-168B-48DC-A894-406A3BCD43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9170" y="1811130"/>
            <a:ext cx="8023477" cy="524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54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BDB0-7B35-49E8-832C-9A96A7C1156B}"/>
              </a:ext>
            </a:extLst>
          </p:cNvPr>
          <p:cNvSpPr>
            <a:spLocks noGrp="1"/>
          </p:cNvSpPr>
          <p:nvPr>
            <p:ph type="title"/>
          </p:nvPr>
        </p:nvSpPr>
        <p:spPr>
          <a:xfrm>
            <a:off x="677336" y="423963"/>
            <a:ext cx="8596668" cy="1320800"/>
          </a:xfrm>
        </p:spPr>
        <p:txBody>
          <a:bodyPr/>
          <a:lstStyle/>
          <a:p>
            <a:r>
              <a:rPr lang="en-US" b="1" dirty="0"/>
              <a:t>Detection of outliers</a:t>
            </a:r>
          </a:p>
        </p:txBody>
      </p:sp>
      <p:pic>
        <p:nvPicPr>
          <p:cNvPr id="17410" name="Picture 2">
            <a:extLst>
              <a:ext uri="{FF2B5EF4-FFF2-40B4-BE49-F238E27FC236}">
                <a16:creationId xmlns:a16="http://schemas.microsoft.com/office/drawing/2014/main" id="{B7151038-3A16-4E67-8987-6DED0F3A6D7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1845" y="1802189"/>
            <a:ext cx="4183062" cy="312541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B38F8CE2-AB47-4C30-98BF-2903260EF6A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1889143"/>
            <a:ext cx="4184650" cy="307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957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FC8F5-5254-4588-8F07-93C9774C7B48}"/>
              </a:ext>
            </a:extLst>
          </p:cNvPr>
          <p:cNvSpPr>
            <a:spLocks noGrp="1"/>
          </p:cNvSpPr>
          <p:nvPr>
            <p:ph idx="1"/>
          </p:nvPr>
        </p:nvSpPr>
        <p:spPr>
          <a:xfrm>
            <a:off x="133994" y="13737"/>
            <a:ext cx="8596668" cy="3880773"/>
          </a:xfrm>
        </p:spPr>
        <p:txBody>
          <a:bodyPr/>
          <a:lstStyle/>
          <a:p>
            <a:r>
              <a:rPr lang="en-US" dirty="0"/>
              <a:t>We need to check for outliers in numerical values</a:t>
            </a:r>
          </a:p>
          <a:p>
            <a:r>
              <a:rPr lang="en-US" dirty="0"/>
              <a:t>There are no outliers found in the columns/fields with numerical values except for the columns Price Charged and Margin</a:t>
            </a:r>
          </a:p>
          <a:p>
            <a:r>
              <a:rPr lang="en-US" dirty="0"/>
              <a:t>The presence of outliers is due to high –end cars</a:t>
            </a:r>
          </a:p>
        </p:txBody>
      </p:sp>
    </p:spTree>
    <p:extLst>
      <p:ext uri="{BB962C8B-B14F-4D97-AF65-F5344CB8AC3E}">
        <p14:creationId xmlns:p14="http://schemas.microsoft.com/office/powerpoint/2010/main" val="80015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2EAB-04F0-457C-A1DE-418D6E26BC51}"/>
              </a:ext>
            </a:extLst>
          </p:cNvPr>
          <p:cNvSpPr>
            <a:spLocks noGrp="1"/>
          </p:cNvSpPr>
          <p:nvPr>
            <p:ph type="title"/>
          </p:nvPr>
        </p:nvSpPr>
        <p:spPr/>
        <p:txBody>
          <a:bodyPr/>
          <a:lstStyle/>
          <a:p>
            <a:r>
              <a:rPr lang="en-US" b="1" dirty="0"/>
              <a:t>Problem statement/Case Study</a:t>
            </a:r>
          </a:p>
        </p:txBody>
      </p:sp>
      <p:sp>
        <p:nvSpPr>
          <p:cNvPr id="3" name="Content Placeholder 2">
            <a:extLst>
              <a:ext uri="{FF2B5EF4-FFF2-40B4-BE49-F238E27FC236}">
                <a16:creationId xmlns:a16="http://schemas.microsoft.com/office/drawing/2014/main" id="{4A2CFAEE-4EBA-48AC-9760-A6AF8DC5AA59}"/>
              </a:ext>
            </a:extLst>
          </p:cNvPr>
          <p:cNvSpPr>
            <a:spLocks noGrp="1"/>
          </p:cNvSpPr>
          <p:nvPr>
            <p:ph idx="1"/>
          </p:nvPr>
        </p:nvSpPr>
        <p:spPr>
          <a:xfrm>
            <a:off x="677333" y="2160589"/>
            <a:ext cx="8930493" cy="4697411"/>
          </a:xfrm>
        </p:spPr>
        <p:txBody>
          <a:bodyPr>
            <a:normAutofit fontScale="40000" lnSpcReduction="20000"/>
          </a:bodyPr>
          <a:lstStyle/>
          <a:p>
            <a:pPr>
              <a:lnSpc>
                <a:spcPct val="120000"/>
              </a:lnSpc>
              <a:buFont typeface="Wingdings" panose="05000000000000000000" pitchFamily="2" charset="2"/>
              <a:buChar char="Ø"/>
            </a:pPr>
            <a:r>
              <a:rPr lang="en-US" sz="5200" b="1" dirty="0">
                <a:latin typeface="Calibri" panose="020F0502020204030204" pitchFamily="34" charset="0"/>
                <a:cs typeface="Calibri" panose="020F0502020204030204" pitchFamily="34" charset="0"/>
              </a:rPr>
              <a:t>The Client 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sz="5200" dirty="0">
              <a:latin typeface="Calibri" panose="020F0502020204030204" pitchFamily="34" charset="0"/>
              <a:cs typeface="Calibri" panose="020F0502020204030204" pitchFamily="34" charset="0"/>
            </a:endParaRPr>
          </a:p>
          <a:p>
            <a:pPr algn="l">
              <a:buFont typeface="Wingdings" panose="05000000000000000000" pitchFamily="2" charset="2"/>
              <a:buChar char="Ø"/>
            </a:pPr>
            <a:r>
              <a:rPr lang="en-US" sz="5200" b="1" dirty="0">
                <a:latin typeface="Calibri" panose="020F0502020204030204" pitchFamily="34" charset="0"/>
                <a:cs typeface="Calibri" panose="020F0502020204030204" pitchFamily="34" charset="0"/>
              </a:rPr>
              <a:t>Objective:</a:t>
            </a:r>
            <a:r>
              <a:rPr lang="en-US" sz="5200" i="0" u="none" strike="noStrike" baseline="0" dirty="0">
                <a:latin typeface="Calibri" panose="020F0502020204030204" pitchFamily="34" charset="0"/>
                <a:cs typeface="Calibri" panose="020F0502020204030204" pitchFamily="34" charset="0"/>
              </a:rPr>
              <a:t>Provide actionable insights to help XYZ firm in identifying the right company for making investment.</a:t>
            </a:r>
          </a:p>
          <a:p>
            <a:pPr algn="l">
              <a:buFont typeface="Arial" panose="020B0604020202020204" pitchFamily="34" charset="0"/>
              <a:buChar char="•"/>
            </a:pPr>
            <a:endParaRPr lang="en-US" sz="5200" dirty="0">
              <a:latin typeface="Calibri" panose="020F0502020204030204" pitchFamily="34" charset="0"/>
              <a:cs typeface="Calibri" panose="020F0502020204030204" pitchFamily="34" charset="0"/>
            </a:endParaRPr>
          </a:p>
          <a:p>
            <a:pPr algn="l">
              <a:buFont typeface="Wingdings" panose="05000000000000000000" pitchFamily="2" charset="2"/>
              <a:buChar char="Ø"/>
            </a:pPr>
            <a:r>
              <a:rPr lang="en-US" sz="5200" b="1" dirty="0">
                <a:latin typeface="Calibri" panose="020F0502020204030204" pitchFamily="34" charset="0"/>
                <a:cs typeface="Calibri" panose="020F0502020204030204" pitchFamily="34" charset="0"/>
              </a:rPr>
              <a:t>Cab Companies:</a:t>
            </a:r>
          </a:p>
          <a:p>
            <a:pPr algn="l">
              <a:buFont typeface="Arial" panose="020B0604020202020204" pitchFamily="34" charset="0"/>
              <a:buChar char="•"/>
            </a:pPr>
            <a:r>
              <a:rPr lang="en-US" sz="5200" b="1" dirty="0">
                <a:latin typeface="Calibri" panose="020F0502020204030204" pitchFamily="34" charset="0"/>
                <a:cs typeface="Calibri" panose="020F0502020204030204" pitchFamily="34" charset="0"/>
              </a:rPr>
              <a:t>Yellow Cab</a:t>
            </a:r>
          </a:p>
          <a:p>
            <a:pPr algn="l">
              <a:buFont typeface="Arial" panose="020B0604020202020204" pitchFamily="34" charset="0"/>
              <a:buChar char="•"/>
            </a:pPr>
            <a:r>
              <a:rPr lang="en-US" sz="5200" b="1" dirty="0">
                <a:latin typeface="Calibri" panose="020F0502020204030204" pitchFamily="34" charset="0"/>
                <a:cs typeface="Calibri" panose="020F0502020204030204" pitchFamily="34" charset="0"/>
              </a:rPr>
              <a:t>Pink Cab</a:t>
            </a:r>
          </a:p>
          <a:p>
            <a:pPr algn="l">
              <a:buFont typeface="Wingdings" panose="05000000000000000000" pitchFamily="2" charset="2"/>
              <a:buChar char="Ø"/>
            </a:pPr>
            <a:endParaRPr lang="en-US" sz="5200" dirty="0">
              <a:latin typeface="Calibri" panose="020F0502020204030204" pitchFamily="34" charset="0"/>
              <a:cs typeface="Calibri" panose="020F0502020204030204" pitchFamily="34" charset="0"/>
            </a:endParaRPr>
          </a:p>
          <a:p>
            <a:pPr marL="0" indent="0" algn="l">
              <a:buNone/>
            </a:pPr>
            <a:endParaRPr lang="en-US" sz="4300" b="1" dirty="0">
              <a:latin typeface="Calibri" panose="020F0502020204030204" pitchFamily="34" charset="0"/>
            </a:endParaRPr>
          </a:p>
          <a:p>
            <a:pPr algn="l">
              <a:buFont typeface="Arial" panose="020B0604020202020204" pitchFamily="34" charset="0"/>
              <a:buChar char="•"/>
            </a:pPr>
            <a:endParaRPr lang="en-US" b="1" dirty="0">
              <a:latin typeface="Calibri" panose="020F0502020204030204" pitchFamily="34" charset="0"/>
            </a:endParaRPr>
          </a:p>
          <a:p>
            <a:pPr algn="l">
              <a:buFont typeface="Wingdings" panose="05000000000000000000" pitchFamily="2" charset="2"/>
              <a:buChar char="Ø"/>
            </a:pPr>
            <a:endParaRPr lang="en-US" b="1" dirty="0">
              <a:latin typeface="Calibri" panose="020F0502020204030204" pitchFamily="34" charset="0"/>
            </a:endParaRPr>
          </a:p>
          <a:p>
            <a:pPr algn="l">
              <a:buFont typeface="Wingdings" panose="05000000000000000000" pitchFamily="2" charset="2"/>
              <a:buChar char="Ø"/>
            </a:pPr>
            <a:endParaRPr lang="en-US" b="1" dirty="0"/>
          </a:p>
          <a:p>
            <a:endParaRPr lang="en-US" dirty="0"/>
          </a:p>
        </p:txBody>
      </p:sp>
    </p:spTree>
    <p:extLst>
      <p:ext uri="{BB962C8B-B14F-4D97-AF65-F5344CB8AC3E}">
        <p14:creationId xmlns:p14="http://schemas.microsoft.com/office/powerpoint/2010/main" val="146975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2D53-70B2-4AEC-B3CC-11105FE8FEB8}"/>
              </a:ext>
            </a:extLst>
          </p:cNvPr>
          <p:cNvSpPr>
            <a:spLocks noGrp="1"/>
          </p:cNvSpPr>
          <p:nvPr>
            <p:ph type="title"/>
          </p:nvPr>
        </p:nvSpPr>
        <p:spPr/>
        <p:txBody>
          <a:bodyPr/>
          <a:lstStyle/>
          <a:p>
            <a:r>
              <a:rPr lang="en-US" b="1" dirty="0"/>
              <a:t>Does margin proportionally increase with increase in number of customers?</a:t>
            </a:r>
          </a:p>
        </p:txBody>
      </p:sp>
      <p:sp>
        <p:nvSpPr>
          <p:cNvPr id="4" name="Content Placeholder 3">
            <a:extLst>
              <a:ext uri="{FF2B5EF4-FFF2-40B4-BE49-F238E27FC236}">
                <a16:creationId xmlns:a16="http://schemas.microsoft.com/office/drawing/2014/main" id="{1C58EA06-2D50-4D52-A0F6-D14180A49D2C}"/>
              </a:ext>
            </a:extLst>
          </p:cNvPr>
          <p:cNvSpPr>
            <a:spLocks noGrp="1"/>
          </p:cNvSpPr>
          <p:nvPr>
            <p:ph sz="half" idx="2"/>
          </p:nvPr>
        </p:nvSpPr>
        <p:spPr/>
        <p:txBody>
          <a:bodyPr/>
          <a:lstStyle/>
          <a:p>
            <a:r>
              <a:rPr lang="en-US" dirty="0"/>
              <a:t>As illustrated on the diagram, we see that the Pink cabs increase their margins with an increase in number of customers</a:t>
            </a:r>
          </a:p>
        </p:txBody>
      </p:sp>
      <p:pic>
        <p:nvPicPr>
          <p:cNvPr id="19458" name="Picture 2">
            <a:extLst>
              <a:ext uri="{FF2B5EF4-FFF2-40B4-BE49-F238E27FC236}">
                <a16:creationId xmlns:a16="http://schemas.microsoft.com/office/drawing/2014/main" id="{0BAEA2E9-92D1-4E89-8BBF-408B6CB0AE5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4599" y="2160588"/>
            <a:ext cx="408959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132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15AB70-BDA5-40BA-ABD1-8DCFD4B7D261}"/>
              </a:ext>
            </a:extLst>
          </p:cNvPr>
          <p:cNvSpPr>
            <a:spLocks noGrp="1"/>
          </p:cNvSpPr>
          <p:nvPr>
            <p:ph sz="half" idx="2"/>
          </p:nvPr>
        </p:nvSpPr>
        <p:spPr>
          <a:xfrm>
            <a:off x="5324750" y="1307482"/>
            <a:ext cx="4184034" cy="3807857"/>
          </a:xfrm>
        </p:spPr>
        <p:txBody>
          <a:bodyPr/>
          <a:lstStyle/>
          <a:p>
            <a:r>
              <a:rPr lang="en-US" dirty="0"/>
              <a:t>Here as we see, the Yellow cabs decrease their margins with an increase in number of customers</a:t>
            </a:r>
          </a:p>
        </p:txBody>
      </p:sp>
      <p:pic>
        <p:nvPicPr>
          <p:cNvPr id="21506" name="Picture 2">
            <a:extLst>
              <a:ext uri="{FF2B5EF4-FFF2-40B4-BE49-F238E27FC236}">
                <a16:creationId xmlns:a16="http://schemas.microsoft.com/office/drawing/2014/main" id="{483842EE-F02E-459A-8851-99F6A370E4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47910" y="1307482"/>
            <a:ext cx="4617814" cy="424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373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C49C-6CD8-4A91-89D4-A55E26D1E19A}"/>
              </a:ext>
            </a:extLst>
          </p:cNvPr>
          <p:cNvSpPr>
            <a:spLocks noGrp="1"/>
          </p:cNvSpPr>
          <p:nvPr>
            <p:ph type="ctrTitle"/>
          </p:nvPr>
        </p:nvSpPr>
        <p:spPr>
          <a:xfrm>
            <a:off x="1507067" y="2404534"/>
            <a:ext cx="7766936" cy="2743198"/>
          </a:xfrm>
        </p:spPr>
        <p:txBody>
          <a:bodyPr/>
          <a:lstStyle/>
          <a:p>
            <a:r>
              <a:rPr lang="en-US" sz="6600" dirty="0"/>
              <a:t>Hypothesis Testing</a:t>
            </a:r>
          </a:p>
        </p:txBody>
      </p:sp>
    </p:spTree>
    <p:extLst>
      <p:ext uri="{BB962C8B-B14F-4D97-AF65-F5344CB8AC3E}">
        <p14:creationId xmlns:p14="http://schemas.microsoft.com/office/powerpoint/2010/main" val="2723768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F897-D35D-4D76-B21F-BCDEDD70BDDC}"/>
              </a:ext>
            </a:extLst>
          </p:cNvPr>
          <p:cNvSpPr>
            <a:spLocks noGrp="1"/>
          </p:cNvSpPr>
          <p:nvPr>
            <p:ph type="title"/>
          </p:nvPr>
        </p:nvSpPr>
        <p:spPr/>
        <p:txBody>
          <a:bodyPr>
            <a:normAutofit/>
          </a:bodyPr>
          <a:lstStyle/>
          <a:p>
            <a:r>
              <a:rPr lang="en-US" sz="2800" dirty="0"/>
              <a:t>Is there a difference in margin/profit between male and female customers for Yellow cabs?</a:t>
            </a:r>
          </a:p>
        </p:txBody>
      </p:sp>
      <p:pic>
        <p:nvPicPr>
          <p:cNvPr id="6" name="Content Placeholder 5">
            <a:extLst>
              <a:ext uri="{FF2B5EF4-FFF2-40B4-BE49-F238E27FC236}">
                <a16:creationId xmlns:a16="http://schemas.microsoft.com/office/drawing/2014/main" id="{927F1C1E-0213-4632-859F-D4AFF6DF77C7}"/>
              </a:ext>
            </a:extLst>
          </p:cNvPr>
          <p:cNvPicPr>
            <a:picLocks noGrp="1" noChangeAspect="1"/>
          </p:cNvPicPr>
          <p:nvPr>
            <p:ph sz="half" idx="1"/>
          </p:nvPr>
        </p:nvPicPr>
        <p:blipFill>
          <a:blip r:embed="rId2"/>
          <a:stretch>
            <a:fillRect/>
          </a:stretch>
        </p:blipFill>
        <p:spPr>
          <a:xfrm>
            <a:off x="172278" y="2756451"/>
            <a:ext cx="6013729" cy="2171149"/>
          </a:xfrm>
        </p:spPr>
      </p:pic>
      <p:sp>
        <p:nvSpPr>
          <p:cNvPr id="4" name="Content Placeholder 3">
            <a:extLst>
              <a:ext uri="{FF2B5EF4-FFF2-40B4-BE49-F238E27FC236}">
                <a16:creationId xmlns:a16="http://schemas.microsoft.com/office/drawing/2014/main" id="{F486A21B-BADC-486D-B85D-598093D49BDD}"/>
              </a:ext>
            </a:extLst>
          </p:cNvPr>
          <p:cNvSpPr>
            <a:spLocks noGrp="1"/>
          </p:cNvSpPr>
          <p:nvPr>
            <p:ph sz="half" idx="2"/>
          </p:nvPr>
        </p:nvSpPr>
        <p:spPr>
          <a:xfrm>
            <a:off x="6096000" y="2134085"/>
            <a:ext cx="4184034" cy="3880773"/>
          </a:xfrm>
        </p:spPr>
        <p:txBody>
          <a:bodyPr/>
          <a:lstStyle/>
          <a:p>
            <a:r>
              <a:rPr lang="en-US" dirty="0"/>
              <a:t>There is a difference in margin/profit for the Yellow cab between male and female customers,and therefore we accept the alternate hypothesis.</a:t>
            </a:r>
          </a:p>
        </p:txBody>
      </p:sp>
    </p:spTree>
    <p:extLst>
      <p:ext uri="{BB962C8B-B14F-4D97-AF65-F5344CB8AC3E}">
        <p14:creationId xmlns:p14="http://schemas.microsoft.com/office/powerpoint/2010/main" val="2265628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324E-30C8-4DDD-8F8B-D416F271EFCE}"/>
              </a:ext>
            </a:extLst>
          </p:cNvPr>
          <p:cNvSpPr>
            <a:spLocks noGrp="1"/>
          </p:cNvSpPr>
          <p:nvPr>
            <p:ph type="title"/>
          </p:nvPr>
        </p:nvSpPr>
        <p:spPr/>
        <p:txBody>
          <a:bodyPr/>
          <a:lstStyle/>
          <a:p>
            <a:r>
              <a:rPr lang="en-US" dirty="0"/>
              <a:t>Is there a difference between gender and KM Travelled for Pink cabs?</a:t>
            </a:r>
          </a:p>
        </p:txBody>
      </p:sp>
      <p:sp>
        <p:nvSpPr>
          <p:cNvPr id="3" name="Content Placeholder 2">
            <a:extLst>
              <a:ext uri="{FF2B5EF4-FFF2-40B4-BE49-F238E27FC236}">
                <a16:creationId xmlns:a16="http://schemas.microsoft.com/office/drawing/2014/main" id="{A5BFEE65-F3A9-40E8-9967-9022365AF84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41F3A36-CE2A-4308-A926-7E89E743EF3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0866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63E1-E204-4153-8BE6-DC4699CBBFC9}"/>
              </a:ext>
            </a:extLst>
          </p:cNvPr>
          <p:cNvSpPr>
            <a:spLocks noGrp="1"/>
          </p:cNvSpPr>
          <p:nvPr>
            <p:ph type="title"/>
          </p:nvPr>
        </p:nvSpPr>
        <p:spPr/>
        <p:txBody>
          <a:bodyPr>
            <a:normAutofit/>
          </a:bodyPr>
          <a:lstStyle/>
          <a:p>
            <a:r>
              <a:rPr lang="en-US" sz="2800" dirty="0"/>
              <a:t>Is there a difference in margin/profit between male and female customers for Pink cabs?</a:t>
            </a:r>
          </a:p>
        </p:txBody>
      </p:sp>
      <p:pic>
        <p:nvPicPr>
          <p:cNvPr id="6" name="Content Placeholder 5">
            <a:extLst>
              <a:ext uri="{FF2B5EF4-FFF2-40B4-BE49-F238E27FC236}">
                <a16:creationId xmlns:a16="http://schemas.microsoft.com/office/drawing/2014/main" id="{687E4F66-5967-42BF-A14B-1C16E481CE7A}"/>
              </a:ext>
            </a:extLst>
          </p:cNvPr>
          <p:cNvPicPr>
            <a:picLocks noGrp="1" noChangeAspect="1"/>
          </p:cNvPicPr>
          <p:nvPr>
            <p:ph sz="half" idx="1"/>
          </p:nvPr>
        </p:nvPicPr>
        <p:blipFill>
          <a:blip r:embed="rId2"/>
          <a:stretch>
            <a:fillRect/>
          </a:stretch>
        </p:blipFill>
        <p:spPr>
          <a:xfrm>
            <a:off x="179961" y="3644349"/>
            <a:ext cx="4680964" cy="1470990"/>
          </a:xfrm>
        </p:spPr>
      </p:pic>
      <p:sp>
        <p:nvSpPr>
          <p:cNvPr id="4" name="Content Placeholder 3">
            <a:extLst>
              <a:ext uri="{FF2B5EF4-FFF2-40B4-BE49-F238E27FC236}">
                <a16:creationId xmlns:a16="http://schemas.microsoft.com/office/drawing/2014/main" id="{1C223247-E118-4547-A10C-85B18DA37961}"/>
              </a:ext>
            </a:extLst>
          </p:cNvPr>
          <p:cNvSpPr>
            <a:spLocks noGrp="1"/>
          </p:cNvSpPr>
          <p:nvPr>
            <p:ph sz="half" idx="2"/>
          </p:nvPr>
        </p:nvSpPr>
        <p:spPr/>
        <p:txBody>
          <a:bodyPr/>
          <a:lstStyle/>
          <a:p>
            <a:r>
              <a:rPr lang="en-US" dirty="0"/>
              <a:t>We accept the null hypothesis,and therefore there is no difference in margin/profit for Pink cabs between male and female customers.</a:t>
            </a:r>
          </a:p>
        </p:txBody>
      </p:sp>
    </p:spTree>
    <p:extLst>
      <p:ext uri="{BB962C8B-B14F-4D97-AF65-F5344CB8AC3E}">
        <p14:creationId xmlns:p14="http://schemas.microsoft.com/office/powerpoint/2010/main" val="583596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704B-7FAE-443B-9FEF-EE33DDAAEBBE}"/>
              </a:ext>
            </a:extLst>
          </p:cNvPr>
          <p:cNvSpPr>
            <a:spLocks noGrp="1"/>
          </p:cNvSpPr>
          <p:nvPr>
            <p:ph type="title"/>
          </p:nvPr>
        </p:nvSpPr>
        <p:spPr/>
        <p:txBody>
          <a:bodyPr>
            <a:normAutofit/>
          </a:bodyPr>
          <a:lstStyle/>
          <a:p>
            <a:r>
              <a:rPr lang="en-US" sz="2800" dirty="0"/>
              <a:t>Is there a difference in margins/profit due to age of customers for Pink cab?</a:t>
            </a:r>
          </a:p>
        </p:txBody>
      </p:sp>
      <p:pic>
        <p:nvPicPr>
          <p:cNvPr id="6" name="Content Placeholder 5">
            <a:extLst>
              <a:ext uri="{FF2B5EF4-FFF2-40B4-BE49-F238E27FC236}">
                <a16:creationId xmlns:a16="http://schemas.microsoft.com/office/drawing/2014/main" id="{615CC361-C240-4C4D-A05F-3DC3AE43F1FA}"/>
              </a:ext>
            </a:extLst>
          </p:cNvPr>
          <p:cNvPicPr>
            <a:picLocks noGrp="1" noChangeAspect="1"/>
          </p:cNvPicPr>
          <p:nvPr>
            <p:ph sz="half" idx="1"/>
          </p:nvPr>
        </p:nvPicPr>
        <p:blipFill>
          <a:blip r:embed="rId2"/>
          <a:stretch>
            <a:fillRect/>
          </a:stretch>
        </p:blipFill>
        <p:spPr>
          <a:xfrm>
            <a:off x="587210" y="3190081"/>
            <a:ext cx="3934784" cy="1320800"/>
          </a:xfrm>
        </p:spPr>
      </p:pic>
      <p:sp>
        <p:nvSpPr>
          <p:cNvPr id="4" name="Content Placeholder 3">
            <a:extLst>
              <a:ext uri="{FF2B5EF4-FFF2-40B4-BE49-F238E27FC236}">
                <a16:creationId xmlns:a16="http://schemas.microsoft.com/office/drawing/2014/main" id="{58307000-6D7E-433E-A091-F6173E66EE44}"/>
              </a:ext>
            </a:extLst>
          </p:cNvPr>
          <p:cNvSpPr>
            <a:spLocks noGrp="1"/>
          </p:cNvSpPr>
          <p:nvPr>
            <p:ph sz="half" idx="2"/>
          </p:nvPr>
        </p:nvSpPr>
        <p:spPr/>
        <p:txBody>
          <a:bodyPr/>
          <a:lstStyle/>
          <a:p>
            <a:r>
              <a:rPr lang="en-US" dirty="0"/>
              <a:t> There is no difference is no difference in margin/profit for Pink cab due to the age of customers,and therefore we accept the null</a:t>
            </a:r>
          </a:p>
          <a:p>
            <a:r>
              <a:rPr lang="en-US" dirty="0"/>
              <a:t>It doesn't make any difference whether the customer is less than equal to 40 or greater than 40.</a:t>
            </a:r>
          </a:p>
        </p:txBody>
      </p:sp>
    </p:spTree>
    <p:extLst>
      <p:ext uri="{BB962C8B-B14F-4D97-AF65-F5344CB8AC3E}">
        <p14:creationId xmlns:p14="http://schemas.microsoft.com/office/powerpoint/2010/main" val="1095697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5D8B-8826-48FA-AD33-8283C3645757}"/>
              </a:ext>
            </a:extLst>
          </p:cNvPr>
          <p:cNvSpPr>
            <a:spLocks noGrp="1"/>
          </p:cNvSpPr>
          <p:nvPr>
            <p:ph type="title"/>
          </p:nvPr>
        </p:nvSpPr>
        <p:spPr/>
        <p:txBody>
          <a:bodyPr>
            <a:normAutofit/>
          </a:bodyPr>
          <a:lstStyle/>
          <a:p>
            <a:r>
              <a:rPr lang="en-US" sz="2800" dirty="0"/>
              <a:t>Is there a difference in profit/margin due to the age of customers for Yellow cabs?</a:t>
            </a:r>
          </a:p>
        </p:txBody>
      </p:sp>
      <p:pic>
        <p:nvPicPr>
          <p:cNvPr id="6" name="Content Placeholder 5">
            <a:extLst>
              <a:ext uri="{FF2B5EF4-FFF2-40B4-BE49-F238E27FC236}">
                <a16:creationId xmlns:a16="http://schemas.microsoft.com/office/drawing/2014/main" id="{4BD09227-823B-4DFB-AC35-DDFE59EEC01C}"/>
              </a:ext>
            </a:extLst>
          </p:cNvPr>
          <p:cNvPicPr>
            <a:picLocks noGrp="1" noChangeAspect="1"/>
          </p:cNvPicPr>
          <p:nvPr>
            <p:ph sz="half" idx="1"/>
          </p:nvPr>
        </p:nvPicPr>
        <p:blipFill>
          <a:blip r:embed="rId2"/>
          <a:stretch>
            <a:fillRect/>
          </a:stretch>
        </p:blipFill>
        <p:spPr>
          <a:xfrm>
            <a:off x="57498" y="3538330"/>
            <a:ext cx="5426120" cy="1126435"/>
          </a:xfrm>
        </p:spPr>
      </p:pic>
      <p:sp>
        <p:nvSpPr>
          <p:cNvPr id="4" name="Content Placeholder 3">
            <a:extLst>
              <a:ext uri="{FF2B5EF4-FFF2-40B4-BE49-F238E27FC236}">
                <a16:creationId xmlns:a16="http://schemas.microsoft.com/office/drawing/2014/main" id="{5BCD051E-BD0D-49D8-A5DE-DE10F173AD65}"/>
              </a:ext>
            </a:extLst>
          </p:cNvPr>
          <p:cNvSpPr>
            <a:spLocks noGrp="1"/>
          </p:cNvSpPr>
          <p:nvPr>
            <p:ph sz="half" idx="2"/>
          </p:nvPr>
        </p:nvSpPr>
        <p:spPr>
          <a:xfrm>
            <a:off x="5483618" y="2173841"/>
            <a:ext cx="4184034" cy="3880773"/>
          </a:xfrm>
        </p:spPr>
        <p:txBody>
          <a:bodyPr/>
          <a:lstStyle/>
          <a:p>
            <a:r>
              <a:rPr lang="en-US" dirty="0"/>
              <a:t> There is no difference in profit/margin for Yellow cabs due to the age of customers,so we accept the null hypothesis.</a:t>
            </a:r>
          </a:p>
          <a:p>
            <a:endParaRPr lang="en-US" dirty="0"/>
          </a:p>
          <a:p>
            <a:r>
              <a:rPr lang="en-US" dirty="0"/>
              <a:t>It </a:t>
            </a:r>
            <a:r>
              <a:rPr lang="en-US" dirty="0" err="1"/>
              <a:t>aslo</a:t>
            </a:r>
            <a:r>
              <a:rPr lang="en-US" dirty="0"/>
              <a:t> doesn't make any difference whether the customer is less than equal to 40 or greater than 40.</a:t>
            </a:r>
          </a:p>
          <a:p>
            <a:endParaRPr lang="en-US" dirty="0"/>
          </a:p>
        </p:txBody>
      </p:sp>
    </p:spTree>
    <p:extLst>
      <p:ext uri="{BB962C8B-B14F-4D97-AF65-F5344CB8AC3E}">
        <p14:creationId xmlns:p14="http://schemas.microsoft.com/office/powerpoint/2010/main" val="4248821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96DB-CBD8-4574-8169-0C39CF072F85}"/>
              </a:ext>
            </a:extLst>
          </p:cNvPr>
          <p:cNvSpPr>
            <a:spLocks noGrp="1"/>
          </p:cNvSpPr>
          <p:nvPr>
            <p:ph type="title"/>
          </p:nvPr>
        </p:nvSpPr>
        <p:spPr/>
        <p:txBody>
          <a:bodyPr>
            <a:normAutofit/>
          </a:bodyPr>
          <a:lstStyle/>
          <a:p>
            <a:r>
              <a:rPr lang="en-US" sz="2800" dirty="0"/>
              <a:t>Is there a difference between gender and KM Travelled for Yellow cabs?</a:t>
            </a:r>
          </a:p>
        </p:txBody>
      </p:sp>
      <p:pic>
        <p:nvPicPr>
          <p:cNvPr id="6" name="Content Placeholder 5">
            <a:extLst>
              <a:ext uri="{FF2B5EF4-FFF2-40B4-BE49-F238E27FC236}">
                <a16:creationId xmlns:a16="http://schemas.microsoft.com/office/drawing/2014/main" id="{DA5C1BF1-96CE-40E5-92A7-71547B67FD13}"/>
              </a:ext>
            </a:extLst>
          </p:cNvPr>
          <p:cNvPicPr>
            <a:picLocks noGrp="1" noChangeAspect="1"/>
          </p:cNvPicPr>
          <p:nvPr>
            <p:ph sz="half" idx="1"/>
          </p:nvPr>
        </p:nvPicPr>
        <p:blipFill>
          <a:blip r:embed="rId2"/>
          <a:stretch>
            <a:fillRect/>
          </a:stretch>
        </p:blipFill>
        <p:spPr>
          <a:xfrm>
            <a:off x="136195" y="3237706"/>
            <a:ext cx="4423899" cy="1320800"/>
          </a:xfrm>
        </p:spPr>
      </p:pic>
      <p:sp>
        <p:nvSpPr>
          <p:cNvPr id="4" name="Content Placeholder 3">
            <a:extLst>
              <a:ext uri="{FF2B5EF4-FFF2-40B4-BE49-F238E27FC236}">
                <a16:creationId xmlns:a16="http://schemas.microsoft.com/office/drawing/2014/main" id="{0C0948FC-FA4D-4A6A-A851-BD0E3AE77967}"/>
              </a:ext>
            </a:extLst>
          </p:cNvPr>
          <p:cNvSpPr>
            <a:spLocks noGrp="1"/>
          </p:cNvSpPr>
          <p:nvPr>
            <p:ph sz="half" idx="2"/>
          </p:nvPr>
        </p:nvSpPr>
        <p:spPr/>
        <p:txBody>
          <a:bodyPr/>
          <a:lstStyle/>
          <a:p>
            <a:r>
              <a:rPr lang="en-US" dirty="0"/>
              <a:t>There is no difference between gender and KM Travelled for yellow cab, so we accept the null hypothesis. </a:t>
            </a:r>
          </a:p>
        </p:txBody>
      </p:sp>
    </p:spTree>
    <p:extLst>
      <p:ext uri="{BB962C8B-B14F-4D97-AF65-F5344CB8AC3E}">
        <p14:creationId xmlns:p14="http://schemas.microsoft.com/office/powerpoint/2010/main" val="2008956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C4D-C5E5-4C5F-AE75-DFCC8AA0A716}"/>
              </a:ext>
            </a:extLst>
          </p:cNvPr>
          <p:cNvSpPr>
            <a:spLocks noGrp="1"/>
          </p:cNvSpPr>
          <p:nvPr>
            <p:ph type="title"/>
          </p:nvPr>
        </p:nvSpPr>
        <p:spPr/>
        <p:txBody>
          <a:bodyPr/>
          <a:lstStyle/>
          <a:p>
            <a:r>
              <a:rPr lang="en-US" dirty="0"/>
              <a:t>Is there a difference between gender and KM Travelled for Pink cab?</a:t>
            </a:r>
          </a:p>
        </p:txBody>
      </p:sp>
      <p:pic>
        <p:nvPicPr>
          <p:cNvPr id="6" name="Content Placeholder 5">
            <a:extLst>
              <a:ext uri="{FF2B5EF4-FFF2-40B4-BE49-F238E27FC236}">
                <a16:creationId xmlns:a16="http://schemas.microsoft.com/office/drawing/2014/main" id="{CEA04D76-87B6-46D7-9850-08F63975A17D}"/>
              </a:ext>
            </a:extLst>
          </p:cNvPr>
          <p:cNvPicPr>
            <a:picLocks noGrp="1" noChangeAspect="1"/>
          </p:cNvPicPr>
          <p:nvPr>
            <p:ph sz="half" idx="1"/>
          </p:nvPr>
        </p:nvPicPr>
        <p:blipFill>
          <a:blip r:embed="rId2"/>
          <a:stretch>
            <a:fillRect/>
          </a:stretch>
        </p:blipFill>
        <p:spPr>
          <a:xfrm>
            <a:off x="0" y="3161920"/>
            <a:ext cx="5971702" cy="1320800"/>
          </a:xfrm>
        </p:spPr>
      </p:pic>
      <p:sp>
        <p:nvSpPr>
          <p:cNvPr id="4" name="Content Placeholder 3">
            <a:extLst>
              <a:ext uri="{FF2B5EF4-FFF2-40B4-BE49-F238E27FC236}">
                <a16:creationId xmlns:a16="http://schemas.microsoft.com/office/drawing/2014/main" id="{3D2DB117-BB8A-4A33-B671-10E1E9E100F9}"/>
              </a:ext>
            </a:extLst>
          </p:cNvPr>
          <p:cNvSpPr>
            <a:spLocks noGrp="1"/>
          </p:cNvSpPr>
          <p:nvPr>
            <p:ph sz="half" idx="2"/>
          </p:nvPr>
        </p:nvSpPr>
        <p:spPr>
          <a:xfrm>
            <a:off x="6096000" y="2187094"/>
            <a:ext cx="4184034" cy="3880773"/>
          </a:xfrm>
        </p:spPr>
        <p:txBody>
          <a:bodyPr/>
          <a:lstStyle/>
          <a:p>
            <a:r>
              <a:rPr lang="en-US" dirty="0"/>
              <a:t>There is a difference between gender and KM Travelled for Pink cabs.</a:t>
            </a:r>
          </a:p>
        </p:txBody>
      </p:sp>
    </p:spTree>
    <p:extLst>
      <p:ext uri="{BB962C8B-B14F-4D97-AF65-F5344CB8AC3E}">
        <p14:creationId xmlns:p14="http://schemas.microsoft.com/office/powerpoint/2010/main" val="181194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0C58-7ED2-48A3-B570-71A466A20959}"/>
              </a:ext>
            </a:extLst>
          </p:cNvPr>
          <p:cNvSpPr>
            <a:spLocks noGrp="1"/>
          </p:cNvSpPr>
          <p:nvPr>
            <p:ph type="title"/>
          </p:nvPr>
        </p:nvSpPr>
        <p:spPr/>
        <p:txBody>
          <a:bodyPr/>
          <a:lstStyle/>
          <a:p>
            <a:r>
              <a:rPr lang="en-US" b="1" dirty="0"/>
              <a:t>Data Understanding</a:t>
            </a:r>
          </a:p>
        </p:txBody>
      </p:sp>
      <p:sp>
        <p:nvSpPr>
          <p:cNvPr id="3" name="Content Placeholder 2">
            <a:extLst>
              <a:ext uri="{FF2B5EF4-FFF2-40B4-BE49-F238E27FC236}">
                <a16:creationId xmlns:a16="http://schemas.microsoft.com/office/drawing/2014/main" id="{1EAD63DD-F715-4EA3-AE85-15242AB8644A}"/>
              </a:ext>
            </a:extLst>
          </p:cNvPr>
          <p:cNvSpPr>
            <a:spLocks noGrp="1"/>
          </p:cNvSpPr>
          <p:nvPr>
            <p:ph idx="1"/>
          </p:nvPr>
        </p:nvSpPr>
        <p:spPr/>
        <p:txBody>
          <a:bodyPr>
            <a:normAutofit/>
          </a:bodyPr>
          <a:lstStyle/>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There are 4 datasets :</a:t>
            </a:r>
          </a:p>
          <a:p>
            <a:pPr>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Cab_Data.csv-</a:t>
            </a:r>
            <a:r>
              <a:rPr lang="en-US" sz="1600" dirty="0">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359392 observations/rows and 7 fields/columns</a:t>
            </a:r>
            <a:r>
              <a:rPr lang="en-US" sz="1600" i="0" dirty="0">
                <a:solidFill>
                  <a:srgbClr val="000000"/>
                </a:solidFill>
                <a:effectLst/>
                <a:latin typeface="Calibri" panose="020F0502020204030204" pitchFamily="34" charset="0"/>
                <a:cs typeface="Calibri" panose="020F0502020204030204" pitchFamily="34" charset="0"/>
              </a:rPr>
              <a:t>. This dataset contains transaction details for each cab type.</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Customer_ID.csv-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49171 rows/observations and 4 fields/columns</a:t>
            </a:r>
            <a:r>
              <a:rPr lang="en-US" sz="1600" i="0" dirty="0">
                <a:solidFill>
                  <a:srgbClr val="000000"/>
                </a:solidFill>
                <a:effectLst/>
                <a:latin typeface="Calibri" panose="020F0502020204030204" pitchFamily="34" charset="0"/>
                <a:cs typeface="Calibri" panose="020F0502020204030204" pitchFamily="34" charset="0"/>
              </a:rPr>
              <a:t>.This dataset contains demographic details of each customer.The column </a:t>
            </a:r>
            <a:r>
              <a:rPr lang="en-US" sz="1600" b="1" i="0" dirty="0">
                <a:solidFill>
                  <a:srgbClr val="000000"/>
                </a:solidFill>
                <a:effectLst/>
                <a:latin typeface="Calibri" panose="020F0502020204030204" pitchFamily="34" charset="0"/>
                <a:cs typeface="Calibri" panose="020F0502020204030204" pitchFamily="34" charset="0"/>
              </a:rPr>
              <a:t>Customer ID </a:t>
            </a:r>
            <a:r>
              <a:rPr lang="en-US" sz="1600" i="0" dirty="0">
                <a:solidFill>
                  <a:srgbClr val="000000"/>
                </a:solidFill>
                <a:effectLst/>
                <a:latin typeface="Calibri" panose="020F0502020204030204" pitchFamily="34" charset="0"/>
                <a:cs typeface="Calibri" panose="020F0502020204030204" pitchFamily="34" charset="0"/>
              </a:rPr>
              <a:t>is the unique identifier or sometimes called Primary Key for this dataset.</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Transaction_ID.csv-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440098 rows/observations and 3 fields/columns</a:t>
            </a:r>
            <a:r>
              <a:rPr lang="en-US" sz="1600" i="0" dirty="0">
                <a:solidFill>
                  <a:srgbClr val="000000"/>
                </a:solidFill>
                <a:effectLst/>
                <a:latin typeface="Calibri" panose="020F0502020204030204" pitchFamily="34" charset="0"/>
                <a:cs typeface="Calibri" panose="020F0502020204030204" pitchFamily="34" charset="0"/>
              </a:rPr>
              <a:t>.This dataset </a:t>
            </a:r>
            <a:r>
              <a:rPr lang="en-US" sz="1600" dirty="0">
                <a:solidFill>
                  <a:srgbClr val="000000"/>
                </a:solidFill>
                <a:latin typeface="Calibri" panose="020F0502020204030204" pitchFamily="34" charset="0"/>
                <a:cs typeface="Calibri" panose="020F0502020204030204" pitchFamily="34" charset="0"/>
              </a:rPr>
              <a:t>maps with the </a:t>
            </a:r>
            <a:r>
              <a:rPr lang="en-US" sz="1600" b="1" dirty="0">
                <a:solidFill>
                  <a:srgbClr val="000000"/>
                </a:solidFill>
                <a:latin typeface="Calibri" panose="020F0502020204030204" pitchFamily="34" charset="0"/>
                <a:cs typeface="Calibri" panose="020F0502020204030204" pitchFamily="34" charset="0"/>
              </a:rPr>
              <a:t>Customer_ID.csv </a:t>
            </a:r>
            <a:r>
              <a:rPr lang="en-US" sz="1600" dirty="0">
                <a:solidFill>
                  <a:srgbClr val="000000"/>
                </a:solidFill>
                <a:latin typeface="Calibri" panose="020F0502020204030204" pitchFamily="34" charset="0"/>
                <a:cs typeface="Calibri" panose="020F0502020204030204" pitchFamily="34" charset="0"/>
              </a:rPr>
              <a:t>dataset on the </a:t>
            </a:r>
            <a:r>
              <a:rPr lang="en-US" sz="1600" b="1" i="0" dirty="0">
                <a:solidFill>
                  <a:srgbClr val="000000"/>
                </a:solidFill>
                <a:effectLst/>
                <a:latin typeface="Calibri" panose="020F0502020204030204" pitchFamily="34" charset="0"/>
                <a:cs typeface="Calibri" panose="020F0502020204030204" pitchFamily="34" charset="0"/>
              </a:rPr>
              <a:t>Customer ID </a:t>
            </a:r>
            <a:r>
              <a:rPr lang="en-US" sz="1600" i="0" dirty="0">
                <a:solidFill>
                  <a:srgbClr val="000000"/>
                </a:solidFill>
                <a:effectLst/>
                <a:latin typeface="Calibri" panose="020F0502020204030204" pitchFamily="34" charset="0"/>
                <a:cs typeface="Calibri" panose="020F0502020204030204" pitchFamily="34" charset="0"/>
              </a:rPr>
              <a:t>field/column. </a:t>
            </a:r>
            <a:r>
              <a:rPr lang="en-US" sz="1600" b="1" dirty="0">
                <a:solidFill>
                  <a:srgbClr val="000000"/>
                </a:solidFill>
                <a:latin typeface="Calibri" panose="020F0502020204030204" pitchFamily="34" charset="0"/>
                <a:cs typeface="Calibri" panose="020F0502020204030204" pitchFamily="34" charset="0"/>
              </a:rPr>
              <a:t>Column ID </a:t>
            </a:r>
            <a:r>
              <a:rPr lang="en-US" sz="1600" dirty="0">
                <a:solidFill>
                  <a:srgbClr val="000000"/>
                </a:solidFill>
                <a:latin typeface="Calibri" panose="020F0502020204030204" pitchFamily="34" charset="0"/>
                <a:cs typeface="Calibri" panose="020F0502020204030204" pitchFamily="34" charset="0"/>
              </a:rPr>
              <a:t>is a Foreign Key to the </a:t>
            </a:r>
            <a:r>
              <a:rPr lang="en-US" sz="1600" b="1" dirty="0">
                <a:solidFill>
                  <a:srgbClr val="000000"/>
                </a:solidFill>
                <a:latin typeface="Calibri" panose="020F0502020204030204" pitchFamily="34" charset="0"/>
                <a:cs typeface="Calibri" panose="020F0502020204030204" pitchFamily="34" charset="0"/>
              </a:rPr>
              <a:t>Customer_ID.csv </a:t>
            </a:r>
            <a:r>
              <a:rPr lang="en-US" sz="1600" dirty="0">
                <a:solidFill>
                  <a:srgbClr val="000000"/>
                </a:solidFill>
                <a:latin typeface="Calibri" panose="020F0502020204030204" pitchFamily="34" charset="0"/>
                <a:cs typeface="Calibri" panose="020F0502020204030204" pitchFamily="34" charset="0"/>
              </a:rPr>
              <a:t>dataset and the </a:t>
            </a:r>
            <a:r>
              <a:rPr lang="en-US" sz="1600" b="1" i="0" dirty="0">
                <a:solidFill>
                  <a:srgbClr val="000000"/>
                </a:solidFill>
                <a:effectLst/>
                <a:latin typeface="Calibri" panose="020F0502020204030204" pitchFamily="34" charset="0"/>
                <a:cs typeface="Calibri" panose="020F0502020204030204" pitchFamily="34" charset="0"/>
              </a:rPr>
              <a:t>Transaction ID </a:t>
            </a:r>
            <a:r>
              <a:rPr lang="en-US" sz="1600" i="0" dirty="0">
                <a:solidFill>
                  <a:srgbClr val="000000"/>
                </a:solidFill>
                <a:effectLst/>
                <a:latin typeface="Calibri" panose="020F0502020204030204" pitchFamily="34" charset="0"/>
                <a:cs typeface="Calibri" panose="020F0502020204030204" pitchFamily="34" charset="0"/>
              </a:rPr>
              <a:t>column is a Primary Key.</a:t>
            </a:r>
          </a:p>
          <a:p>
            <a:pPr>
              <a:buFont typeface="Wingdings" panose="05000000000000000000" pitchFamily="2" charset="2"/>
              <a:buChar char="Ø"/>
            </a:pPr>
            <a:r>
              <a:rPr lang="en-US" sz="1600" b="1" i="0" dirty="0">
                <a:solidFill>
                  <a:srgbClr val="000000"/>
                </a:solidFill>
                <a:effectLst/>
                <a:latin typeface="Calibri" panose="020F0502020204030204" pitchFamily="34" charset="0"/>
                <a:cs typeface="Calibri" panose="020F0502020204030204" pitchFamily="34" charset="0"/>
              </a:rPr>
              <a:t>City.csv-</a:t>
            </a:r>
            <a:r>
              <a:rPr lang="en-US" sz="1600" i="0" dirty="0">
                <a:solidFill>
                  <a:srgbClr val="000000"/>
                </a:solidFill>
                <a:effectLst/>
                <a:latin typeface="Calibri" panose="020F0502020204030204" pitchFamily="34" charset="0"/>
                <a:cs typeface="Calibri" panose="020F0502020204030204" pitchFamily="34" charset="0"/>
              </a:rPr>
              <a:t>The dataset contains </a:t>
            </a:r>
            <a:r>
              <a:rPr lang="en-US" sz="1600" b="1" i="0" dirty="0">
                <a:solidFill>
                  <a:srgbClr val="000000"/>
                </a:solidFill>
                <a:effectLst/>
                <a:latin typeface="Calibri" panose="020F0502020204030204" pitchFamily="34" charset="0"/>
                <a:cs typeface="Calibri" panose="020F0502020204030204" pitchFamily="34" charset="0"/>
              </a:rPr>
              <a:t>20 rows/observations and 3 fields/columns</a:t>
            </a:r>
            <a:r>
              <a:rPr lang="en-US" sz="1600" i="0" dirty="0">
                <a:solidFill>
                  <a:srgbClr val="000000"/>
                </a:solidFill>
                <a:effectLst/>
                <a:latin typeface="Calibri" panose="020F0502020204030204" pitchFamily="34" charset="0"/>
                <a:cs typeface="Calibri" panose="020F0502020204030204" pitchFamily="34" charset="0"/>
              </a:rPr>
              <a:t>. Its contains a list of cities, the population of the cities and the number of cab users in U.S.</a:t>
            </a:r>
          </a:p>
        </p:txBody>
      </p:sp>
    </p:spTree>
    <p:extLst>
      <p:ext uri="{BB962C8B-B14F-4D97-AF65-F5344CB8AC3E}">
        <p14:creationId xmlns:p14="http://schemas.microsoft.com/office/powerpoint/2010/main" val="2417435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45F0-4C14-44DB-A9D1-D85A1019899A}"/>
              </a:ext>
            </a:extLst>
          </p:cNvPr>
          <p:cNvSpPr>
            <a:spLocks noGrp="1"/>
          </p:cNvSpPr>
          <p:nvPr>
            <p:ph type="ctrTitle"/>
          </p:nvPr>
        </p:nvSpPr>
        <p:spPr/>
        <p:txBody>
          <a:bodyPr/>
          <a:lstStyle/>
          <a:p>
            <a:r>
              <a:rPr lang="en-US" sz="6600" dirty="0"/>
              <a:t>Recommendations</a:t>
            </a:r>
          </a:p>
        </p:txBody>
      </p:sp>
    </p:spTree>
    <p:extLst>
      <p:ext uri="{BB962C8B-B14F-4D97-AF65-F5344CB8AC3E}">
        <p14:creationId xmlns:p14="http://schemas.microsoft.com/office/powerpoint/2010/main" val="3027434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6250A-082C-4612-80D7-7C3E09115E68}"/>
              </a:ext>
            </a:extLst>
          </p:cNvPr>
          <p:cNvSpPr>
            <a:spLocks noGrp="1"/>
          </p:cNvSpPr>
          <p:nvPr>
            <p:ph idx="1"/>
          </p:nvPr>
        </p:nvSpPr>
        <p:spPr>
          <a:xfrm>
            <a:off x="677334" y="2160589"/>
            <a:ext cx="8596668" cy="4293220"/>
          </a:xfrm>
        </p:spPr>
        <p:txBody>
          <a:bodyPr>
            <a:normAutofit/>
          </a:bodyPr>
          <a:lstStyle/>
          <a:p>
            <a:r>
              <a:rPr lang="en-US" dirty="0"/>
              <a:t>To make a precise decision in which company would be a better investment opportunity,we need to clearly review our figures revealed from the exploratory data analysis</a:t>
            </a:r>
          </a:p>
          <a:p>
            <a:r>
              <a:rPr lang="en-US" dirty="0"/>
              <a:t>The first exploration was determining the number cab users periodically(monthly and yearly) and our insights revealed as follows:</a:t>
            </a:r>
          </a:p>
          <a:p>
            <a:pPr>
              <a:buFont typeface="Wingdings" panose="05000000000000000000" pitchFamily="2" charset="2"/>
              <a:buChar char="Ø"/>
            </a:pPr>
            <a:r>
              <a:rPr lang="en-US" dirty="0"/>
              <a:t>The Yellow  cab resulted in a higher cab users than that of the Pink cab travelling  on a monthly basis. The Yellow cab revealed a higher range of cab users than that of the Pink cab</a:t>
            </a:r>
          </a:p>
          <a:p>
            <a:pPr>
              <a:buFont typeface="Wingdings" panose="05000000000000000000" pitchFamily="2" charset="2"/>
              <a:buChar char="Ø"/>
            </a:pPr>
            <a:r>
              <a:rPr lang="en-US" dirty="0"/>
              <a:t>The Yellow cab also resulted in a higher cab users than that of the Pink cab travelling on a yearly basis and revealed a higher range of cab users</a:t>
            </a:r>
          </a:p>
          <a:p>
            <a:r>
              <a:rPr lang="en-US" dirty="0"/>
              <a:t>  On top of that we found higher cab users travelling on a Yellow cab in representation of the whole country in U.S.</a:t>
            </a:r>
          </a:p>
          <a:p>
            <a:pPr>
              <a:buFont typeface="Wingdings" panose="05000000000000000000" pitchFamily="2" charset="2"/>
              <a:buChar char="Ø"/>
            </a:pPr>
            <a:r>
              <a:rPr lang="en-US" dirty="0"/>
              <a:t>Yellow cab had 274681 cab users and the Pink cab had 84711</a:t>
            </a:r>
          </a:p>
          <a:p>
            <a:endParaRPr lang="en-US" dirty="0"/>
          </a:p>
        </p:txBody>
      </p:sp>
    </p:spTree>
    <p:extLst>
      <p:ext uri="{BB962C8B-B14F-4D97-AF65-F5344CB8AC3E}">
        <p14:creationId xmlns:p14="http://schemas.microsoft.com/office/powerpoint/2010/main" val="3652995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EB9BA-6D6C-4C49-8170-3C53F5CBB83A}"/>
              </a:ext>
            </a:extLst>
          </p:cNvPr>
          <p:cNvSpPr>
            <a:spLocks noGrp="1"/>
          </p:cNvSpPr>
          <p:nvPr>
            <p:ph idx="1"/>
          </p:nvPr>
        </p:nvSpPr>
        <p:spPr/>
        <p:txBody>
          <a:bodyPr/>
          <a:lstStyle/>
          <a:p>
            <a:r>
              <a:rPr lang="en-US" dirty="0"/>
              <a:t>The Yellow cab generated a higher margin/profit than that of the Pink cab on a yearly basis</a:t>
            </a:r>
          </a:p>
          <a:p>
            <a:r>
              <a:rPr lang="en-US" dirty="0"/>
              <a:t>From 2016 to 2018 has been generating a very higher profit than that of the Pink cab</a:t>
            </a:r>
          </a:p>
          <a:p>
            <a:endParaRPr lang="en-US" dirty="0"/>
          </a:p>
          <a:p>
            <a:endParaRPr lang="en-US" dirty="0"/>
          </a:p>
          <a:p>
            <a:pPr marL="0" indent="0">
              <a:buNone/>
            </a:pPr>
            <a:r>
              <a:rPr lang="en-US" dirty="0"/>
              <a:t>So far, the Yellow cab company has been excelling and therefore is a better investment opportunity for XYZ. </a:t>
            </a:r>
          </a:p>
        </p:txBody>
      </p:sp>
    </p:spTree>
    <p:extLst>
      <p:ext uri="{BB962C8B-B14F-4D97-AF65-F5344CB8AC3E}">
        <p14:creationId xmlns:p14="http://schemas.microsoft.com/office/powerpoint/2010/main" val="1782204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0633-6E09-4AA0-AA31-41540D2BE86C}"/>
              </a:ext>
            </a:extLst>
          </p:cNvPr>
          <p:cNvSpPr>
            <a:spLocks noGrp="1"/>
          </p:cNvSpPr>
          <p:nvPr>
            <p:ph type="title"/>
          </p:nvPr>
        </p:nvSpPr>
        <p:spPr/>
        <p:txBody>
          <a:bodyPr>
            <a:normAutofit fontScale="90000"/>
          </a:bodyPr>
          <a:lstStyle/>
          <a:p>
            <a:r>
              <a:rPr lang="en-GB" sz="3600" dirty="0">
                <a:solidFill>
                  <a:schemeClr val="accent2"/>
                </a:solidFill>
                <a:latin typeface="Arial Black" panose="020B0A04020102020204" pitchFamily="34" charset="0"/>
              </a:rPr>
              <a:t>Building Predictive Models using Linear Regression, Decision Tree and Random Forest. </a:t>
            </a:r>
            <a:br>
              <a:rPr lang="en-GB" sz="3600" dirty="0">
                <a:solidFill>
                  <a:schemeClr val="accent2"/>
                </a:solidFill>
                <a:latin typeface="Arial Black" panose="020B0A04020102020204" pitchFamily="34" charset="0"/>
              </a:rPr>
            </a:br>
            <a:endParaRPr lang="en-US" dirty="0"/>
          </a:p>
        </p:txBody>
      </p:sp>
    </p:spTree>
    <p:extLst>
      <p:ext uri="{BB962C8B-B14F-4D97-AF65-F5344CB8AC3E}">
        <p14:creationId xmlns:p14="http://schemas.microsoft.com/office/powerpoint/2010/main" val="3905988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4770-8183-4D4C-9B21-3F6A91552B76}"/>
              </a:ext>
            </a:extLst>
          </p:cNvPr>
          <p:cNvSpPr>
            <a:spLocks noGrp="1"/>
          </p:cNvSpPr>
          <p:nvPr>
            <p:ph type="title"/>
          </p:nvPr>
        </p:nvSpPr>
        <p:spPr/>
        <p:txBody>
          <a:bodyPr/>
          <a:lstStyle/>
          <a:p>
            <a:r>
              <a:rPr lang="en-GB" sz="3600" dirty="0">
                <a:solidFill>
                  <a:schemeClr val="accent2"/>
                </a:solidFill>
                <a:latin typeface="Arial Black" panose="020B0A04020102020204" pitchFamily="34" charset="0"/>
              </a:rPr>
              <a:t>Model Building steps</a:t>
            </a:r>
            <a:br>
              <a:rPr lang="en-GB" sz="3600" dirty="0">
                <a:solidFill>
                  <a:schemeClr val="accent2"/>
                </a:solidFill>
                <a:latin typeface="Arial Black" panose="020B0A04020102020204" pitchFamily="34" charset="0"/>
              </a:rPr>
            </a:br>
            <a:endParaRPr lang="en-US" dirty="0"/>
          </a:p>
        </p:txBody>
      </p:sp>
      <p:pic>
        <p:nvPicPr>
          <p:cNvPr id="5" name="Content Placeholder 4">
            <a:extLst>
              <a:ext uri="{FF2B5EF4-FFF2-40B4-BE49-F238E27FC236}">
                <a16:creationId xmlns:a16="http://schemas.microsoft.com/office/drawing/2014/main" id="{C010CB8A-A267-46F2-8AB3-CCD85AB1988D}"/>
              </a:ext>
            </a:extLst>
          </p:cNvPr>
          <p:cNvPicPr>
            <a:picLocks noGrp="1" noChangeAspect="1"/>
          </p:cNvPicPr>
          <p:nvPr>
            <p:ph sz="half" idx="1"/>
          </p:nvPr>
        </p:nvPicPr>
        <p:blipFill>
          <a:blip r:embed="rId2"/>
          <a:stretch>
            <a:fillRect/>
          </a:stretch>
        </p:blipFill>
        <p:spPr>
          <a:xfrm>
            <a:off x="677863" y="3475217"/>
            <a:ext cx="8799326" cy="2634035"/>
          </a:xfrm>
          <a:prstGeom prst="rect">
            <a:avLst/>
          </a:prstGeom>
        </p:spPr>
      </p:pic>
    </p:spTree>
    <p:extLst>
      <p:ext uri="{BB962C8B-B14F-4D97-AF65-F5344CB8AC3E}">
        <p14:creationId xmlns:p14="http://schemas.microsoft.com/office/powerpoint/2010/main" val="2289647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CD28-3AA3-4640-8B3D-224D83FF9BCB}"/>
              </a:ext>
            </a:extLst>
          </p:cNvPr>
          <p:cNvSpPr>
            <a:spLocks noGrp="1"/>
          </p:cNvSpPr>
          <p:nvPr>
            <p:ph type="title"/>
          </p:nvPr>
        </p:nvSpPr>
        <p:spPr/>
        <p:txBody>
          <a:bodyPr/>
          <a:lstStyle/>
          <a:p>
            <a:r>
              <a:rPr lang="en-GB" dirty="0"/>
              <a:t>Model1: Linear Regression</a:t>
            </a:r>
            <a:endParaRPr lang="en-US" dirty="0"/>
          </a:p>
        </p:txBody>
      </p:sp>
      <p:sp>
        <p:nvSpPr>
          <p:cNvPr id="3" name="Content Placeholder 2">
            <a:extLst>
              <a:ext uri="{FF2B5EF4-FFF2-40B4-BE49-F238E27FC236}">
                <a16:creationId xmlns:a16="http://schemas.microsoft.com/office/drawing/2014/main" id="{08BF448F-75C5-4036-8F8A-4932C586ACA1}"/>
              </a:ext>
            </a:extLst>
          </p:cNvPr>
          <p:cNvSpPr>
            <a:spLocks noGrp="1"/>
          </p:cNvSpPr>
          <p:nvPr>
            <p:ph sz="half" idx="1"/>
          </p:nvPr>
        </p:nvSpPr>
        <p:spPr/>
        <p:txBody>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a:p>
            <a:r>
              <a:rPr lang="en-GB" sz="1800" dirty="0">
                <a:latin typeface="Arial Black" panose="020B0A04020102020204" pitchFamily="34" charset="0"/>
              </a:rPr>
              <a:t>Splitting the data into a training set (75%), and test set (25%).</a:t>
            </a:r>
          </a:p>
          <a:p>
            <a:endParaRPr lang="en-US" dirty="0"/>
          </a:p>
        </p:txBody>
      </p:sp>
    </p:spTree>
    <p:extLst>
      <p:ext uri="{BB962C8B-B14F-4D97-AF65-F5344CB8AC3E}">
        <p14:creationId xmlns:p14="http://schemas.microsoft.com/office/powerpoint/2010/main" val="626481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74623-BC10-4E87-B928-EF12E055753E}"/>
              </a:ext>
            </a:extLst>
          </p:cNvPr>
          <p:cNvSpPr>
            <a:spLocks noGrp="1"/>
          </p:cNvSpPr>
          <p:nvPr>
            <p:ph sz="half" idx="1"/>
          </p:nvPr>
        </p:nvSpPr>
        <p:spPr/>
        <p:txBody>
          <a:bodyPr/>
          <a:lstStyle/>
          <a:p>
            <a:r>
              <a:rPr lang="en-GB" sz="1800" dirty="0">
                <a:latin typeface="Arial Black" panose="020B0A04020102020204" pitchFamily="34" charset="0"/>
              </a:rPr>
              <a:t>Yellow Cab</a:t>
            </a:r>
          </a:p>
          <a:p>
            <a:endParaRPr lang="en-US" dirty="0"/>
          </a:p>
        </p:txBody>
      </p:sp>
      <p:sp>
        <p:nvSpPr>
          <p:cNvPr id="4" name="Content Placeholder 3">
            <a:extLst>
              <a:ext uri="{FF2B5EF4-FFF2-40B4-BE49-F238E27FC236}">
                <a16:creationId xmlns:a16="http://schemas.microsoft.com/office/drawing/2014/main" id="{A859F50D-70EB-41C3-8BBC-6958E0A7571B}"/>
              </a:ext>
            </a:extLst>
          </p:cNvPr>
          <p:cNvSpPr>
            <a:spLocks noGrp="1"/>
          </p:cNvSpPr>
          <p:nvPr>
            <p:ph sz="half" idx="2"/>
          </p:nvPr>
        </p:nvSpPr>
        <p:spPr>
          <a:xfrm>
            <a:off x="5102087" y="2305878"/>
            <a:ext cx="4320563" cy="4579111"/>
          </a:xfrm>
        </p:spPr>
        <p:txBody>
          <a:bodyPr/>
          <a:lstStyle/>
          <a:p>
            <a:r>
              <a:rPr lang="en-GB" sz="1800" dirty="0">
                <a:latin typeface="Arial Black" panose="020B0A04020102020204" pitchFamily="34" charset="0"/>
              </a:rPr>
              <a:t>Pink</a:t>
            </a:r>
            <a:r>
              <a:rPr lang="en-GB" dirty="0"/>
              <a:t> </a:t>
            </a:r>
            <a:r>
              <a:rPr lang="en-GB" sz="1800" dirty="0">
                <a:latin typeface="Arial Black" panose="020B0A04020102020204" pitchFamily="34" charset="0"/>
              </a:rPr>
              <a:t>Cab</a:t>
            </a:r>
          </a:p>
          <a:p>
            <a:endParaRPr lang="en-US" dirty="0"/>
          </a:p>
        </p:txBody>
      </p:sp>
      <p:pic>
        <p:nvPicPr>
          <p:cNvPr id="5" name="Picture 4">
            <a:extLst>
              <a:ext uri="{FF2B5EF4-FFF2-40B4-BE49-F238E27FC236}">
                <a16:creationId xmlns:a16="http://schemas.microsoft.com/office/drawing/2014/main" id="{BF46D531-6AFB-4965-9DA2-408862EBDC60}"/>
              </a:ext>
            </a:extLst>
          </p:cNvPr>
          <p:cNvPicPr>
            <a:picLocks noChangeAspect="1"/>
          </p:cNvPicPr>
          <p:nvPr/>
        </p:nvPicPr>
        <p:blipFill>
          <a:blip r:embed="rId2"/>
          <a:stretch>
            <a:fillRect/>
          </a:stretch>
        </p:blipFill>
        <p:spPr>
          <a:xfrm>
            <a:off x="185033" y="2853105"/>
            <a:ext cx="4676336" cy="3105430"/>
          </a:xfrm>
          <a:prstGeom prst="rect">
            <a:avLst/>
          </a:prstGeom>
        </p:spPr>
      </p:pic>
      <p:pic>
        <p:nvPicPr>
          <p:cNvPr id="6" name="Picture 5">
            <a:extLst>
              <a:ext uri="{FF2B5EF4-FFF2-40B4-BE49-F238E27FC236}">
                <a16:creationId xmlns:a16="http://schemas.microsoft.com/office/drawing/2014/main" id="{FC87A6FB-EED8-4E35-96D7-CA405C2B12FE}"/>
              </a:ext>
            </a:extLst>
          </p:cNvPr>
          <p:cNvPicPr>
            <a:picLocks noChangeAspect="1"/>
          </p:cNvPicPr>
          <p:nvPr/>
        </p:nvPicPr>
        <p:blipFill>
          <a:blip r:embed="rId3"/>
          <a:stretch>
            <a:fillRect/>
          </a:stretch>
        </p:blipFill>
        <p:spPr>
          <a:xfrm>
            <a:off x="5353670" y="3119585"/>
            <a:ext cx="4914900" cy="3128815"/>
          </a:xfrm>
          <a:prstGeom prst="rect">
            <a:avLst/>
          </a:prstGeom>
        </p:spPr>
      </p:pic>
    </p:spTree>
    <p:extLst>
      <p:ext uri="{BB962C8B-B14F-4D97-AF65-F5344CB8AC3E}">
        <p14:creationId xmlns:p14="http://schemas.microsoft.com/office/powerpoint/2010/main" val="195867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7B12-E8E7-4016-B583-4B0D1A565AE7}"/>
              </a:ext>
            </a:extLst>
          </p:cNvPr>
          <p:cNvSpPr>
            <a:spLocks noGrp="1"/>
          </p:cNvSpPr>
          <p:nvPr>
            <p:ph type="title"/>
          </p:nvPr>
        </p:nvSpPr>
        <p:spPr/>
        <p:txBody>
          <a:bodyPr/>
          <a:lstStyle/>
          <a:p>
            <a:r>
              <a:rPr lang="en-GB" b="1" dirty="0"/>
              <a:t>Model2: Decision Tree</a:t>
            </a:r>
            <a:endParaRPr lang="en-US" b="1" dirty="0"/>
          </a:p>
        </p:txBody>
      </p:sp>
      <p:sp>
        <p:nvSpPr>
          <p:cNvPr id="3" name="Content Placeholder 2">
            <a:extLst>
              <a:ext uri="{FF2B5EF4-FFF2-40B4-BE49-F238E27FC236}">
                <a16:creationId xmlns:a16="http://schemas.microsoft.com/office/drawing/2014/main" id="{21390843-E686-4878-A270-4CD250F25154}"/>
              </a:ext>
            </a:extLst>
          </p:cNvPr>
          <p:cNvSpPr>
            <a:spLocks noGrp="1"/>
          </p:cNvSpPr>
          <p:nvPr>
            <p:ph sz="half" idx="1"/>
          </p:nvPr>
        </p:nvSpPr>
        <p:spPr>
          <a:xfrm>
            <a:off x="677334" y="2160589"/>
            <a:ext cx="8596668" cy="3880772"/>
          </a:xfrm>
        </p:spPr>
        <p:txBody>
          <a:bodyPr>
            <a:norm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(Price Charged).</a:t>
            </a:r>
            <a:endParaRPr lang="en-GB" dirty="0"/>
          </a:p>
          <a:p>
            <a:endParaRPr lang="en-US" dirty="0"/>
          </a:p>
        </p:txBody>
      </p:sp>
    </p:spTree>
    <p:extLst>
      <p:ext uri="{BB962C8B-B14F-4D97-AF65-F5344CB8AC3E}">
        <p14:creationId xmlns:p14="http://schemas.microsoft.com/office/powerpoint/2010/main" val="1652155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C205-126C-4C16-BBC7-32A2F4E282D1}"/>
              </a:ext>
            </a:extLst>
          </p:cNvPr>
          <p:cNvSpPr>
            <a:spLocks noGrp="1"/>
          </p:cNvSpPr>
          <p:nvPr>
            <p:ph type="title"/>
          </p:nvPr>
        </p:nvSpPr>
        <p:spPr/>
        <p:txBody>
          <a:bodyPr/>
          <a:lstStyle/>
          <a:p>
            <a:r>
              <a:rPr lang="en-GB" sz="3600" b="1" dirty="0">
                <a:latin typeface="+mj-lt"/>
                <a:ea typeface="+mj-ea"/>
                <a:cs typeface="+mj-cs"/>
              </a:rPr>
              <a:t>Model3: Random Forest</a:t>
            </a:r>
            <a:br>
              <a:rPr lang="en-GB" sz="3600" dirty="0">
                <a:latin typeface="+mj-lt"/>
                <a:ea typeface="+mj-ea"/>
                <a:cs typeface="+mj-cs"/>
              </a:rPr>
            </a:br>
            <a:endParaRPr lang="en-US" dirty="0"/>
          </a:p>
        </p:txBody>
      </p:sp>
      <p:sp>
        <p:nvSpPr>
          <p:cNvPr id="3" name="Content Placeholder 2">
            <a:extLst>
              <a:ext uri="{FF2B5EF4-FFF2-40B4-BE49-F238E27FC236}">
                <a16:creationId xmlns:a16="http://schemas.microsoft.com/office/drawing/2014/main" id="{C7516C1B-8BDE-49A5-B82A-CE9FCB595C37}"/>
              </a:ext>
            </a:extLst>
          </p:cNvPr>
          <p:cNvSpPr>
            <a:spLocks noGrp="1"/>
          </p:cNvSpPr>
          <p:nvPr>
            <p:ph sz="half" idx="1"/>
          </p:nvPr>
        </p:nvSpPr>
        <p:spPr>
          <a:xfrm>
            <a:off x="677334" y="2226365"/>
            <a:ext cx="7671536" cy="3814996"/>
          </a:xfrm>
        </p:spPr>
        <p:txBody>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a:p>
            <a:endParaRPr lang="en-US" dirty="0"/>
          </a:p>
        </p:txBody>
      </p:sp>
    </p:spTree>
    <p:extLst>
      <p:ext uri="{BB962C8B-B14F-4D97-AF65-F5344CB8AC3E}">
        <p14:creationId xmlns:p14="http://schemas.microsoft.com/office/powerpoint/2010/main" val="3177362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4A83-A9D4-4B1D-8FAD-47022EAFCC08}"/>
              </a:ext>
            </a:extLst>
          </p:cNvPr>
          <p:cNvSpPr>
            <a:spLocks noGrp="1"/>
          </p:cNvSpPr>
          <p:nvPr>
            <p:ph type="title"/>
          </p:nvPr>
        </p:nvSpPr>
        <p:spPr/>
        <p:txBody>
          <a:bodyPr/>
          <a:lstStyle/>
          <a:p>
            <a:r>
              <a:rPr lang="en-GB" dirty="0">
                <a:solidFill>
                  <a:schemeClr val="accent2"/>
                </a:solidFill>
                <a:latin typeface="Arial Black" panose="020B0A04020102020204" pitchFamily="34" charset="0"/>
              </a:rPr>
              <a:t>Base Model:</a:t>
            </a:r>
            <a:endParaRPr lang="en-US" dirty="0"/>
          </a:p>
        </p:txBody>
      </p:sp>
      <p:sp>
        <p:nvSpPr>
          <p:cNvPr id="3" name="Content Placeholder 2">
            <a:extLst>
              <a:ext uri="{FF2B5EF4-FFF2-40B4-BE49-F238E27FC236}">
                <a16:creationId xmlns:a16="http://schemas.microsoft.com/office/drawing/2014/main" id="{203B35EF-C43C-4FBC-85B5-556C0D196AF3}"/>
              </a:ext>
            </a:extLst>
          </p:cNvPr>
          <p:cNvSpPr>
            <a:spLocks noGrp="1"/>
          </p:cNvSpPr>
          <p:nvPr>
            <p:ph sz="half" idx="1"/>
          </p:nvPr>
        </p:nvSpPr>
        <p:spPr>
          <a:xfrm>
            <a:off x="132736" y="1740310"/>
            <a:ext cx="4728634" cy="4778477"/>
          </a:xfrm>
        </p:spPr>
        <p:txBody>
          <a:bodyPr/>
          <a:lstStyle/>
          <a:p>
            <a:pPr marL="0" indent="0">
              <a:buNone/>
            </a:pPr>
            <a:r>
              <a:rPr lang="en-GB" b="1" u="sng" dirty="0"/>
              <a:t>Yellow Cab</a:t>
            </a:r>
          </a:p>
        </p:txBody>
      </p:sp>
      <p:sp>
        <p:nvSpPr>
          <p:cNvPr id="4" name="Content Placeholder 3">
            <a:extLst>
              <a:ext uri="{FF2B5EF4-FFF2-40B4-BE49-F238E27FC236}">
                <a16:creationId xmlns:a16="http://schemas.microsoft.com/office/drawing/2014/main" id="{57CF8C03-C1F8-4DEA-B9F6-8F83801E0193}"/>
              </a:ext>
            </a:extLst>
          </p:cNvPr>
          <p:cNvSpPr>
            <a:spLocks noGrp="1"/>
          </p:cNvSpPr>
          <p:nvPr>
            <p:ph sz="half" idx="2"/>
          </p:nvPr>
        </p:nvSpPr>
        <p:spPr>
          <a:xfrm>
            <a:off x="4941154" y="1740310"/>
            <a:ext cx="4332849" cy="5335179"/>
          </a:xfrm>
        </p:spPr>
        <p:txBody>
          <a:bodyPr/>
          <a:lstStyle/>
          <a:p>
            <a:r>
              <a:rPr lang="en-GB" b="1" u="sng" dirty="0"/>
              <a:t>Pink Cab</a:t>
            </a:r>
          </a:p>
          <a:p>
            <a:endParaRPr lang="en-US" dirty="0"/>
          </a:p>
        </p:txBody>
      </p:sp>
      <p:pic>
        <p:nvPicPr>
          <p:cNvPr id="6" name="Picture 5">
            <a:extLst>
              <a:ext uri="{FF2B5EF4-FFF2-40B4-BE49-F238E27FC236}">
                <a16:creationId xmlns:a16="http://schemas.microsoft.com/office/drawing/2014/main" id="{6C50538B-2BDD-4A1E-B691-797DCF775F7C}"/>
              </a:ext>
            </a:extLst>
          </p:cNvPr>
          <p:cNvPicPr>
            <a:picLocks noChangeAspect="1"/>
          </p:cNvPicPr>
          <p:nvPr/>
        </p:nvPicPr>
        <p:blipFill>
          <a:blip r:embed="rId2"/>
          <a:stretch>
            <a:fillRect/>
          </a:stretch>
        </p:blipFill>
        <p:spPr>
          <a:xfrm>
            <a:off x="132736" y="2160589"/>
            <a:ext cx="4332849" cy="4914900"/>
          </a:xfrm>
          <a:prstGeom prst="rect">
            <a:avLst/>
          </a:prstGeom>
        </p:spPr>
      </p:pic>
      <p:pic>
        <p:nvPicPr>
          <p:cNvPr id="7" name="Picture 6">
            <a:extLst>
              <a:ext uri="{FF2B5EF4-FFF2-40B4-BE49-F238E27FC236}">
                <a16:creationId xmlns:a16="http://schemas.microsoft.com/office/drawing/2014/main" id="{E8C82F0A-F1FC-4ECB-84D5-9094776E18C2}"/>
              </a:ext>
            </a:extLst>
          </p:cNvPr>
          <p:cNvPicPr>
            <a:picLocks noChangeAspect="1"/>
          </p:cNvPicPr>
          <p:nvPr/>
        </p:nvPicPr>
        <p:blipFill>
          <a:blip r:embed="rId3"/>
          <a:stretch>
            <a:fillRect/>
          </a:stretch>
        </p:blipFill>
        <p:spPr>
          <a:xfrm>
            <a:off x="4715188" y="2217739"/>
            <a:ext cx="4187263" cy="4857750"/>
          </a:xfrm>
          <a:prstGeom prst="rect">
            <a:avLst/>
          </a:prstGeom>
        </p:spPr>
      </p:pic>
    </p:spTree>
    <p:extLst>
      <p:ext uri="{BB962C8B-B14F-4D97-AF65-F5344CB8AC3E}">
        <p14:creationId xmlns:p14="http://schemas.microsoft.com/office/powerpoint/2010/main" val="114919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1DD5-14A8-4984-A2B1-91903D1A4BCF}"/>
              </a:ext>
            </a:extLst>
          </p:cNvPr>
          <p:cNvSpPr>
            <a:spLocks noGrp="1"/>
          </p:cNvSpPr>
          <p:nvPr>
            <p:ph type="title"/>
          </p:nvPr>
        </p:nvSpPr>
        <p:spPr/>
        <p:txBody>
          <a:bodyPr/>
          <a:lstStyle/>
          <a:p>
            <a:r>
              <a:rPr lang="en-US" b="1" dirty="0"/>
              <a:t>Joining datasets</a:t>
            </a:r>
          </a:p>
        </p:txBody>
      </p:sp>
      <p:sp>
        <p:nvSpPr>
          <p:cNvPr id="3" name="Content Placeholder 2">
            <a:extLst>
              <a:ext uri="{FF2B5EF4-FFF2-40B4-BE49-F238E27FC236}">
                <a16:creationId xmlns:a16="http://schemas.microsoft.com/office/drawing/2014/main" id="{4136DF28-649E-4672-A9DD-D5A628D741C0}"/>
              </a:ext>
            </a:extLst>
          </p:cNvPr>
          <p:cNvSpPr>
            <a:spLocks noGrp="1"/>
          </p:cNvSpPr>
          <p:nvPr>
            <p:ph idx="1"/>
          </p:nvPr>
        </p:nvSpPr>
        <p:spPr>
          <a:xfrm>
            <a:off x="677334" y="2160589"/>
            <a:ext cx="8596668" cy="4697411"/>
          </a:xfrm>
        </p:spPr>
        <p:txBody>
          <a:bodyPr/>
          <a:lstStyle/>
          <a:p>
            <a:r>
              <a:rPr lang="en-US" sz="1300" dirty="0">
                <a:latin typeface="Calibri" panose="020F0502020204030204" pitchFamily="34" charset="0"/>
                <a:cs typeface="Calibri" panose="020F0502020204030204" pitchFamily="34" charset="0"/>
              </a:rPr>
              <a:t>Merging is  required to join datasets.</a:t>
            </a:r>
          </a:p>
          <a:p>
            <a:r>
              <a:rPr lang="en-US" sz="1300" dirty="0">
                <a:latin typeface="Calibri" panose="020F0502020204030204" pitchFamily="34" charset="0"/>
                <a:cs typeface="Calibri" panose="020F0502020204030204" pitchFamily="34" charset="0"/>
              </a:rPr>
              <a:t>First merge performed between the </a:t>
            </a:r>
            <a:r>
              <a:rPr lang="en-US" sz="1300" b="1" dirty="0">
                <a:latin typeface="Calibri" panose="020F0502020204030204" pitchFamily="34" charset="0"/>
                <a:cs typeface="Calibri" panose="020F0502020204030204" pitchFamily="34" charset="0"/>
              </a:rPr>
              <a:t>Cab_Data.csv </a:t>
            </a:r>
            <a:r>
              <a:rPr lang="en-US" sz="1300" dirty="0">
                <a:latin typeface="Calibri" panose="020F0502020204030204" pitchFamily="34" charset="0"/>
                <a:cs typeface="Calibri" panose="020F0502020204030204" pitchFamily="34" charset="0"/>
              </a:rPr>
              <a:t>and </a:t>
            </a:r>
            <a:r>
              <a:rPr lang="en-US" sz="1300" b="1" dirty="0">
                <a:latin typeface="Calibri" panose="020F0502020204030204" pitchFamily="34" charset="0"/>
                <a:cs typeface="Calibri" panose="020F0502020204030204" pitchFamily="34" charset="0"/>
              </a:rPr>
              <a:t>Transaction_ID.csv </a:t>
            </a:r>
            <a:r>
              <a:rPr lang="en-US" sz="1300" dirty="0">
                <a:latin typeface="Calibri" panose="020F0502020204030204" pitchFamily="34" charset="0"/>
                <a:cs typeface="Calibri" panose="020F0502020204030204" pitchFamily="34" charset="0"/>
              </a:rPr>
              <a:t>datasets.</a:t>
            </a:r>
          </a:p>
          <a:p>
            <a:r>
              <a:rPr lang="en-US" sz="1300" dirty="0">
                <a:latin typeface="Calibri" panose="020F0502020204030204" pitchFamily="34" charset="0"/>
                <a:cs typeface="Calibri" panose="020F0502020204030204" pitchFamily="34" charset="0"/>
              </a:rPr>
              <a:t>Merge on </a:t>
            </a:r>
            <a:r>
              <a:rPr lang="en-US" sz="1300" b="1" dirty="0">
                <a:latin typeface="Calibri" panose="020F0502020204030204" pitchFamily="34" charset="0"/>
                <a:cs typeface="Calibri" panose="020F0502020204030204" pitchFamily="34" charset="0"/>
              </a:rPr>
              <a:t>Transaction ID </a:t>
            </a:r>
            <a:r>
              <a:rPr lang="en-US" sz="1300" dirty="0">
                <a:latin typeface="Calibri" panose="020F0502020204030204" pitchFamily="34" charset="0"/>
                <a:cs typeface="Calibri" panose="020F0502020204030204" pitchFamily="34" charset="0"/>
              </a:rPr>
              <a:t>field/column is required.</a:t>
            </a:r>
          </a:p>
          <a:p>
            <a:r>
              <a:rPr lang="en-US" sz="1300" dirty="0">
                <a:latin typeface="Calibri" panose="020F0502020204030204" pitchFamily="34" charset="0"/>
                <a:cs typeface="Calibri" panose="020F0502020204030204" pitchFamily="34" charset="0"/>
              </a:rPr>
              <a:t>New dataset called </a:t>
            </a:r>
            <a:r>
              <a:rPr lang="en-US" sz="1300" b="1" dirty="0">
                <a:latin typeface="Calibri" panose="020F0502020204030204" pitchFamily="34" charset="0"/>
                <a:cs typeface="Calibri" panose="020F0502020204030204" pitchFamily="34" charset="0"/>
              </a:rPr>
              <a:t>cab_and_transaction_merge</a:t>
            </a:r>
            <a:r>
              <a:rPr lang="en-US" sz="1300" dirty="0">
                <a:latin typeface="Calibri" panose="020F0502020204030204" pitchFamily="34" charset="0"/>
                <a:cs typeface="Calibri" panose="020F0502020204030204" pitchFamily="34" charset="0"/>
              </a:rPr>
              <a:t>.</a:t>
            </a:r>
          </a:p>
          <a:p>
            <a:endParaRPr lang="en-US" dirty="0"/>
          </a:p>
          <a:p>
            <a:endParaRPr lang="en-US" dirty="0"/>
          </a:p>
        </p:txBody>
      </p:sp>
      <p:pic>
        <p:nvPicPr>
          <p:cNvPr id="5" name="Picture 4">
            <a:extLst>
              <a:ext uri="{FF2B5EF4-FFF2-40B4-BE49-F238E27FC236}">
                <a16:creationId xmlns:a16="http://schemas.microsoft.com/office/drawing/2014/main" id="{32C0FE22-D644-4C05-BD0C-FDA66B5EF04E}"/>
              </a:ext>
            </a:extLst>
          </p:cNvPr>
          <p:cNvPicPr>
            <a:picLocks noChangeAspect="1"/>
          </p:cNvPicPr>
          <p:nvPr/>
        </p:nvPicPr>
        <p:blipFill>
          <a:blip r:embed="rId2"/>
          <a:stretch>
            <a:fillRect/>
          </a:stretch>
        </p:blipFill>
        <p:spPr>
          <a:xfrm>
            <a:off x="934509" y="3429000"/>
            <a:ext cx="7187757" cy="3133725"/>
          </a:xfrm>
          <a:prstGeom prst="rect">
            <a:avLst/>
          </a:prstGeom>
        </p:spPr>
      </p:pic>
    </p:spTree>
    <p:extLst>
      <p:ext uri="{BB962C8B-B14F-4D97-AF65-F5344CB8AC3E}">
        <p14:creationId xmlns:p14="http://schemas.microsoft.com/office/powerpoint/2010/main" val="3509957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FEA04-52B1-4D2E-BF4D-F1E210C7079F}"/>
              </a:ext>
            </a:extLst>
          </p:cNvPr>
          <p:cNvSpPr>
            <a:spLocks noGrp="1"/>
          </p:cNvSpPr>
          <p:nvPr>
            <p:ph idx="1"/>
          </p:nvPr>
        </p:nvSpPr>
        <p:spPr>
          <a:xfrm>
            <a:off x="339213" y="737419"/>
            <a:ext cx="8934789" cy="5303943"/>
          </a:xfrm>
        </p:spPr>
        <p:txBody>
          <a:bodyPr/>
          <a:lstStyle/>
          <a:p>
            <a:r>
              <a:rPr lang="en-US" dirty="0"/>
              <a:t>As shown above,</a:t>
            </a:r>
            <a:r>
              <a:rPr lang="en-GB" dirty="0"/>
              <a:t> 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a:p>
            <a:endParaRPr lang="en-US" dirty="0"/>
          </a:p>
        </p:txBody>
      </p:sp>
    </p:spTree>
    <p:extLst>
      <p:ext uri="{BB962C8B-B14F-4D97-AF65-F5344CB8AC3E}">
        <p14:creationId xmlns:p14="http://schemas.microsoft.com/office/powerpoint/2010/main" val="3027334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FD49-7F99-4D47-8AB2-8EE907366456}"/>
              </a:ext>
            </a:extLst>
          </p:cNvPr>
          <p:cNvSpPr>
            <a:spLocks noGrp="1"/>
          </p:cNvSpPr>
          <p:nvPr>
            <p:ph type="title"/>
          </p:nvPr>
        </p:nvSpPr>
        <p:spPr/>
        <p:txBody>
          <a:bodyPr/>
          <a:lstStyle/>
          <a:p>
            <a:r>
              <a:rPr lang="en-GB" dirty="0">
                <a:solidFill>
                  <a:schemeClr val="accent2"/>
                </a:solidFill>
                <a:latin typeface="Arial Black" panose="020B0A04020102020204" pitchFamily="34" charset="0"/>
              </a:rPr>
              <a:t>Best Fit Model: RMSE Value &amp; Accuracy</a:t>
            </a:r>
            <a:endParaRPr lang="en-US" dirty="0"/>
          </a:p>
        </p:txBody>
      </p:sp>
      <p:sp>
        <p:nvSpPr>
          <p:cNvPr id="3" name="Content Placeholder 2">
            <a:extLst>
              <a:ext uri="{FF2B5EF4-FFF2-40B4-BE49-F238E27FC236}">
                <a16:creationId xmlns:a16="http://schemas.microsoft.com/office/drawing/2014/main" id="{B6B93CA1-1E44-457E-B847-3417792F3E65}"/>
              </a:ext>
            </a:extLst>
          </p:cNvPr>
          <p:cNvSpPr>
            <a:spLocks noGrp="1"/>
          </p:cNvSpPr>
          <p:nvPr>
            <p:ph sz="half" idx="1"/>
          </p:nvPr>
        </p:nvSpPr>
        <p:spPr>
          <a:xfrm>
            <a:off x="677334" y="2160589"/>
            <a:ext cx="8835376" cy="3880772"/>
          </a:xfrm>
        </p:spPr>
        <p:txBody>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a:p>
            <a:endParaRPr lang="en-US" dirty="0"/>
          </a:p>
        </p:txBody>
      </p:sp>
      <p:sp>
        <p:nvSpPr>
          <p:cNvPr id="4" name="Content Placeholder 3">
            <a:extLst>
              <a:ext uri="{FF2B5EF4-FFF2-40B4-BE49-F238E27FC236}">
                <a16:creationId xmlns:a16="http://schemas.microsoft.com/office/drawing/2014/main" id="{EC22B8B1-0EFE-4274-AB3A-AA6E6604CF50}"/>
              </a:ext>
            </a:extLst>
          </p:cNvPr>
          <p:cNvSpPr>
            <a:spLocks noGrp="1"/>
          </p:cNvSpPr>
          <p:nvPr>
            <p:ph sz="half" idx="2"/>
          </p:nvPr>
        </p:nvSpPr>
        <p:spPr/>
        <p:txBody>
          <a:bodyPr/>
          <a:lstStyle/>
          <a:p>
            <a:pPr marL="0" indent="0">
              <a:buNone/>
            </a:pPr>
            <a:endParaRPr lang="en-GB" b="1" dirty="0"/>
          </a:p>
          <a:p>
            <a:endParaRPr lang="en-US" dirty="0"/>
          </a:p>
        </p:txBody>
      </p:sp>
    </p:spTree>
    <p:extLst>
      <p:ext uri="{BB962C8B-B14F-4D97-AF65-F5344CB8AC3E}">
        <p14:creationId xmlns:p14="http://schemas.microsoft.com/office/powerpoint/2010/main" val="3243179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4A99-6916-40BB-A6F4-188D6F697B5C}"/>
              </a:ext>
            </a:extLst>
          </p:cNvPr>
          <p:cNvSpPr>
            <a:spLocks noGrp="1"/>
          </p:cNvSpPr>
          <p:nvPr>
            <p:ph type="title"/>
          </p:nvPr>
        </p:nvSpPr>
        <p:spPr/>
        <p:txBody>
          <a:bodyPr/>
          <a:lstStyle/>
          <a:p>
            <a:br>
              <a:rPr lang="en-GB" b="1" dirty="0"/>
            </a:br>
            <a:endParaRPr lang="en-US" dirty="0"/>
          </a:p>
        </p:txBody>
      </p:sp>
      <p:sp>
        <p:nvSpPr>
          <p:cNvPr id="3" name="Content Placeholder 2">
            <a:extLst>
              <a:ext uri="{FF2B5EF4-FFF2-40B4-BE49-F238E27FC236}">
                <a16:creationId xmlns:a16="http://schemas.microsoft.com/office/drawing/2014/main" id="{2A274A18-17EE-44ED-A340-3551EBA79144}"/>
              </a:ext>
            </a:extLst>
          </p:cNvPr>
          <p:cNvSpPr>
            <a:spLocks noGrp="1"/>
          </p:cNvSpPr>
          <p:nvPr>
            <p:ph sz="half" idx="1"/>
          </p:nvPr>
        </p:nvSpPr>
        <p:spPr/>
        <p:txBody>
          <a:bodyPr/>
          <a:lstStyle/>
          <a:p>
            <a:r>
              <a:rPr lang="en-GB" b="1" dirty="0"/>
              <a:t>RMSE values &amp; Accuracy for Yellow Cab</a:t>
            </a:r>
          </a:p>
          <a:p>
            <a:endParaRPr lang="en-US" dirty="0"/>
          </a:p>
        </p:txBody>
      </p:sp>
      <p:sp>
        <p:nvSpPr>
          <p:cNvPr id="4" name="Content Placeholder 3">
            <a:extLst>
              <a:ext uri="{FF2B5EF4-FFF2-40B4-BE49-F238E27FC236}">
                <a16:creationId xmlns:a16="http://schemas.microsoft.com/office/drawing/2014/main" id="{B8BE34DE-44F3-47BF-98F1-5D13106FBF32}"/>
              </a:ext>
            </a:extLst>
          </p:cNvPr>
          <p:cNvSpPr>
            <a:spLocks noGrp="1"/>
          </p:cNvSpPr>
          <p:nvPr>
            <p:ph sz="half" idx="2"/>
          </p:nvPr>
        </p:nvSpPr>
        <p:spPr/>
        <p:txBody>
          <a:bodyPr/>
          <a:lstStyle/>
          <a:p>
            <a:r>
              <a:rPr lang="en-GB" b="1" dirty="0"/>
              <a:t>RMSE values &amp; Accuracy  for Pink Cab</a:t>
            </a:r>
          </a:p>
          <a:p>
            <a:endParaRPr lang="en-US" dirty="0"/>
          </a:p>
        </p:txBody>
      </p:sp>
      <p:pic>
        <p:nvPicPr>
          <p:cNvPr id="5" name="Picture 4">
            <a:extLst>
              <a:ext uri="{FF2B5EF4-FFF2-40B4-BE49-F238E27FC236}">
                <a16:creationId xmlns:a16="http://schemas.microsoft.com/office/drawing/2014/main" id="{968F2694-728A-41A8-820C-623747F531AC}"/>
              </a:ext>
            </a:extLst>
          </p:cNvPr>
          <p:cNvPicPr>
            <a:picLocks noChangeAspect="1"/>
          </p:cNvPicPr>
          <p:nvPr/>
        </p:nvPicPr>
        <p:blipFill>
          <a:blip r:embed="rId2"/>
          <a:stretch>
            <a:fillRect/>
          </a:stretch>
        </p:blipFill>
        <p:spPr>
          <a:xfrm>
            <a:off x="169781" y="3508423"/>
            <a:ext cx="2748215" cy="1185104"/>
          </a:xfrm>
          <a:prstGeom prst="rect">
            <a:avLst/>
          </a:prstGeom>
        </p:spPr>
      </p:pic>
      <p:pic>
        <p:nvPicPr>
          <p:cNvPr id="6" name="Picture 5">
            <a:extLst>
              <a:ext uri="{FF2B5EF4-FFF2-40B4-BE49-F238E27FC236}">
                <a16:creationId xmlns:a16="http://schemas.microsoft.com/office/drawing/2014/main" id="{6CF0D68A-3657-4A95-ACD3-A074FB85D252}"/>
              </a:ext>
            </a:extLst>
          </p:cNvPr>
          <p:cNvPicPr>
            <a:picLocks noChangeAspect="1"/>
          </p:cNvPicPr>
          <p:nvPr/>
        </p:nvPicPr>
        <p:blipFill>
          <a:blip r:embed="rId3"/>
          <a:stretch>
            <a:fillRect/>
          </a:stretch>
        </p:blipFill>
        <p:spPr>
          <a:xfrm>
            <a:off x="3146597" y="3577511"/>
            <a:ext cx="2505075" cy="1247775"/>
          </a:xfrm>
          <a:prstGeom prst="rect">
            <a:avLst/>
          </a:prstGeom>
        </p:spPr>
      </p:pic>
      <p:pic>
        <p:nvPicPr>
          <p:cNvPr id="7" name="Picture 6">
            <a:extLst>
              <a:ext uri="{FF2B5EF4-FFF2-40B4-BE49-F238E27FC236}">
                <a16:creationId xmlns:a16="http://schemas.microsoft.com/office/drawing/2014/main" id="{87025D1B-C163-467A-8876-912D8B44BD59}"/>
              </a:ext>
            </a:extLst>
          </p:cNvPr>
          <p:cNvPicPr>
            <a:picLocks noChangeAspect="1"/>
          </p:cNvPicPr>
          <p:nvPr/>
        </p:nvPicPr>
        <p:blipFill>
          <a:blip r:embed="rId4"/>
          <a:stretch>
            <a:fillRect/>
          </a:stretch>
        </p:blipFill>
        <p:spPr>
          <a:xfrm>
            <a:off x="6205538" y="3615610"/>
            <a:ext cx="2514600" cy="1171575"/>
          </a:xfrm>
          <a:prstGeom prst="rect">
            <a:avLst/>
          </a:prstGeom>
        </p:spPr>
      </p:pic>
      <p:pic>
        <p:nvPicPr>
          <p:cNvPr id="8" name="Picture 7">
            <a:extLst>
              <a:ext uri="{FF2B5EF4-FFF2-40B4-BE49-F238E27FC236}">
                <a16:creationId xmlns:a16="http://schemas.microsoft.com/office/drawing/2014/main" id="{76FAF7B0-93A9-4E6C-AB51-D2E42E6CD76D}"/>
              </a:ext>
            </a:extLst>
          </p:cNvPr>
          <p:cNvPicPr>
            <a:picLocks noChangeAspect="1"/>
          </p:cNvPicPr>
          <p:nvPr/>
        </p:nvPicPr>
        <p:blipFill>
          <a:blip r:embed="rId5"/>
          <a:stretch>
            <a:fillRect/>
          </a:stretch>
        </p:blipFill>
        <p:spPr>
          <a:xfrm>
            <a:off x="9164246" y="3727453"/>
            <a:ext cx="2584620" cy="1171575"/>
          </a:xfrm>
          <a:prstGeom prst="rect">
            <a:avLst/>
          </a:prstGeom>
        </p:spPr>
      </p:pic>
    </p:spTree>
    <p:extLst>
      <p:ext uri="{BB962C8B-B14F-4D97-AF65-F5344CB8AC3E}">
        <p14:creationId xmlns:p14="http://schemas.microsoft.com/office/powerpoint/2010/main" val="1815966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54E67C-30BE-4436-8509-60A46D43376E}"/>
              </a:ext>
            </a:extLst>
          </p:cNvPr>
          <p:cNvSpPr>
            <a:spLocks noGrp="1"/>
          </p:cNvSpPr>
          <p:nvPr>
            <p:ph idx="1"/>
          </p:nvPr>
        </p:nvSpPr>
        <p:spPr>
          <a:xfrm>
            <a:off x="677863" y="2160588"/>
            <a:ext cx="8596312" cy="3881437"/>
          </a:xfrm>
        </p:spPr>
        <p:txBody>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US" dirty="0"/>
          </a:p>
        </p:txBody>
      </p:sp>
    </p:spTree>
    <p:extLst>
      <p:ext uri="{BB962C8B-B14F-4D97-AF65-F5344CB8AC3E}">
        <p14:creationId xmlns:p14="http://schemas.microsoft.com/office/powerpoint/2010/main" val="3117740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F664-F288-4951-9305-05999FDE38A6}"/>
              </a:ext>
            </a:extLst>
          </p:cNvPr>
          <p:cNvSpPr>
            <a:spLocks noGrp="1"/>
          </p:cNvSpPr>
          <p:nvPr>
            <p:ph type="title"/>
          </p:nvPr>
        </p:nvSpPr>
        <p:spPr/>
        <p:txBody>
          <a:bodyPr>
            <a:normAutofit/>
          </a:bodyPr>
          <a:lstStyle/>
          <a:p>
            <a:r>
              <a:rPr lang="en-US" sz="6600" b="1" dirty="0">
                <a:solidFill>
                  <a:schemeClr val="accent2"/>
                </a:solidFill>
              </a:rPr>
              <a:t>Thank You</a:t>
            </a:r>
          </a:p>
        </p:txBody>
      </p:sp>
    </p:spTree>
    <p:extLst>
      <p:ext uri="{BB962C8B-B14F-4D97-AF65-F5344CB8AC3E}">
        <p14:creationId xmlns:p14="http://schemas.microsoft.com/office/powerpoint/2010/main" val="139921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D3AA3-DC0F-49AF-81D6-C2433CFCE9BE}"/>
              </a:ext>
            </a:extLst>
          </p:cNvPr>
          <p:cNvSpPr>
            <a:spLocks noGrp="1"/>
          </p:cNvSpPr>
          <p:nvPr>
            <p:ph idx="1"/>
          </p:nvPr>
        </p:nvSpPr>
        <p:spPr/>
        <p:txBody>
          <a:bodyPr>
            <a:normAutofit/>
          </a:bodyPr>
          <a:lstStyle/>
          <a:p>
            <a:r>
              <a:rPr lang="en-US" sz="1300" dirty="0">
                <a:latin typeface="Calibri" panose="020F0502020204030204" pitchFamily="34" charset="0"/>
                <a:cs typeface="Calibri" panose="020F0502020204030204" pitchFamily="34" charset="0"/>
              </a:rPr>
              <a:t>Next  merge performed between the </a:t>
            </a:r>
            <a:r>
              <a:rPr lang="en-US" sz="1300" b="1" dirty="0">
                <a:latin typeface="Calibri" panose="020F0502020204030204" pitchFamily="34" charset="0"/>
                <a:cs typeface="Calibri" panose="020F0502020204030204" pitchFamily="34" charset="0"/>
              </a:rPr>
              <a:t>cabtransaction_and_customer_merge  </a:t>
            </a:r>
            <a:r>
              <a:rPr lang="en-US" sz="1300" dirty="0">
                <a:latin typeface="Calibri" panose="020F0502020204030204" pitchFamily="34" charset="0"/>
                <a:cs typeface="Calibri" panose="020F0502020204030204" pitchFamily="34" charset="0"/>
              </a:rPr>
              <a:t>and </a:t>
            </a:r>
            <a:r>
              <a:rPr lang="en-US" sz="1300" b="1" dirty="0">
                <a:latin typeface="Calibri" panose="020F0502020204030204" pitchFamily="34" charset="0"/>
                <a:cs typeface="Calibri" panose="020F0502020204030204" pitchFamily="34" charset="0"/>
              </a:rPr>
              <a:t>the Customer_ID.csv </a:t>
            </a:r>
            <a:r>
              <a:rPr lang="en-US" sz="1300" dirty="0">
                <a:latin typeface="Calibri" panose="020F0502020204030204" pitchFamily="34" charset="0"/>
                <a:cs typeface="Calibri" panose="020F0502020204030204" pitchFamily="34" charset="0"/>
              </a:rPr>
              <a:t>datasets.</a:t>
            </a:r>
          </a:p>
          <a:p>
            <a:r>
              <a:rPr lang="en-US" sz="1300" dirty="0">
                <a:latin typeface="Calibri" panose="020F0502020204030204" pitchFamily="34" charset="0"/>
                <a:cs typeface="Calibri" panose="020F0502020204030204" pitchFamily="34" charset="0"/>
              </a:rPr>
              <a:t>Merge on </a:t>
            </a:r>
            <a:r>
              <a:rPr lang="en-US" sz="1300" b="1" dirty="0">
                <a:latin typeface="Calibri" panose="020F0502020204030204" pitchFamily="34" charset="0"/>
                <a:cs typeface="Calibri" panose="020F0502020204030204" pitchFamily="34" charset="0"/>
              </a:rPr>
              <a:t>Customer ID </a:t>
            </a:r>
            <a:r>
              <a:rPr lang="en-US" sz="1300" dirty="0">
                <a:latin typeface="Calibri" panose="020F0502020204030204" pitchFamily="34" charset="0"/>
                <a:cs typeface="Calibri" panose="020F0502020204030204" pitchFamily="34" charset="0"/>
              </a:rPr>
              <a:t>field/column is required.</a:t>
            </a:r>
          </a:p>
          <a:p>
            <a:r>
              <a:rPr lang="en-US" sz="1300" dirty="0">
                <a:latin typeface="Calibri" panose="020F0502020204030204" pitchFamily="34" charset="0"/>
                <a:cs typeface="Calibri" panose="020F0502020204030204" pitchFamily="34" charset="0"/>
              </a:rPr>
              <a:t>A new dataset called </a:t>
            </a:r>
            <a:r>
              <a:rPr lang="en-US" sz="1300" b="1" dirty="0">
                <a:latin typeface="Calibri" panose="020F0502020204030204" pitchFamily="34" charset="0"/>
                <a:cs typeface="Calibri" panose="020F0502020204030204" pitchFamily="34" charset="0"/>
              </a:rPr>
              <a:t>cabtransaction_and_customer_merge</a:t>
            </a:r>
            <a:r>
              <a:rPr lang="en-US" sz="1300" dirty="0">
                <a:latin typeface="Calibri" panose="020F0502020204030204" pitchFamily="34" charset="0"/>
                <a:cs typeface="Calibri" panose="020F0502020204030204" pitchFamily="34" charset="0"/>
              </a:rPr>
              <a:t>.</a:t>
            </a:r>
          </a:p>
          <a:p>
            <a:pPr marL="0" indent="0">
              <a:buNone/>
            </a:pPr>
            <a:endParaRPr lang="en-US" sz="1300" dirty="0"/>
          </a:p>
          <a:p>
            <a:pPr marL="0" indent="0">
              <a:buNone/>
            </a:pPr>
            <a:endParaRPr lang="en-US" sz="1300" dirty="0"/>
          </a:p>
        </p:txBody>
      </p:sp>
      <p:pic>
        <p:nvPicPr>
          <p:cNvPr id="5" name="Picture 4">
            <a:extLst>
              <a:ext uri="{FF2B5EF4-FFF2-40B4-BE49-F238E27FC236}">
                <a16:creationId xmlns:a16="http://schemas.microsoft.com/office/drawing/2014/main" id="{ED3B352A-CF42-4978-8D47-DB9027C184A3}"/>
              </a:ext>
            </a:extLst>
          </p:cNvPr>
          <p:cNvPicPr>
            <a:picLocks noChangeAspect="1"/>
          </p:cNvPicPr>
          <p:nvPr/>
        </p:nvPicPr>
        <p:blipFill>
          <a:blip r:embed="rId2"/>
          <a:stretch>
            <a:fillRect/>
          </a:stretch>
        </p:blipFill>
        <p:spPr>
          <a:xfrm>
            <a:off x="236981" y="3319463"/>
            <a:ext cx="9116570" cy="3271838"/>
          </a:xfrm>
          <a:prstGeom prst="rect">
            <a:avLst/>
          </a:prstGeom>
        </p:spPr>
      </p:pic>
    </p:spTree>
    <p:extLst>
      <p:ext uri="{BB962C8B-B14F-4D97-AF65-F5344CB8AC3E}">
        <p14:creationId xmlns:p14="http://schemas.microsoft.com/office/powerpoint/2010/main" val="367462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EEC9B-7556-41C5-A12D-85EB02E2AEE3}"/>
              </a:ext>
            </a:extLst>
          </p:cNvPr>
          <p:cNvSpPr>
            <a:spLocks noGrp="1"/>
          </p:cNvSpPr>
          <p:nvPr>
            <p:ph idx="1"/>
          </p:nvPr>
        </p:nvSpPr>
        <p:spPr/>
        <p:txBody>
          <a:bodyPr/>
          <a:lstStyle/>
          <a:p>
            <a:r>
              <a:rPr lang="en-US" sz="1300" dirty="0">
                <a:latin typeface="Calibri" panose="020F0502020204030204" pitchFamily="34" charset="0"/>
                <a:cs typeface="Calibri" panose="020F0502020204030204" pitchFamily="34" charset="0"/>
              </a:rPr>
              <a:t>Next merge between the </a:t>
            </a:r>
            <a:r>
              <a:rPr lang="en-US" sz="1300" b="1" dirty="0">
                <a:latin typeface="Calibri" panose="020F0502020204030204" pitchFamily="34" charset="0"/>
                <a:cs typeface="Calibri" panose="020F0502020204030204" pitchFamily="34" charset="0"/>
              </a:rPr>
              <a:t>cabtransaction_and_customer_merge </a:t>
            </a:r>
            <a:r>
              <a:rPr lang="en-US" sz="1300" dirty="0">
                <a:latin typeface="Calibri" panose="020F0502020204030204" pitchFamily="34" charset="0"/>
                <a:cs typeface="Calibri" panose="020F0502020204030204" pitchFamily="34" charset="0"/>
              </a:rPr>
              <a:t>and </a:t>
            </a:r>
            <a:r>
              <a:rPr lang="en-US" sz="1300" b="1" dirty="0">
                <a:latin typeface="Calibri" panose="020F0502020204030204" pitchFamily="34" charset="0"/>
                <a:cs typeface="Calibri" panose="020F0502020204030204" pitchFamily="34" charset="0"/>
              </a:rPr>
              <a:t>the City.csv </a:t>
            </a:r>
            <a:r>
              <a:rPr lang="en-US" sz="1300" dirty="0">
                <a:latin typeface="Calibri" panose="020F0502020204030204" pitchFamily="34" charset="0"/>
                <a:cs typeface="Calibri" panose="020F0502020204030204" pitchFamily="34" charset="0"/>
              </a:rPr>
              <a:t>dataset.</a:t>
            </a:r>
          </a:p>
          <a:p>
            <a:r>
              <a:rPr lang="en-US" sz="1300" dirty="0">
                <a:latin typeface="Calibri" panose="020F0502020204030204" pitchFamily="34" charset="0"/>
                <a:cs typeface="Calibri" panose="020F0502020204030204" pitchFamily="34" charset="0"/>
              </a:rPr>
              <a:t>Merge is performed on </a:t>
            </a:r>
            <a:r>
              <a:rPr lang="en-US" sz="1300" b="1" dirty="0">
                <a:latin typeface="Calibri" panose="020F0502020204030204" pitchFamily="34" charset="0"/>
                <a:cs typeface="Calibri" panose="020F0502020204030204" pitchFamily="34" charset="0"/>
              </a:rPr>
              <a:t>City</a:t>
            </a:r>
            <a:r>
              <a:rPr lang="en-US" sz="1300" dirty="0">
                <a:latin typeface="Calibri" panose="020F0502020204030204" pitchFamily="34" charset="0"/>
                <a:cs typeface="Calibri" panose="020F0502020204030204" pitchFamily="34" charset="0"/>
              </a:rPr>
              <a:t> field/column.</a:t>
            </a:r>
          </a:p>
          <a:p>
            <a:r>
              <a:rPr lang="en-US" sz="1300" dirty="0">
                <a:latin typeface="Calibri" panose="020F0502020204030204" pitchFamily="34" charset="0"/>
                <a:cs typeface="Calibri" panose="020F0502020204030204" pitchFamily="34" charset="0"/>
              </a:rPr>
              <a:t>The new final dataset called </a:t>
            </a:r>
            <a:r>
              <a:rPr lang="en-US" sz="1300" b="1" dirty="0">
                <a:latin typeface="Calibri" panose="020F0502020204030204" pitchFamily="34" charset="0"/>
                <a:cs typeface="Calibri" panose="020F0502020204030204" pitchFamily="34" charset="0"/>
              </a:rPr>
              <a:t>master_data</a:t>
            </a:r>
            <a:r>
              <a:rPr lang="en-US" sz="1300" dirty="0">
                <a:latin typeface="Calibri" panose="020F0502020204030204" pitchFamily="34" charset="0"/>
                <a:cs typeface="Calibri" panose="020F0502020204030204" pitchFamily="34" charset="0"/>
              </a:rPr>
              <a:t>.</a:t>
            </a:r>
          </a:p>
          <a:p>
            <a:endParaRPr lang="en-US" dirty="0"/>
          </a:p>
        </p:txBody>
      </p:sp>
      <p:pic>
        <p:nvPicPr>
          <p:cNvPr id="5" name="Picture 4">
            <a:extLst>
              <a:ext uri="{FF2B5EF4-FFF2-40B4-BE49-F238E27FC236}">
                <a16:creationId xmlns:a16="http://schemas.microsoft.com/office/drawing/2014/main" id="{9E57CBB2-4C92-4C4C-A7E3-E73E0D82FA5A}"/>
              </a:ext>
            </a:extLst>
          </p:cNvPr>
          <p:cNvPicPr>
            <a:picLocks noChangeAspect="1"/>
          </p:cNvPicPr>
          <p:nvPr/>
        </p:nvPicPr>
        <p:blipFill>
          <a:blip r:embed="rId2"/>
          <a:stretch>
            <a:fillRect/>
          </a:stretch>
        </p:blipFill>
        <p:spPr>
          <a:xfrm>
            <a:off x="795337" y="3643313"/>
            <a:ext cx="8715375" cy="3214688"/>
          </a:xfrm>
          <a:prstGeom prst="rect">
            <a:avLst/>
          </a:prstGeom>
        </p:spPr>
      </p:pic>
    </p:spTree>
    <p:extLst>
      <p:ext uri="{BB962C8B-B14F-4D97-AF65-F5344CB8AC3E}">
        <p14:creationId xmlns:p14="http://schemas.microsoft.com/office/powerpoint/2010/main" val="369920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F6CFF-3AD5-406A-AA4A-7EF533EEC551}"/>
              </a:ext>
            </a:extLst>
          </p:cNvPr>
          <p:cNvSpPr>
            <a:spLocks noGrp="1"/>
          </p:cNvSpPr>
          <p:nvPr>
            <p:ph idx="1"/>
          </p:nvPr>
        </p:nvSpPr>
        <p:spPr/>
        <p:txBody>
          <a:bodyPr>
            <a:normAutofit/>
          </a:bodyPr>
          <a:lstStyle/>
          <a:p>
            <a:r>
              <a:rPr lang="en-US" sz="1300" dirty="0">
                <a:latin typeface="Calibri" panose="020F0502020204030204" pitchFamily="34" charset="0"/>
                <a:cs typeface="Calibri" panose="020F0502020204030204" pitchFamily="34" charset="0"/>
              </a:rPr>
              <a:t>Insertion of new columns and renaming columns</a:t>
            </a:r>
          </a:p>
          <a:p>
            <a:r>
              <a:rPr lang="en-US" sz="1300" dirty="0">
                <a:latin typeface="Calibri" panose="020F0502020204030204" pitchFamily="34" charset="0"/>
                <a:cs typeface="Calibri" panose="020F0502020204030204" pitchFamily="34" charset="0"/>
              </a:rPr>
              <a:t>3 new columns/fields inserted:</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Month</a:t>
            </a:r>
            <a:r>
              <a:rPr lang="en-US" sz="1300" dirty="0">
                <a:latin typeface="Calibri" panose="020F0502020204030204" pitchFamily="34" charset="0"/>
                <a:cs typeface="Calibri" panose="020F0502020204030204" pitchFamily="34" charset="0"/>
              </a:rPr>
              <a:t>-Month number of the year 1-12.</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Year</a:t>
            </a:r>
            <a:r>
              <a:rPr lang="en-US" sz="1300" dirty="0">
                <a:latin typeface="Calibri" panose="020F0502020204030204" pitchFamily="34" charset="0"/>
                <a:cs typeface="Calibri" panose="020F0502020204030204" pitchFamily="34" charset="0"/>
              </a:rPr>
              <a:t>-from 2016 to 2018.</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Margin</a:t>
            </a:r>
            <a:r>
              <a:rPr lang="en-US" sz="1300" dirty="0">
                <a:latin typeface="Calibri" panose="020F0502020204030204" pitchFamily="34" charset="0"/>
                <a:cs typeface="Calibri" panose="020F0502020204030204" pitchFamily="34" charset="0"/>
              </a:rPr>
              <a:t>-The profit made.To calculate Margin/profit=</a:t>
            </a:r>
            <a:r>
              <a:rPr lang="en-US" sz="1300" b="1" dirty="0">
                <a:latin typeface="Calibri" panose="020F0502020204030204" pitchFamily="34" charset="0"/>
                <a:cs typeface="Calibri" panose="020F0502020204030204" pitchFamily="34" charset="0"/>
              </a:rPr>
              <a:t>Price Charged</a:t>
            </a:r>
            <a:r>
              <a:rPr lang="en-US" sz="1300" dirty="0">
                <a:latin typeface="Calibri" panose="020F0502020204030204" pitchFamily="34" charset="0"/>
                <a:cs typeface="Calibri" panose="020F0502020204030204" pitchFamily="34" charset="0"/>
              </a:rPr>
              <a:t>-</a:t>
            </a:r>
            <a:r>
              <a:rPr lang="en-US" sz="1300" b="1" dirty="0">
                <a:latin typeface="Calibri" panose="020F0502020204030204" pitchFamily="34" charset="0"/>
                <a:cs typeface="Calibri" panose="020F0502020204030204" pitchFamily="34" charset="0"/>
              </a:rPr>
              <a:t>Cost of Trip</a:t>
            </a:r>
            <a:r>
              <a:rPr lang="en-US" sz="13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300" dirty="0">
                <a:latin typeface="Calibri" panose="020F0502020204030204" pitchFamily="34" charset="0"/>
                <a:cs typeface="Calibri" panose="020F0502020204030204" pitchFamily="34" charset="0"/>
              </a:rPr>
              <a:t>The new updated master_data now has 17 columns.</a:t>
            </a:r>
          </a:p>
        </p:txBody>
      </p:sp>
    </p:spTree>
    <p:extLst>
      <p:ext uri="{BB962C8B-B14F-4D97-AF65-F5344CB8AC3E}">
        <p14:creationId xmlns:p14="http://schemas.microsoft.com/office/powerpoint/2010/main" val="270415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C60-15D7-4908-B363-D6200B66C758}"/>
              </a:ext>
            </a:extLst>
          </p:cNvPr>
          <p:cNvSpPr>
            <a:spLocks noGrp="1"/>
          </p:cNvSpPr>
          <p:nvPr>
            <p:ph type="title"/>
          </p:nvPr>
        </p:nvSpPr>
        <p:spPr/>
        <p:txBody>
          <a:bodyPr/>
          <a:lstStyle/>
          <a:p>
            <a:r>
              <a:rPr lang="en-US" b="1" dirty="0"/>
              <a:t>Exploratory Data Analysis(EDA)</a:t>
            </a:r>
          </a:p>
        </p:txBody>
      </p:sp>
      <p:sp>
        <p:nvSpPr>
          <p:cNvPr id="3" name="Content Placeholder 2">
            <a:extLst>
              <a:ext uri="{FF2B5EF4-FFF2-40B4-BE49-F238E27FC236}">
                <a16:creationId xmlns:a16="http://schemas.microsoft.com/office/drawing/2014/main" id="{0CBD5FCD-0C39-4561-A2A6-1CE810BEE697}"/>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We need to first  split a data between the </a:t>
            </a:r>
            <a:r>
              <a:rPr lang="en-US" sz="1300" b="1" dirty="0">
                <a:latin typeface="Calibri" panose="020F0502020204030204" pitchFamily="34" charset="0"/>
                <a:cs typeface="Calibri" panose="020F0502020204030204" pitchFamily="34" charset="0"/>
              </a:rPr>
              <a:t>Yellow</a:t>
            </a:r>
            <a:r>
              <a:rPr lang="en-US" sz="1300" dirty="0">
                <a:latin typeface="Calibri" panose="020F0502020204030204" pitchFamily="34" charset="0"/>
                <a:cs typeface="Calibri" panose="020F0502020204030204" pitchFamily="34" charset="0"/>
              </a:rPr>
              <a:t> and the </a:t>
            </a:r>
            <a:r>
              <a:rPr lang="en-US" sz="1300" b="1" dirty="0">
                <a:latin typeface="Calibri" panose="020F0502020204030204" pitchFamily="34" charset="0"/>
                <a:cs typeface="Calibri" panose="020F0502020204030204" pitchFamily="34" charset="0"/>
              </a:rPr>
              <a:t>Pink cab company </a:t>
            </a:r>
            <a:r>
              <a:rPr lang="en-US" sz="1300" dirty="0">
                <a:latin typeface="Calibri" panose="020F0502020204030204" pitchFamily="34" charset="0"/>
                <a:cs typeface="Calibri" panose="020F0502020204030204" pitchFamily="34" charset="0"/>
              </a:rPr>
              <a:t>before we perform our exploratory data analysis.</a:t>
            </a:r>
          </a:p>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Once that is done than it becomes easier to make some comparisons.</a:t>
            </a:r>
          </a:p>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Some aggregate functions can make comparisons much easier:</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Sum</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Average</a:t>
            </a:r>
          </a:p>
          <a:p>
            <a:pPr>
              <a:buFont typeface="Wingdings" panose="05000000000000000000" pitchFamily="2" charset="2"/>
              <a:buChar char="Ø"/>
            </a:pPr>
            <a:r>
              <a:rPr lang="en-US" sz="1300" dirty="0">
                <a:latin typeface="Calibri" panose="020F0502020204030204" pitchFamily="34" charset="0"/>
                <a:cs typeface="Calibri" panose="020F0502020204030204" pitchFamily="34" charset="0"/>
              </a:rPr>
              <a:t>Total</a:t>
            </a:r>
            <a:r>
              <a:rPr lang="en-US" sz="1300" b="1" dirty="0">
                <a:latin typeface="Calibri" panose="020F0502020204030204" pitchFamily="34" charset="0"/>
                <a:cs typeface="Calibri" panose="020F0502020204030204" pitchFamily="34" charset="0"/>
              </a:rPr>
              <a:t> Price Charged </a:t>
            </a:r>
            <a:r>
              <a:rPr lang="en-US" sz="1300" dirty="0">
                <a:latin typeface="Calibri" panose="020F0502020204030204" pitchFamily="34" charset="0"/>
                <a:cs typeface="Calibri" panose="020F0502020204030204" pitchFamily="34" charset="0"/>
              </a:rPr>
              <a:t>for</a:t>
            </a:r>
            <a:r>
              <a:rPr lang="en-US" sz="1300" b="1" dirty="0">
                <a:latin typeface="Calibri" panose="020F0502020204030204" pitchFamily="34" charset="0"/>
                <a:cs typeface="Calibri" panose="020F0502020204030204" pitchFamily="34" charset="0"/>
              </a:rPr>
              <a:t> Yellow cab and Pink cab:</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Yellow cab:125853887.18999998 $(U.S Dollars)</a:t>
            </a:r>
          </a:p>
          <a:p>
            <a:pPr>
              <a:buFont typeface="Arial" panose="020B0604020202020204" pitchFamily="34" charset="0"/>
              <a:buChar char="•"/>
            </a:pPr>
            <a:r>
              <a:rPr lang="en-US" sz="1300" b="1" dirty="0">
                <a:latin typeface="Calibri" panose="020F0502020204030204" pitchFamily="34" charset="0"/>
                <a:cs typeface="Calibri" panose="020F0502020204030204" pitchFamily="34" charset="0"/>
              </a:rPr>
              <a:t>Pink cab: </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26328251.329999994 $(U.S Dollars)</a:t>
            </a:r>
            <a:endParaRPr lang="en-US" sz="1300" b="1" dirty="0">
              <a:latin typeface="Calibri" panose="020F0502020204030204" pitchFamily="34" charset="0"/>
              <a:cs typeface="Calibri" panose="020F0502020204030204" pitchFamily="34" charset="0"/>
            </a:endParaRPr>
          </a:p>
          <a:p>
            <a:pPr marL="0" indent="0">
              <a:buNone/>
            </a:pPr>
            <a:r>
              <a:rPr lang="en-US" sz="1300" dirty="0">
                <a:latin typeface="Calibri" panose="020F0502020204030204" pitchFamily="34" charset="0"/>
                <a:cs typeface="Calibri" panose="020F0502020204030204" pitchFamily="34" charset="0"/>
              </a:rPr>
              <a:t>     We find a higher Total </a:t>
            </a:r>
            <a:r>
              <a:rPr lang="en-US" sz="1300" b="1" dirty="0">
                <a:latin typeface="Calibri" panose="020F0502020204030204" pitchFamily="34" charset="0"/>
                <a:cs typeface="Calibri" panose="020F0502020204030204" pitchFamily="34" charset="0"/>
              </a:rPr>
              <a:t>Price Charged </a:t>
            </a:r>
            <a:r>
              <a:rPr lang="en-US" sz="1300" dirty="0">
                <a:latin typeface="Calibri" panose="020F0502020204030204" pitchFamily="34" charset="0"/>
                <a:cs typeface="Calibri" panose="020F0502020204030204" pitchFamily="34" charset="0"/>
              </a:rPr>
              <a:t>in a </a:t>
            </a:r>
            <a:r>
              <a:rPr lang="en-US" sz="1300" b="1" dirty="0">
                <a:latin typeface="Calibri" panose="020F0502020204030204" pitchFamily="34" charset="0"/>
                <a:cs typeface="Calibri" panose="020F0502020204030204" pitchFamily="34" charset="0"/>
              </a:rPr>
              <a:t>Yellow cab </a:t>
            </a:r>
            <a:r>
              <a:rPr lang="en-US" sz="1300" dirty="0">
                <a:latin typeface="Calibri" panose="020F0502020204030204" pitchFamily="34" charset="0"/>
                <a:cs typeface="Calibri" panose="020F0502020204030204" pitchFamily="34" charset="0"/>
              </a:rPr>
              <a:t>and the difference is </a:t>
            </a:r>
            <a:r>
              <a:rPr kumimoji="0" lang="en-US" altLang="en-US" sz="130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99525635.85999998 $(U.S Dollars).</a:t>
            </a:r>
          </a:p>
          <a:p>
            <a:pPr>
              <a:buFont typeface="Wingdings" panose="05000000000000000000" pitchFamily="2" charset="2"/>
              <a:buChar char="Ø"/>
            </a:pPr>
            <a:r>
              <a:rPr lang="en-US" sz="1300" dirty="0">
                <a:solidFill>
                  <a:srgbClr val="000000"/>
                </a:solidFill>
                <a:latin typeface="Calibri" panose="020F0502020204030204" pitchFamily="34" charset="0"/>
                <a:cs typeface="Calibri" panose="020F0502020204030204" pitchFamily="34" charset="0"/>
              </a:rPr>
              <a:t>Total </a:t>
            </a:r>
            <a:r>
              <a:rPr lang="en-US" sz="1300" b="1" dirty="0">
                <a:solidFill>
                  <a:srgbClr val="000000"/>
                </a:solidFill>
                <a:latin typeface="Calibri" panose="020F0502020204030204" pitchFamily="34" charset="0"/>
                <a:cs typeface="Calibri" panose="020F0502020204030204" pitchFamily="34" charset="0"/>
              </a:rPr>
              <a:t>Margin</a:t>
            </a:r>
            <a:r>
              <a:rPr lang="en-US" sz="1300" dirty="0">
                <a:solidFill>
                  <a:srgbClr val="000000"/>
                </a:solidFill>
                <a:latin typeface="Calibri" panose="020F0502020204030204" pitchFamily="34" charset="0"/>
                <a:cs typeface="Calibri" panose="020F0502020204030204" pitchFamily="34" charset="0"/>
              </a:rPr>
              <a:t> for </a:t>
            </a:r>
            <a:r>
              <a:rPr lang="en-US" sz="1300" b="1" dirty="0">
                <a:solidFill>
                  <a:srgbClr val="000000"/>
                </a:solidFill>
                <a:latin typeface="Calibri" panose="020F0502020204030204" pitchFamily="34" charset="0"/>
                <a:cs typeface="Calibri" panose="020F0502020204030204" pitchFamily="34" charset="0"/>
              </a:rPr>
              <a:t>Yellow cab </a:t>
            </a:r>
            <a:r>
              <a:rPr lang="en-US" sz="1300" dirty="0">
                <a:solidFill>
                  <a:srgbClr val="000000"/>
                </a:solidFill>
                <a:latin typeface="Calibri" panose="020F0502020204030204" pitchFamily="34" charset="0"/>
                <a:cs typeface="Calibri" panose="020F0502020204030204" pitchFamily="34" charset="0"/>
              </a:rPr>
              <a:t>and </a:t>
            </a:r>
            <a:r>
              <a:rPr lang="en-US" sz="1300" b="1" dirty="0">
                <a:solidFill>
                  <a:srgbClr val="000000"/>
                </a:solidFill>
                <a:latin typeface="Calibri" panose="020F0502020204030204" pitchFamily="34" charset="0"/>
                <a:cs typeface="Calibri" panose="020F0502020204030204" pitchFamily="34" charset="0"/>
              </a:rPr>
              <a:t>Pink cab:</a:t>
            </a:r>
          </a:p>
          <a:p>
            <a:pPr>
              <a:buFont typeface="Arial" panose="020B0604020202020204" pitchFamily="34" charset="0"/>
              <a:buChar char="•"/>
            </a:pPr>
            <a:r>
              <a:rPr lang="en-US" sz="1300" b="1" dirty="0">
                <a:solidFill>
                  <a:srgbClr val="000000"/>
                </a:solidFill>
                <a:latin typeface="Calibri" panose="020F0502020204030204" pitchFamily="34" charset="0"/>
                <a:cs typeface="Calibri" panose="020F0502020204030204" pitchFamily="34" charset="0"/>
              </a:rPr>
              <a:t>Yellow cab:</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44020373.17080002 $(U.S Dollars).</a:t>
            </a:r>
          </a:p>
          <a:p>
            <a:pPr>
              <a:buFont typeface="Arial" panose="020B0604020202020204" pitchFamily="34" charset="0"/>
              <a:buChar char="•"/>
            </a:pPr>
            <a:r>
              <a:rPr lang="en-US" sz="1300" b="1" dirty="0">
                <a:solidFill>
                  <a:srgbClr val="000000"/>
                </a:solidFill>
                <a:latin typeface="Calibri" panose="020F0502020204030204" pitchFamily="34" charset="0"/>
                <a:cs typeface="Calibri" panose="020F0502020204030204" pitchFamily="34" charset="0"/>
              </a:rPr>
              <a:t>Pink cab:</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5307328.321 $(U.S Dollars).</a:t>
            </a:r>
          </a:p>
          <a:p>
            <a:pPr>
              <a:buFont typeface="Arial" panose="020B0604020202020204" pitchFamily="34" charset="0"/>
              <a:buChar char="•"/>
            </a:pPr>
            <a:r>
              <a:rPr lang="en-US" sz="1300" dirty="0">
                <a:solidFill>
                  <a:srgbClr val="000000"/>
                </a:solidFill>
                <a:latin typeface="Calibri" panose="020F0502020204030204" pitchFamily="34" charset="0"/>
                <a:cs typeface="Calibri" panose="020F0502020204030204" pitchFamily="34" charset="0"/>
              </a:rPr>
              <a:t>We find a higher </a:t>
            </a:r>
            <a:r>
              <a:rPr lang="en-US" sz="1300" b="1" dirty="0">
                <a:solidFill>
                  <a:srgbClr val="000000"/>
                </a:solidFill>
                <a:latin typeface="Calibri" panose="020F0502020204030204" pitchFamily="34" charset="0"/>
                <a:cs typeface="Calibri" panose="020F0502020204030204" pitchFamily="34" charset="0"/>
              </a:rPr>
              <a:t>Margin/Profit </a:t>
            </a:r>
            <a:r>
              <a:rPr lang="en-US" sz="1300" dirty="0">
                <a:solidFill>
                  <a:srgbClr val="000000"/>
                </a:solidFill>
                <a:latin typeface="Calibri" panose="020F0502020204030204" pitchFamily="34" charset="0"/>
                <a:cs typeface="Calibri" panose="020F0502020204030204" pitchFamily="34" charset="0"/>
              </a:rPr>
              <a:t>in a </a:t>
            </a:r>
            <a:r>
              <a:rPr lang="en-US" sz="1300" b="1" dirty="0">
                <a:solidFill>
                  <a:srgbClr val="000000"/>
                </a:solidFill>
                <a:latin typeface="Calibri" panose="020F0502020204030204" pitchFamily="34" charset="0"/>
                <a:cs typeface="Calibri" panose="020F0502020204030204" pitchFamily="34" charset="0"/>
              </a:rPr>
              <a:t>Yellow cab </a:t>
            </a:r>
            <a:r>
              <a:rPr lang="en-US" sz="1300" dirty="0">
                <a:solidFill>
                  <a:srgbClr val="000000"/>
                </a:solidFill>
                <a:latin typeface="Calibri" panose="020F0502020204030204" pitchFamily="34" charset="0"/>
                <a:cs typeface="Calibri" panose="020F0502020204030204" pitchFamily="34" charset="0"/>
              </a:rPr>
              <a:t>and the difference is </a:t>
            </a:r>
            <a:r>
              <a:rPr kumimoji="0" lang="en-US" altLang="en-US" sz="13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38713044.84980002$(U.S Dollars)</a:t>
            </a:r>
            <a:endParaRPr lang="en-US" sz="1300" b="1" dirty="0">
              <a:latin typeface="Calibri" panose="020F0502020204030204" pitchFamily="34" charset="0"/>
              <a:cs typeface="Calibri" panose="020F0502020204030204" pitchFamily="34" charset="0"/>
            </a:endParaRPr>
          </a:p>
          <a:p>
            <a:pPr marL="0" indent="0">
              <a:buNone/>
            </a:pPr>
            <a:endParaRPr lang="en-US" sz="1300" b="1" dirty="0">
              <a:latin typeface="Calibri" panose="020F0502020204030204" pitchFamily="34" charset="0"/>
              <a:cs typeface="Calibri" panose="020F0502020204030204" pitchFamily="34" charset="0"/>
            </a:endParaRPr>
          </a:p>
          <a:p>
            <a:endParaRPr lang="en-US" dirty="0"/>
          </a:p>
          <a:p>
            <a:pPr marL="0" indent="0">
              <a:buNone/>
            </a:pPr>
            <a:endParaRPr lang="en-US" dirty="0"/>
          </a:p>
        </p:txBody>
      </p:sp>
    </p:spTree>
    <p:extLst>
      <p:ext uri="{BB962C8B-B14F-4D97-AF65-F5344CB8AC3E}">
        <p14:creationId xmlns:p14="http://schemas.microsoft.com/office/powerpoint/2010/main" val="16384995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2612</TotalTime>
  <Words>2489</Words>
  <Application>Microsoft Office PowerPoint</Application>
  <PresentationFormat>Widescreen</PresentationFormat>
  <Paragraphs>212</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Arial</vt:lpstr>
      <vt:lpstr>Arial Black</vt:lpstr>
      <vt:lpstr>Calibri</vt:lpstr>
      <vt:lpstr>charter</vt:lpstr>
      <vt:lpstr>Lato Extended</vt:lpstr>
      <vt:lpstr>Trebuchet MS</vt:lpstr>
      <vt:lpstr>Wingdings</vt:lpstr>
      <vt:lpstr>Wingdings 3</vt:lpstr>
      <vt:lpstr>Facet</vt:lpstr>
      <vt:lpstr>Exploratory Data Analysis G2M insight for Cab Investment firm  19 August 2021</vt:lpstr>
      <vt:lpstr>               Agenda</vt:lpstr>
      <vt:lpstr>Problem statement/Case Study</vt:lpstr>
      <vt:lpstr>Data Understanding</vt:lpstr>
      <vt:lpstr>Joining datasets</vt:lpstr>
      <vt:lpstr>PowerPoint Presentation</vt:lpstr>
      <vt:lpstr>PowerPoint Presentation</vt:lpstr>
      <vt:lpstr>PowerPoint Presentation</vt:lpstr>
      <vt:lpstr>Exploratory Data Analysis(EDA)</vt:lpstr>
      <vt:lpstr>Profit analysis on a yearly basis</vt:lpstr>
      <vt:lpstr>Analysis of a number of cab users in a monthly basis</vt:lpstr>
      <vt:lpstr>PowerPoint Presentation</vt:lpstr>
      <vt:lpstr>Analysis of a number of cab users on a yearly basis </vt:lpstr>
      <vt:lpstr>Limitations in analysis for a few cab users</vt:lpstr>
      <vt:lpstr>Percentage of cab users in each city</vt:lpstr>
      <vt:lpstr>Percentage of cab users in  each city  travelling in Pink cab </vt:lpstr>
      <vt:lpstr>Percentage of cab users in each city travelling in a Yellow cab</vt:lpstr>
      <vt:lpstr>Which cab has most cab users out of whole population in U.S?</vt:lpstr>
      <vt:lpstr>Table representation for a number of cab users travelling in Pink cab in each city</vt:lpstr>
      <vt:lpstr>Table representation for a number of cab users travelling in Yellow cab in each city</vt:lpstr>
      <vt:lpstr>PowerPoint Presentation</vt:lpstr>
      <vt:lpstr>Gender Analysis</vt:lpstr>
      <vt:lpstr>Age analysis for cab users travelling in a Pink cab</vt:lpstr>
      <vt:lpstr>Age analysis for cab users travelling in a Yellow cab  </vt:lpstr>
      <vt:lpstr>PowerPoint Presentation</vt:lpstr>
      <vt:lpstr>Income Analysis</vt:lpstr>
      <vt:lpstr>Percentage of cab users in each Income group</vt:lpstr>
      <vt:lpstr>Detection of outliers</vt:lpstr>
      <vt:lpstr>PowerPoint Presentation</vt:lpstr>
      <vt:lpstr>Does margin proportionally increase with increase in number of customers?</vt:lpstr>
      <vt:lpstr>PowerPoint Presentation</vt:lpstr>
      <vt:lpstr>Hypothesis Testing</vt:lpstr>
      <vt:lpstr>Is there a difference in margin/profit between male and female customers for Yellow cabs?</vt:lpstr>
      <vt:lpstr>Is there a difference between gender and KM Travelled for Pink cabs?</vt:lpstr>
      <vt:lpstr>Is there a difference in margin/profit between male and female customers for Pink cabs?</vt:lpstr>
      <vt:lpstr>Is there a difference in margins/profit due to age of customers for Pink cab?</vt:lpstr>
      <vt:lpstr>Is there a difference in profit/margin due to the age of customers for Yellow cabs?</vt:lpstr>
      <vt:lpstr>Is there a difference between gender and KM Travelled for Yellow cabs?</vt:lpstr>
      <vt:lpstr>Is there a difference between gender and KM Travelled for Pink cab?</vt:lpstr>
      <vt:lpstr>Recommendations</vt:lpstr>
      <vt:lpstr>PowerPoint Presentation</vt:lpstr>
      <vt:lpstr>PowerPoint Presentation</vt:lpstr>
      <vt:lpstr>Building Predictive Models using Linear Regression, Decision Tree and Random Forest.  </vt:lpstr>
      <vt:lpstr>Model Building steps </vt:lpstr>
      <vt:lpstr>Model1: Linear Regression</vt:lpstr>
      <vt:lpstr>PowerPoint Presentation</vt:lpstr>
      <vt:lpstr>Model2: Decision Tree</vt:lpstr>
      <vt:lpstr>Model3: Random Forest </vt:lpstr>
      <vt:lpstr>Base Model:</vt:lpstr>
      <vt:lpstr>PowerPoint Presentation</vt:lpstr>
      <vt:lpstr>Best Fit Model: RMSE Value &amp; Accuracy</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Glacier Virtual Internship LISMU01</dc:title>
  <dc:creator>N Mqadi (21216127)</dc:creator>
  <cp:lastModifiedBy>N Mqadi (21216127)</cp:lastModifiedBy>
  <cp:revision>88</cp:revision>
  <dcterms:created xsi:type="dcterms:W3CDTF">2021-06-25T09:41:56Z</dcterms:created>
  <dcterms:modified xsi:type="dcterms:W3CDTF">2021-08-19T00:07:08Z</dcterms:modified>
</cp:coreProperties>
</file>