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16" r:id="rId2"/>
    <p:sldId id="259" r:id="rId3"/>
    <p:sldId id="260" r:id="rId4"/>
    <p:sldId id="271" r:id="rId5"/>
    <p:sldId id="269" r:id="rId6"/>
    <p:sldId id="275" r:id="rId7"/>
    <p:sldId id="276" r:id="rId8"/>
    <p:sldId id="281" r:id="rId9"/>
    <p:sldId id="284" r:id="rId10"/>
    <p:sldId id="286" r:id="rId11"/>
    <p:sldId id="289" r:id="rId12"/>
    <p:sldId id="290" r:id="rId13"/>
    <p:sldId id="292" r:id="rId14"/>
    <p:sldId id="293" r:id="rId15"/>
    <p:sldId id="294" r:id="rId16"/>
    <p:sldId id="295" r:id="rId17"/>
    <p:sldId id="296" r:id="rId18"/>
    <p:sldId id="298" r:id="rId19"/>
    <p:sldId id="320"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0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57078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73108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497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2522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886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21256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692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93736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32664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8491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08274-F6D8-41E5-AAF7-B80F08CBA03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10813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08274-F6D8-41E5-AAF7-B80F08CBA031}"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82270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08274-F6D8-41E5-AAF7-B80F08CBA031}"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34473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08274-F6D8-41E5-AAF7-B80F08CBA031}"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6178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7983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90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08274-F6D8-41E5-AAF7-B80F08CBA031}" type="datetimeFigureOut">
              <a:rPr lang="en-US" smtClean="0"/>
              <a:t>8/21/2021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FF721E-6046-4DCF-8902-5E5E198F3741}" type="slidenum">
              <a:rPr lang="en-US" smtClean="0"/>
              <a:t>‹#›</a:t>
            </a:fld>
            <a:endParaRPr lang="en-US"/>
          </a:p>
        </p:txBody>
      </p:sp>
    </p:spTree>
    <p:extLst>
      <p:ext uri="{BB962C8B-B14F-4D97-AF65-F5344CB8AC3E}">
        <p14:creationId xmlns:p14="http://schemas.microsoft.com/office/powerpoint/2010/main" val="2104799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49592"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 </a:t>
            </a:r>
            <a:r>
              <a:rPr lang="en-US" sz="4000" dirty="0">
                <a:solidFill>
                  <a:schemeClr val="accent4"/>
                </a:solidFill>
              </a:rPr>
              <a:t>G2M insight for Cab investment firm </a:t>
            </a:r>
          </a:p>
          <a:p>
            <a:endParaRPr lang="en-US" sz="4000" dirty="0"/>
          </a:p>
          <a:p>
            <a:r>
              <a:rPr lang="en-US" sz="2800" b="1" dirty="0">
                <a:solidFill>
                  <a:schemeClr val="accent5"/>
                </a:solidFill>
              </a:rPr>
              <a:t>27 June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F774-19BC-4715-8A6F-A776B1986645}"/>
              </a:ext>
            </a:extLst>
          </p:cNvPr>
          <p:cNvSpPr>
            <a:spLocks noGrp="1"/>
          </p:cNvSpPr>
          <p:nvPr>
            <p:ph type="title"/>
          </p:nvPr>
        </p:nvSpPr>
        <p:spPr/>
        <p:txBody>
          <a:bodyPr/>
          <a:lstStyle/>
          <a:p>
            <a:r>
              <a:rPr lang="en-US" b="1" dirty="0"/>
              <a:t>Percentage of cab users in each Income group</a:t>
            </a:r>
          </a:p>
        </p:txBody>
      </p:sp>
      <p:sp>
        <p:nvSpPr>
          <p:cNvPr id="4" name="Content Placeholder 3">
            <a:extLst>
              <a:ext uri="{FF2B5EF4-FFF2-40B4-BE49-F238E27FC236}">
                <a16:creationId xmlns:a16="http://schemas.microsoft.com/office/drawing/2014/main" id="{2DEDAE9E-E6F2-4484-8CD8-9A449DBC0C93}"/>
              </a:ext>
            </a:extLst>
          </p:cNvPr>
          <p:cNvSpPr>
            <a:spLocks noGrp="1"/>
          </p:cNvSpPr>
          <p:nvPr>
            <p:ph sz="half" idx="2"/>
          </p:nvPr>
        </p:nvSpPr>
        <p:spPr>
          <a:xfrm>
            <a:off x="7181985" y="2367627"/>
            <a:ext cx="4184034" cy="3880773"/>
          </a:xfrm>
        </p:spPr>
        <p:txBody>
          <a:bodyPr/>
          <a:lstStyle/>
          <a:p>
            <a:r>
              <a:rPr lang="en-US" dirty="0"/>
              <a:t>Looking at the pie chart as</a:t>
            </a:r>
          </a:p>
          <a:p>
            <a:pPr marL="0" indent="0">
              <a:buNone/>
            </a:pPr>
            <a:r>
              <a:rPr lang="en-US" dirty="0"/>
              <a:t> illustrated, we can see that there</a:t>
            </a:r>
          </a:p>
          <a:p>
            <a:pPr marL="0" indent="0">
              <a:buNone/>
            </a:pPr>
            <a:r>
              <a:rPr lang="en-US" dirty="0"/>
              <a:t>Is a majority of Income group </a:t>
            </a:r>
          </a:p>
          <a:p>
            <a:pPr marL="0" indent="0">
              <a:buNone/>
            </a:pPr>
            <a:r>
              <a:rPr lang="en-US" dirty="0"/>
              <a:t>of cab users belonging to an Income</a:t>
            </a:r>
          </a:p>
          <a:p>
            <a:pPr marL="0" indent="0">
              <a:buNone/>
            </a:pPr>
            <a:r>
              <a:rPr lang="en-US" dirty="0"/>
              <a:t>group of a High class travelling in</a:t>
            </a:r>
          </a:p>
          <a:p>
            <a:pPr marL="0" indent="0">
              <a:buNone/>
            </a:pPr>
            <a:r>
              <a:rPr lang="en-US" dirty="0"/>
              <a:t>Yellow cab.</a:t>
            </a:r>
          </a:p>
          <a:p>
            <a:pPr marL="0" indent="0">
              <a:buNone/>
            </a:pPr>
            <a:r>
              <a:rPr lang="en-US" dirty="0"/>
              <a:t>This means that the High Class</a:t>
            </a:r>
          </a:p>
          <a:p>
            <a:pPr marL="0" indent="0">
              <a:buNone/>
            </a:pPr>
            <a:r>
              <a:rPr lang="en-US" dirty="0"/>
              <a:t>Contributes to high investment.</a:t>
            </a:r>
          </a:p>
          <a:p>
            <a:endParaRPr lang="en-US" dirty="0"/>
          </a:p>
          <a:p>
            <a:pPr marL="0" indent="0">
              <a:buNone/>
            </a:pPr>
            <a:endParaRPr lang="en-US" dirty="0"/>
          </a:p>
        </p:txBody>
      </p:sp>
      <p:pic>
        <p:nvPicPr>
          <p:cNvPr id="13314" name="Picture 2">
            <a:extLst>
              <a:ext uri="{FF2B5EF4-FFF2-40B4-BE49-F238E27FC236}">
                <a16:creationId xmlns:a16="http://schemas.microsoft.com/office/drawing/2014/main" id="{94681B39-168B-48DC-A894-406A3BCD43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9170" y="1811130"/>
            <a:ext cx="8023477" cy="524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54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2D53-70B2-4AEC-B3CC-11105FE8FEB8}"/>
              </a:ext>
            </a:extLst>
          </p:cNvPr>
          <p:cNvSpPr>
            <a:spLocks noGrp="1"/>
          </p:cNvSpPr>
          <p:nvPr>
            <p:ph type="title"/>
          </p:nvPr>
        </p:nvSpPr>
        <p:spPr/>
        <p:txBody>
          <a:bodyPr/>
          <a:lstStyle/>
          <a:p>
            <a:r>
              <a:rPr lang="en-US" b="1" dirty="0"/>
              <a:t>Does margin proportionally increase with increase in number of customers?</a:t>
            </a:r>
          </a:p>
        </p:txBody>
      </p:sp>
      <p:sp>
        <p:nvSpPr>
          <p:cNvPr id="4" name="Content Placeholder 3">
            <a:extLst>
              <a:ext uri="{FF2B5EF4-FFF2-40B4-BE49-F238E27FC236}">
                <a16:creationId xmlns:a16="http://schemas.microsoft.com/office/drawing/2014/main" id="{1C58EA06-2D50-4D52-A0F6-D14180A49D2C}"/>
              </a:ext>
            </a:extLst>
          </p:cNvPr>
          <p:cNvSpPr>
            <a:spLocks noGrp="1"/>
          </p:cNvSpPr>
          <p:nvPr>
            <p:ph sz="half" idx="2"/>
          </p:nvPr>
        </p:nvSpPr>
        <p:spPr/>
        <p:txBody>
          <a:bodyPr/>
          <a:lstStyle/>
          <a:p>
            <a:r>
              <a:rPr lang="en-US" dirty="0"/>
              <a:t>As illustrated on the diagram, we see that the Pink cabs increase their margins with an increase in number of customers.</a:t>
            </a:r>
          </a:p>
        </p:txBody>
      </p:sp>
      <p:pic>
        <p:nvPicPr>
          <p:cNvPr id="19458" name="Picture 2">
            <a:extLst>
              <a:ext uri="{FF2B5EF4-FFF2-40B4-BE49-F238E27FC236}">
                <a16:creationId xmlns:a16="http://schemas.microsoft.com/office/drawing/2014/main" id="{0BAEA2E9-92D1-4E89-8BBF-408B6CB0AE5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4599" y="2160588"/>
            <a:ext cx="40895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3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5AB70-BDA5-40BA-ABD1-8DCFD4B7D261}"/>
              </a:ext>
            </a:extLst>
          </p:cNvPr>
          <p:cNvSpPr>
            <a:spLocks noGrp="1"/>
          </p:cNvSpPr>
          <p:nvPr>
            <p:ph sz="half" idx="2"/>
          </p:nvPr>
        </p:nvSpPr>
        <p:spPr>
          <a:xfrm>
            <a:off x="5324750" y="1307482"/>
            <a:ext cx="4184034" cy="3807857"/>
          </a:xfrm>
        </p:spPr>
        <p:txBody>
          <a:bodyPr/>
          <a:lstStyle/>
          <a:p>
            <a:r>
              <a:rPr lang="en-US" dirty="0"/>
              <a:t>Here as we see, the Yellow cabs decrease their margins with an increase in number of customers.</a:t>
            </a:r>
          </a:p>
        </p:txBody>
      </p:sp>
      <p:pic>
        <p:nvPicPr>
          <p:cNvPr id="21506" name="Picture 2">
            <a:extLst>
              <a:ext uri="{FF2B5EF4-FFF2-40B4-BE49-F238E27FC236}">
                <a16:creationId xmlns:a16="http://schemas.microsoft.com/office/drawing/2014/main" id="{483842EE-F02E-459A-8851-99F6A370E4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47910" y="1307482"/>
            <a:ext cx="4617814" cy="424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37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F897-D35D-4D76-B21F-BCDEDD70BDDC}"/>
              </a:ext>
            </a:extLst>
          </p:cNvPr>
          <p:cNvSpPr>
            <a:spLocks noGrp="1"/>
          </p:cNvSpPr>
          <p:nvPr>
            <p:ph type="title"/>
          </p:nvPr>
        </p:nvSpPr>
        <p:spPr/>
        <p:txBody>
          <a:bodyPr>
            <a:normAutofit/>
          </a:bodyPr>
          <a:lstStyle/>
          <a:p>
            <a:r>
              <a:rPr lang="en-US" sz="2800" b="1" dirty="0"/>
              <a:t>Is there a difference in margin/profit between male and female customers for Yellow cabs?</a:t>
            </a:r>
          </a:p>
        </p:txBody>
      </p:sp>
      <p:pic>
        <p:nvPicPr>
          <p:cNvPr id="6" name="Content Placeholder 5">
            <a:extLst>
              <a:ext uri="{FF2B5EF4-FFF2-40B4-BE49-F238E27FC236}">
                <a16:creationId xmlns:a16="http://schemas.microsoft.com/office/drawing/2014/main" id="{927F1C1E-0213-4632-859F-D4AFF6DF77C7}"/>
              </a:ext>
            </a:extLst>
          </p:cNvPr>
          <p:cNvPicPr>
            <a:picLocks noGrp="1" noChangeAspect="1"/>
          </p:cNvPicPr>
          <p:nvPr>
            <p:ph sz="half" idx="1"/>
          </p:nvPr>
        </p:nvPicPr>
        <p:blipFill>
          <a:blip r:embed="rId2"/>
          <a:stretch>
            <a:fillRect/>
          </a:stretch>
        </p:blipFill>
        <p:spPr>
          <a:xfrm>
            <a:off x="172278" y="2756451"/>
            <a:ext cx="6013729" cy="2171149"/>
          </a:xfrm>
        </p:spPr>
      </p:pic>
      <p:sp>
        <p:nvSpPr>
          <p:cNvPr id="4" name="Content Placeholder 3">
            <a:extLst>
              <a:ext uri="{FF2B5EF4-FFF2-40B4-BE49-F238E27FC236}">
                <a16:creationId xmlns:a16="http://schemas.microsoft.com/office/drawing/2014/main" id="{F486A21B-BADC-486D-B85D-598093D49BDD}"/>
              </a:ext>
            </a:extLst>
          </p:cNvPr>
          <p:cNvSpPr>
            <a:spLocks noGrp="1"/>
          </p:cNvSpPr>
          <p:nvPr>
            <p:ph sz="half" idx="2"/>
          </p:nvPr>
        </p:nvSpPr>
        <p:spPr>
          <a:xfrm>
            <a:off x="6096000" y="2134085"/>
            <a:ext cx="4184034" cy="3880773"/>
          </a:xfrm>
        </p:spPr>
        <p:txBody>
          <a:bodyPr/>
          <a:lstStyle/>
          <a:p>
            <a:r>
              <a:rPr lang="en-US" dirty="0"/>
              <a:t>There is a difference in margin/profit for the Yellow cab between male and female customers,and therefore we accept the alternate hypothesis.</a:t>
            </a:r>
          </a:p>
        </p:txBody>
      </p:sp>
    </p:spTree>
    <p:extLst>
      <p:ext uri="{BB962C8B-B14F-4D97-AF65-F5344CB8AC3E}">
        <p14:creationId xmlns:p14="http://schemas.microsoft.com/office/powerpoint/2010/main" val="226562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63E1-E204-4153-8BE6-DC4699CBBFC9}"/>
              </a:ext>
            </a:extLst>
          </p:cNvPr>
          <p:cNvSpPr>
            <a:spLocks noGrp="1"/>
          </p:cNvSpPr>
          <p:nvPr>
            <p:ph type="title"/>
          </p:nvPr>
        </p:nvSpPr>
        <p:spPr/>
        <p:txBody>
          <a:bodyPr>
            <a:normAutofit/>
          </a:bodyPr>
          <a:lstStyle/>
          <a:p>
            <a:r>
              <a:rPr lang="en-US" sz="2800" b="1" dirty="0"/>
              <a:t>Is there a difference in margin/profit between male and female customers for Pink cabs?</a:t>
            </a:r>
          </a:p>
        </p:txBody>
      </p:sp>
      <p:pic>
        <p:nvPicPr>
          <p:cNvPr id="6" name="Content Placeholder 5">
            <a:extLst>
              <a:ext uri="{FF2B5EF4-FFF2-40B4-BE49-F238E27FC236}">
                <a16:creationId xmlns:a16="http://schemas.microsoft.com/office/drawing/2014/main" id="{687E4F66-5967-42BF-A14B-1C16E481CE7A}"/>
              </a:ext>
            </a:extLst>
          </p:cNvPr>
          <p:cNvPicPr>
            <a:picLocks noGrp="1" noChangeAspect="1"/>
          </p:cNvPicPr>
          <p:nvPr>
            <p:ph sz="half" idx="1"/>
          </p:nvPr>
        </p:nvPicPr>
        <p:blipFill>
          <a:blip r:embed="rId2"/>
          <a:stretch>
            <a:fillRect/>
          </a:stretch>
        </p:blipFill>
        <p:spPr>
          <a:xfrm>
            <a:off x="179961" y="3644349"/>
            <a:ext cx="4680964" cy="1470990"/>
          </a:xfrm>
        </p:spPr>
      </p:pic>
      <p:sp>
        <p:nvSpPr>
          <p:cNvPr id="4" name="Content Placeholder 3">
            <a:extLst>
              <a:ext uri="{FF2B5EF4-FFF2-40B4-BE49-F238E27FC236}">
                <a16:creationId xmlns:a16="http://schemas.microsoft.com/office/drawing/2014/main" id="{1C223247-E118-4547-A10C-85B18DA37961}"/>
              </a:ext>
            </a:extLst>
          </p:cNvPr>
          <p:cNvSpPr>
            <a:spLocks noGrp="1"/>
          </p:cNvSpPr>
          <p:nvPr>
            <p:ph sz="half" idx="2"/>
          </p:nvPr>
        </p:nvSpPr>
        <p:spPr/>
        <p:txBody>
          <a:bodyPr/>
          <a:lstStyle/>
          <a:p>
            <a:r>
              <a:rPr lang="en-US" dirty="0"/>
              <a:t>We accept the null hypothesis,and therefore there is no difference in margin/profit for Pink cabs between male and female customers.</a:t>
            </a:r>
          </a:p>
        </p:txBody>
      </p:sp>
    </p:spTree>
    <p:extLst>
      <p:ext uri="{BB962C8B-B14F-4D97-AF65-F5344CB8AC3E}">
        <p14:creationId xmlns:p14="http://schemas.microsoft.com/office/powerpoint/2010/main" val="58359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704B-7FAE-443B-9FEF-EE33DDAAEBBE}"/>
              </a:ext>
            </a:extLst>
          </p:cNvPr>
          <p:cNvSpPr>
            <a:spLocks noGrp="1"/>
          </p:cNvSpPr>
          <p:nvPr>
            <p:ph type="title"/>
          </p:nvPr>
        </p:nvSpPr>
        <p:spPr/>
        <p:txBody>
          <a:bodyPr>
            <a:normAutofit/>
          </a:bodyPr>
          <a:lstStyle/>
          <a:p>
            <a:r>
              <a:rPr lang="en-US" sz="2800" b="1" dirty="0"/>
              <a:t>Is there a difference in margins/profit due to age of customers for Pink cab?</a:t>
            </a:r>
          </a:p>
        </p:txBody>
      </p:sp>
      <p:pic>
        <p:nvPicPr>
          <p:cNvPr id="6" name="Content Placeholder 5">
            <a:extLst>
              <a:ext uri="{FF2B5EF4-FFF2-40B4-BE49-F238E27FC236}">
                <a16:creationId xmlns:a16="http://schemas.microsoft.com/office/drawing/2014/main" id="{615CC361-C240-4C4D-A05F-3DC3AE43F1FA}"/>
              </a:ext>
            </a:extLst>
          </p:cNvPr>
          <p:cNvPicPr>
            <a:picLocks noGrp="1" noChangeAspect="1"/>
          </p:cNvPicPr>
          <p:nvPr>
            <p:ph sz="half" idx="1"/>
          </p:nvPr>
        </p:nvPicPr>
        <p:blipFill>
          <a:blip r:embed="rId2"/>
          <a:stretch>
            <a:fillRect/>
          </a:stretch>
        </p:blipFill>
        <p:spPr>
          <a:xfrm>
            <a:off x="587210" y="3190081"/>
            <a:ext cx="3934784" cy="1320800"/>
          </a:xfrm>
        </p:spPr>
      </p:pic>
      <p:sp>
        <p:nvSpPr>
          <p:cNvPr id="4" name="Content Placeholder 3">
            <a:extLst>
              <a:ext uri="{FF2B5EF4-FFF2-40B4-BE49-F238E27FC236}">
                <a16:creationId xmlns:a16="http://schemas.microsoft.com/office/drawing/2014/main" id="{58307000-6D7E-433E-A091-F6173E66EE44}"/>
              </a:ext>
            </a:extLst>
          </p:cNvPr>
          <p:cNvSpPr>
            <a:spLocks noGrp="1"/>
          </p:cNvSpPr>
          <p:nvPr>
            <p:ph sz="half" idx="2"/>
          </p:nvPr>
        </p:nvSpPr>
        <p:spPr/>
        <p:txBody>
          <a:bodyPr/>
          <a:lstStyle/>
          <a:p>
            <a:r>
              <a:rPr lang="en-US" dirty="0"/>
              <a:t> There is no difference is no difference in margin/profit for Pink cab due to the age of customers,and therefore we accept the null hypothesis.</a:t>
            </a:r>
          </a:p>
          <a:p>
            <a:r>
              <a:rPr lang="en-US" dirty="0"/>
              <a:t>It doesn't make any difference whether the customer is less than equal to 40 or greater than 40.</a:t>
            </a:r>
          </a:p>
        </p:txBody>
      </p:sp>
    </p:spTree>
    <p:extLst>
      <p:ext uri="{BB962C8B-B14F-4D97-AF65-F5344CB8AC3E}">
        <p14:creationId xmlns:p14="http://schemas.microsoft.com/office/powerpoint/2010/main" val="109569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5D8B-8826-48FA-AD33-8283C3645757}"/>
              </a:ext>
            </a:extLst>
          </p:cNvPr>
          <p:cNvSpPr>
            <a:spLocks noGrp="1"/>
          </p:cNvSpPr>
          <p:nvPr>
            <p:ph type="title"/>
          </p:nvPr>
        </p:nvSpPr>
        <p:spPr/>
        <p:txBody>
          <a:bodyPr>
            <a:normAutofit/>
          </a:bodyPr>
          <a:lstStyle/>
          <a:p>
            <a:r>
              <a:rPr lang="en-US" sz="2800" b="1" dirty="0"/>
              <a:t>Is there a difference in profit/margin due to the age of customers for Yellow cabs?</a:t>
            </a:r>
          </a:p>
        </p:txBody>
      </p:sp>
      <p:pic>
        <p:nvPicPr>
          <p:cNvPr id="6" name="Content Placeholder 5">
            <a:extLst>
              <a:ext uri="{FF2B5EF4-FFF2-40B4-BE49-F238E27FC236}">
                <a16:creationId xmlns:a16="http://schemas.microsoft.com/office/drawing/2014/main" id="{4BD09227-823B-4DFB-AC35-DDFE59EEC01C}"/>
              </a:ext>
            </a:extLst>
          </p:cNvPr>
          <p:cNvPicPr>
            <a:picLocks noGrp="1" noChangeAspect="1"/>
          </p:cNvPicPr>
          <p:nvPr>
            <p:ph sz="half" idx="1"/>
          </p:nvPr>
        </p:nvPicPr>
        <p:blipFill>
          <a:blip r:embed="rId2"/>
          <a:stretch>
            <a:fillRect/>
          </a:stretch>
        </p:blipFill>
        <p:spPr>
          <a:xfrm>
            <a:off x="57498" y="3538330"/>
            <a:ext cx="5426120" cy="1126435"/>
          </a:xfrm>
        </p:spPr>
      </p:pic>
      <p:sp>
        <p:nvSpPr>
          <p:cNvPr id="4" name="Content Placeholder 3">
            <a:extLst>
              <a:ext uri="{FF2B5EF4-FFF2-40B4-BE49-F238E27FC236}">
                <a16:creationId xmlns:a16="http://schemas.microsoft.com/office/drawing/2014/main" id="{5BCD051E-BD0D-49D8-A5DE-DE10F173AD65}"/>
              </a:ext>
            </a:extLst>
          </p:cNvPr>
          <p:cNvSpPr>
            <a:spLocks noGrp="1"/>
          </p:cNvSpPr>
          <p:nvPr>
            <p:ph sz="half" idx="2"/>
          </p:nvPr>
        </p:nvSpPr>
        <p:spPr>
          <a:xfrm>
            <a:off x="5483618" y="2173841"/>
            <a:ext cx="4184034" cy="3880773"/>
          </a:xfrm>
        </p:spPr>
        <p:txBody>
          <a:bodyPr/>
          <a:lstStyle/>
          <a:p>
            <a:r>
              <a:rPr lang="en-US" dirty="0"/>
              <a:t> There is no difference in profit/margin for Yellow cabs due to the age of customers,so we accept the null hypothesis.</a:t>
            </a:r>
          </a:p>
          <a:p>
            <a:endParaRPr lang="en-US" dirty="0"/>
          </a:p>
          <a:p>
            <a:r>
              <a:rPr lang="en-US" dirty="0"/>
              <a:t>It also doesn't make any difference whether the customer is less than equal to 40 or greater than 40.</a:t>
            </a:r>
          </a:p>
          <a:p>
            <a:endParaRPr lang="en-US" dirty="0"/>
          </a:p>
        </p:txBody>
      </p:sp>
    </p:spTree>
    <p:extLst>
      <p:ext uri="{BB962C8B-B14F-4D97-AF65-F5344CB8AC3E}">
        <p14:creationId xmlns:p14="http://schemas.microsoft.com/office/powerpoint/2010/main" val="424882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96DB-CBD8-4574-8169-0C39CF072F85}"/>
              </a:ext>
            </a:extLst>
          </p:cNvPr>
          <p:cNvSpPr>
            <a:spLocks noGrp="1"/>
          </p:cNvSpPr>
          <p:nvPr>
            <p:ph type="title"/>
          </p:nvPr>
        </p:nvSpPr>
        <p:spPr/>
        <p:txBody>
          <a:bodyPr>
            <a:normAutofit/>
          </a:bodyPr>
          <a:lstStyle/>
          <a:p>
            <a:r>
              <a:rPr lang="en-US" sz="2800" b="1" dirty="0"/>
              <a:t>Is there a difference between gender and KM Travelled for Yellow cabs?</a:t>
            </a:r>
          </a:p>
        </p:txBody>
      </p:sp>
      <p:pic>
        <p:nvPicPr>
          <p:cNvPr id="6" name="Content Placeholder 5">
            <a:extLst>
              <a:ext uri="{FF2B5EF4-FFF2-40B4-BE49-F238E27FC236}">
                <a16:creationId xmlns:a16="http://schemas.microsoft.com/office/drawing/2014/main" id="{DA5C1BF1-96CE-40E5-92A7-71547B67FD13}"/>
              </a:ext>
            </a:extLst>
          </p:cNvPr>
          <p:cNvPicPr>
            <a:picLocks noGrp="1" noChangeAspect="1"/>
          </p:cNvPicPr>
          <p:nvPr>
            <p:ph sz="half" idx="1"/>
          </p:nvPr>
        </p:nvPicPr>
        <p:blipFill>
          <a:blip r:embed="rId2"/>
          <a:stretch>
            <a:fillRect/>
          </a:stretch>
        </p:blipFill>
        <p:spPr>
          <a:xfrm>
            <a:off x="136195" y="3237706"/>
            <a:ext cx="4423899" cy="1320800"/>
          </a:xfrm>
        </p:spPr>
      </p:pic>
      <p:sp>
        <p:nvSpPr>
          <p:cNvPr id="4" name="Content Placeholder 3">
            <a:extLst>
              <a:ext uri="{FF2B5EF4-FFF2-40B4-BE49-F238E27FC236}">
                <a16:creationId xmlns:a16="http://schemas.microsoft.com/office/drawing/2014/main" id="{0C0948FC-FA4D-4A6A-A851-BD0E3AE77967}"/>
              </a:ext>
            </a:extLst>
          </p:cNvPr>
          <p:cNvSpPr>
            <a:spLocks noGrp="1"/>
          </p:cNvSpPr>
          <p:nvPr>
            <p:ph sz="half" idx="2"/>
          </p:nvPr>
        </p:nvSpPr>
        <p:spPr/>
        <p:txBody>
          <a:bodyPr/>
          <a:lstStyle/>
          <a:p>
            <a:r>
              <a:rPr lang="en-US" dirty="0"/>
              <a:t>There is no difference between gender and KM Travelled for yellow cab, so we accept the null hypothesis. </a:t>
            </a:r>
          </a:p>
        </p:txBody>
      </p:sp>
    </p:spTree>
    <p:extLst>
      <p:ext uri="{BB962C8B-B14F-4D97-AF65-F5344CB8AC3E}">
        <p14:creationId xmlns:p14="http://schemas.microsoft.com/office/powerpoint/2010/main" val="200895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C4D-C5E5-4C5F-AE75-DFCC8AA0A716}"/>
              </a:ext>
            </a:extLst>
          </p:cNvPr>
          <p:cNvSpPr>
            <a:spLocks noGrp="1"/>
          </p:cNvSpPr>
          <p:nvPr>
            <p:ph type="title"/>
          </p:nvPr>
        </p:nvSpPr>
        <p:spPr/>
        <p:txBody>
          <a:bodyPr/>
          <a:lstStyle/>
          <a:p>
            <a:r>
              <a:rPr lang="en-US" b="1" dirty="0"/>
              <a:t>Is there a difference between gender and KM Travelled for Pink cab?</a:t>
            </a:r>
          </a:p>
        </p:txBody>
      </p:sp>
      <p:pic>
        <p:nvPicPr>
          <p:cNvPr id="6" name="Content Placeholder 5">
            <a:extLst>
              <a:ext uri="{FF2B5EF4-FFF2-40B4-BE49-F238E27FC236}">
                <a16:creationId xmlns:a16="http://schemas.microsoft.com/office/drawing/2014/main" id="{CEA04D76-87B6-46D7-9850-08F63975A17D}"/>
              </a:ext>
            </a:extLst>
          </p:cNvPr>
          <p:cNvPicPr>
            <a:picLocks noGrp="1" noChangeAspect="1"/>
          </p:cNvPicPr>
          <p:nvPr>
            <p:ph sz="half" idx="1"/>
          </p:nvPr>
        </p:nvPicPr>
        <p:blipFill>
          <a:blip r:embed="rId2"/>
          <a:stretch>
            <a:fillRect/>
          </a:stretch>
        </p:blipFill>
        <p:spPr>
          <a:xfrm>
            <a:off x="0" y="3161920"/>
            <a:ext cx="5971702" cy="1320800"/>
          </a:xfrm>
        </p:spPr>
      </p:pic>
      <p:sp>
        <p:nvSpPr>
          <p:cNvPr id="4" name="Content Placeholder 3">
            <a:extLst>
              <a:ext uri="{FF2B5EF4-FFF2-40B4-BE49-F238E27FC236}">
                <a16:creationId xmlns:a16="http://schemas.microsoft.com/office/drawing/2014/main" id="{3D2DB117-BB8A-4A33-B671-10E1E9E100F9}"/>
              </a:ext>
            </a:extLst>
          </p:cNvPr>
          <p:cNvSpPr>
            <a:spLocks noGrp="1"/>
          </p:cNvSpPr>
          <p:nvPr>
            <p:ph sz="half" idx="2"/>
          </p:nvPr>
        </p:nvSpPr>
        <p:spPr>
          <a:xfrm>
            <a:off x="6096000" y="2187094"/>
            <a:ext cx="4184034" cy="3880773"/>
          </a:xfrm>
        </p:spPr>
        <p:txBody>
          <a:bodyPr/>
          <a:lstStyle/>
          <a:p>
            <a:r>
              <a:rPr lang="en-US" dirty="0"/>
              <a:t>There is a difference between gender and KM Travelled for Pink cabs.</a:t>
            </a:r>
          </a:p>
        </p:txBody>
      </p:sp>
    </p:spTree>
    <p:extLst>
      <p:ext uri="{BB962C8B-B14F-4D97-AF65-F5344CB8AC3E}">
        <p14:creationId xmlns:p14="http://schemas.microsoft.com/office/powerpoint/2010/main" val="181194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EC97-B155-4A7B-902D-2D6538F6C21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913F0F48-A0DD-4C3B-A87A-FA26B6B952A3}"/>
              </a:ext>
            </a:extLst>
          </p:cNvPr>
          <p:cNvSpPr>
            <a:spLocks noGrp="1"/>
          </p:cNvSpPr>
          <p:nvPr>
            <p:ph idx="1"/>
          </p:nvPr>
        </p:nvSpPr>
        <p:spPr/>
        <p:txBody>
          <a:bodyPr>
            <a:normAutofit lnSpcReduction="10000"/>
          </a:bodyPr>
          <a:lstStyle/>
          <a:p>
            <a:r>
              <a:rPr lang="en-US" dirty="0"/>
              <a:t>To make a precise decision in which company would be a better investment opportunity, we need to clearly review our figures revealed from the exploratory data analysis.</a:t>
            </a:r>
          </a:p>
          <a:p>
            <a:r>
              <a:rPr lang="en-US" dirty="0"/>
              <a:t>The first exploration was determining the number cab users periodically(monthly and yearly) and our insights revealed as follows:</a:t>
            </a:r>
          </a:p>
          <a:p>
            <a:pPr>
              <a:buFont typeface="Wingdings" panose="05000000000000000000" pitchFamily="2" charset="2"/>
              <a:buChar char="Ø"/>
            </a:pPr>
            <a:r>
              <a:rPr lang="en-US" dirty="0"/>
              <a:t>The Yellow  cab resulted in a higher cab users than that of the Pink cab travelling  on a monthly basis. The Yellow cab revealed a higher range of cab users than that of the Pink cab.</a:t>
            </a:r>
          </a:p>
          <a:p>
            <a:pPr>
              <a:buFont typeface="Wingdings" panose="05000000000000000000" pitchFamily="2" charset="2"/>
              <a:buChar char="Ø"/>
            </a:pPr>
            <a:r>
              <a:rPr lang="en-US" dirty="0"/>
              <a:t>The Yellow cab also resulted in a higher cab users than that of the Pink cab travelling on a yearly basis and revealed a higher range of cab users.</a:t>
            </a:r>
          </a:p>
          <a:p>
            <a:pPr>
              <a:buFont typeface="Wingdings" panose="05000000000000000000" pitchFamily="2" charset="2"/>
              <a:buChar char="Ø"/>
            </a:pPr>
            <a:r>
              <a:rPr lang="en-US" dirty="0"/>
              <a:t>So far, the Yellow cab company has been excelling and therefore is a better investment opportunity for XYZ. </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0820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2EAB-04F0-457C-A1DE-418D6E26BC51}"/>
              </a:ext>
            </a:extLst>
          </p:cNvPr>
          <p:cNvSpPr>
            <a:spLocks noGrp="1"/>
          </p:cNvSpPr>
          <p:nvPr>
            <p:ph type="title"/>
          </p:nvPr>
        </p:nvSpPr>
        <p:spPr/>
        <p:txBody>
          <a:bodyPr/>
          <a:lstStyle/>
          <a:p>
            <a:r>
              <a:rPr lang="en-US" b="1" dirty="0"/>
              <a:t>Problem statement/Case Study</a:t>
            </a:r>
          </a:p>
        </p:txBody>
      </p:sp>
      <p:sp>
        <p:nvSpPr>
          <p:cNvPr id="3" name="Content Placeholder 2">
            <a:extLst>
              <a:ext uri="{FF2B5EF4-FFF2-40B4-BE49-F238E27FC236}">
                <a16:creationId xmlns:a16="http://schemas.microsoft.com/office/drawing/2014/main" id="{4A2CFAEE-4EBA-48AC-9760-A6AF8DC5AA59}"/>
              </a:ext>
            </a:extLst>
          </p:cNvPr>
          <p:cNvSpPr>
            <a:spLocks noGrp="1"/>
          </p:cNvSpPr>
          <p:nvPr>
            <p:ph idx="1"/>
          </p:nvPr>
        </p:nvSpPr>
        <p:spPr>
          <a:xfrm>
            <a:off x="677333" y="2160589"/>
            <a:ext cx="8930493" cy="4697411"/>
          </a:xfrm>
        </p:spPr>
        <p:txBody>
          <a:bodyPr>
            <a:normAutofit fontScale="85000" lnSpcReduction="20000"/>
          </a:bodyPr>
          <a:lstStyle/>
          <a:p>
            <a:pPr>
              <a:lnSpc>
                <a:spcPct val="12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The Client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b="1" dirty="0">
                <a:latin typeface="Calibri" panose="020F0502020204030204" pitchFamily="34" charset="0"/>
                <a:cs typeface="Calibri" panose="020F0502020204030204" pitchFamily="34" charset="0"/>
              </a:rPr>
              <a:t>Objective:</a:t>
            </a:r>
            <a:r>
              <a:rPr lang="en-US" i="0" u="none" strike="noStrike" baseline="0" dirty="0">
                <a:latin typeface="Calibri" panose="020F0502020204030204" pitchFamily="34" charset="0"/>
                <a:cs typeface="Calibri" panose="020F0502020204030204" pitchFamily="34" charset="0"/>
              </a:rPr>
              <a:t>Provide actionable insights to help XYZ firm in identifying the right company for making investment.</a:t>
            </a:r>
          </a:p>
          <a:p>
            <a:pPr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b="1" dirty="0">
                <a:latin typeface="Calibri" panose="020F0502020204030204" pitchFamily="34" charset="0"/>
                <a:cs typeface="Calibri" panose="020F0502020204030204" pitchFamily="34" charset="0"/>
              </a:rPr>
              <a:t>Cab Companies:</a:t>
            </a:r>
          </a:p>
          <a:p>
            <a:pPr algn="l">
              <a:buFont typeface="Arial" panose="020B0604020202020204" pitchFamily="34" charset="0"/>
              <a:buChar char="•"/>
            </a:pPr>
            <a:r>
              <a:rPr lang="en-US" b="1" dirty="0">
                <a:latin typeface="Calibri" panose="020F0502020204030204" pitchFamily="34" charset="0"/>
                <a:cs typeface="Calibri" panose="020F0502020204030204" pitchFamily="34" charset="0"/>
              </a:rPr>
              <a:t>Yellow Cab</a:t>
            </a:r>
          </a:p>
          <a:p>
            <a:pPr algn="l">
              <a:buFont typeface="Arial" panose="020B0604020202020204" pitchFamily="34" charset="0"/>
              <a:buChar char="•"/>
            </a:pPr>
            <a:r>
              <a:rPr lang="en-US" b="1" dirty="0">
                <a:latin typeface="Calibri" panose="020F0502020204030204" pitchFamily="34" charset="0"/>
                <a:cs typeface="Calibri" panose="020F0502020204030204" pitchFamily="34" charset="0"/>
              </a:rPr>
              <a:t>Pink Cab</a:t>
            </a:r>
          </a:p>
          <a:p>
            <a:r>
              <a:rPr lang="en-US" b="1" dirty="0"/>
              <a:t>The analysis is divided into the following sections:</a:t>
            </a:r>
          </a:p>
          <a:p>
            <a:pPr>
              <a:buFont typeface="Wingdings" panose="05000000000000000000" pitchFamily="2" charset="2"/>
              <a:buChar char="Ø"/>
            </a:pPr>
            <a:r>
              <a:rPr lang="en-US" b="1" dirty="0"/>
              <a:t>Data understanding</a:t>
            </a:r>
          </a:p>
          <a:p>
            <a:pPr>
              <a:buFont typeface="Wingdings" panose="05000000000000000000" pitchFamily="2" charset="2"/>
              <a:buChar char="Ø"/>
            </a:pPr>
            <a:r>
              <a:rPr lang="en-US" b="1" dirty="0"/>
              <a:t>Exploratory data analysis</a:t>
            </a:r>
          </a:p>
          <a:p>
            <a:pPr>
              <a:buFont typeface="Wingdings" panose="05000000000000000000" pitchFamily="2" charset="2"/>
              <a:buChar char="Ø"/>
            </a:pPr>
            <a:r>
              <a:rPr lang="en-US" b="1" dirty="0"/>
              <a:t>Hypothesis testing</a:t>
            </a:r>
          </a:p>
          <a:p>
            <a:pPr>
              <a:buFont typeface="Wingdings" panose="05000000000000000000" pitchFamily="2" charset="2"/>
              <a:buChar char="Ø"/>
            </a:pPr>
            <a:r>
              <a:rPr lang="en-US" b="1" dirty="0"/>
              <a:t>Recommendations</a:t>
            </a:r>
          </a:p>
          <a:p>
            <a:pPr algn="l">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gn="l">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lgn="l">
              <a:buNone/>
            </a:pPr>
            <a:endParaRPr lang="en-US" sz="4300" b="1" dirty="0">
              <a:latin typeface="Calibri" panose="020F0502020204030204" pitchFamily="34" charset="0"/>
            </a:endParaRPr>
          </a:p>
          <a:p>
            <a:pPr algn="l">
              <a:buFont typeface="Arial" panose="020B0604020202020204" pitchFamily="34" charset="0"/>
              <a:buChar char="•"/>
            </a:pPr>
            <a:endParaRPr lang="en-US" b="1" dirty="0">
              <a:latin typeface="Calibri" panose="020F0502020204030204" pitchFamily="34" charset="0"/>
            </a:endParaRPr>
          </a:p>
          <a:p>
            <a:pPr algn="l">
              <a:buFont typeface="Wingdings" panose="05000000000000000000" pitchFamily="2" charset="2"/>
              <a:buChar char="Ø"/>
            </a:pPr>
            <a:endParaRPr lang="en-US" b="1" dirty="0">
              <a:latin typeface="Calibri" panose="020F0502020204030204" pitchFamily="34" charset="0"/>
            </a:endParaRPr>
          </a:p>
          <a:p>
            <a:pPr algn="l">
              <a:buFont typeface="Wingdings" panose="05000000000000000000" pitchFamily="2" charset="2"/>
              <a:buChar char="Ø"/>
            </a:pPr>
            <a:endParaRPr lang="en-US" b="1" dirty="0"/>
          </a:p>
          <a:p>
            <a:endParaRPr lang="en-US" dirty="0"/>
          </a:p>
        </p:txBody>
      </p:sp>
    </p:spTree>
    <p:extLst>
      <p:ext uri="{BB962C8B-B14F-4D97-AF65-F5344CB8AC3E}">
        <p14:creationId xmlns:p14="http://schemas.microsoft.com/office/powerpoint/2010/main" val="146975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0C58-7ED2-48A3-B570-71A466A20959}"/>
              </a:ext>
            </a:extLst>
          </p:cNvPr>
          <p:cNvSpPr>
            <a:spLocks noGrp="1"/>
          </p:cNvSpPr>
          <p:nvPr>
            <p:ph type="title"/>
          </p:nvPr>
        </p:nvSpPr>
        <p:spPr/>
        <p:txBody>
          <a:bodyPr/>
          <a:lstStyle/>
          <a:p>
            <a:r>
              <a:rPr lang="en-US" b="1" dirty="0"/>
              <a:t>Data Understanding</a:t>
            </a:r>
          </a:p>
        </p:txBody>
      </p:sp>
      <p:sp>
        <p:nvSpPr>
          <p:cNvPr id="3" name="Content Placeholder 2">
            <a:extLst>
              <a:ext uri="{FF2B5EF4-FFF2-40B4-BE49-F238E27FC236}">
                <a16:creationId xmlns:a16="http://schemas.microsoft.com/office/drawing/2014/main" id="{1EAD63DD-F715-4EA3-AE85-15242AB8644A}"/>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There are 4 datasets :</a:t>
            </a:r>
          </a:p>
          <a:p>
            <a:pPr>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Cab_Data.csv-</a:t>
            </a:r>
            <a:r>
              <a:rPr lang="en-US" sz="1600" dirty="0">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359392 observations/rows and 7 fields/columns</a:t>
            </a:r>
            <a:r>
              <a:rPr lang="en-US" sz="1600" i="0" dirty="0">
                <a:solidFill>
                  <a:srgbClr val="000000"/>
                </a:solidFill>
                <a:effectLst/>
                <a:latin typeface="Calibri" panose="020F0502020204030204" pitchFamily="34" charset="0"/>
                <a:cs typeface="Calibri" panose="020F0502020204030204" pitchFamily="34" charset="0"/>
              </a:rPr>
              <a:t>. This dataset contains transaction details for each cab type.</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Customer_ID.csv-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49171 rows/observations and 4 fields/columns</a:t>
            </a:r>
            <a:r>
              <a:rPr lang="en-US" sz="1600" i="0" dirty="0">
                <a:solidFill>
                  <a:srgbClr val="000000"/>
                </a:solidFill>
                <a:effectLst/>
                <a:latin typeface="Calibri" panose="020F0502020204030204" pitchFamily="34" charset="0"/>
                <a:cs typeface="Calibri" panose="020F0502020204030204" pitchFamily="34" charset="0"/>
              </a:rPr>
              <a:t>.This dataset contains demographic details of each customer.The column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is the unique identifier or sometimes called Primary Key for this dataset.</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Transaction_ID.csv-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440098 rows/observations and 3 fields/columns</a:t>
            </a:r>
            <a:r>
              <a:rPr lang="en-US" sz="1600" i="0" dirty="0">
                <a:solidFill>
                  <a:srgbClr val="000000"/>
                </a:solidFill>
                <a:effectLst/>
                <a:latin typeface="Calibri" panose="020F0502020204030204" pitchFamily="34" charset="0"/>
                <a:cs typeface="Calibri" panose="020F0502020204030204" pitchFamily="34" charset="0"/>
              </a:rPr>
              <a:t>.This dataset </a:t>
            </a:r>
            <a:r>
              <a:rPr lang="en-US" sz="1600" dirty="0">
                <a:solidFill>
                  <a:srgbClr val="000000"/>
                </a:solidFill>
                <a:latin typeface="Calibri" panose="020F0502020204030204" pitchFamily="34" charset="0"/>
                <a:cs typeface="Calibri" panose="020F0502020204030204" pitchFamily="34" charset="0"/>
              </a:rPr>
              <a:t>maps with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on the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field/column. </a:t>
            </a:r>
            <a:r>
              <a:rPr lang="en-US" sz="1600" b="1" dirty="0">
                <a:solidFill>
                  <a:srgbClr val="000000"/>
                </a:solidFill>
                <a:latin typeface="Calibri" panose="020F0502020204030204" pitchFamily="34" charset="0"/>
                <a:cs typeface="Calibri" panose="020F0502020204030204" pitchFamily="34" charset="0"/>
              </a:rPr>
              <a:t>Column ID </a:t>
            </a:r>
            <a:r>
              <a:rPr lang="en-US" sz="1600" dirty="0">
                <a:solidFill>
                  <a:srgbClr val="000000"/>
                </a:solidFill>
                <a:latin typeface="Calibri" panose="020F0502020204030204" pitchFamily="34" charset="0"/>
                <a:cs typeface="Calibri" panose="020F0502020204030204" pitchFamily="34" charset="0"/>
              </a:rPr>
              <a:t>is a Foreign Key to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and the </a:t>
            </a:r>
            <a:r>
              <a:rPr lang="en-US" sz="1600" b="1" i="0" dirty="0">
                <a:solidFill>
                  <a:srgbClr val="000000"/>
                </a:solidFill>
                <a:effectLst/>
                <a:latin typeface="Calibri" panose="020F0502020204030204" pitchFamily="34" charset="0"/>
                <a:cs typeface="Calibri" panose="020F0502020204030204" pitchFamily="34" charset="0"/>
              </a:rPr>
              <a:t>Transaction ID </a:t>
            </a:r>
            <a:r>
              <a:rPr lang="en-US" sz="1600" i="0" dirty="0">
                <a:solidFill>
                  <a:srgbClr val="000000"/>
                </a:solidFill>
                <a:effectLst/>
                <a:latin typeface="Calibri" panose="020F0502020204030204" pitchFamily="34" charset="0"/>
                <a:cs typeface="Calibri" panose="020F0502020204030204" pitchFamily="34" charset="0"/>
              </a:rPr>
              <a:t>column is a Primary Key.</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City.csv-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20 rows/observations and 3 fields/columns</a:t>
            </a:r>
            <a:r>
              <a:rPr lang="en-US" sz="1600" i="0" dirty="0">
                <a:solidFill>
                  <a:srgbClr val="000000"/>
                </a:solidFill>
                <a:effectLst/>
                <a:latin typeface="Calibri" panose="020F0502020204030204" pitchFamily="34" charset="0"/>
                <a:cs typeface="Calibri" panose="020F0502020204030204" pitchFamily="34" charset="0"/>
              </a:rPr>
              <a:t>. Its contains a list of cities, the population of the cities and the number of cab users in U.S.</a:t>
            </a:r>
          </a:p>
        </p:txBody>
      </p:sp>
    </p:spTree>
    <p:extLst>
      <p:ext uri="{BB962C8B-B14F-4D97-AF65-F5344CB8AC3E}">
        <p14:creationId xmlns:p14="http://schemas.microsoft.com/office/powerpoint/2010/main" val="241743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A79-60B2-41C4-AFBD-69CE42F6C755}"/>
              </a:ext>
            </a:extLst>
          </p:cNvPr>
          <p:cNvSpPr>
            <a:spLocks noGrp="1"/>
          </p:cNvSpPr>
          <p:nvPr>
            <p:ph type="title"/>
          </p:nvPr>
        </p:nvSpPr>
        <p:spPr/>
        <p:txBody>
          <a:bodyPr>
            <a:normAutofit fontScale="90000"/>
          </a:bodyPr>
          <a:lstStyle/>
          <a:p>
            <a:r>
              <a:rPr lang="en-US" b="1" dirty="0"/>
              <a:t>Exploratory Data Analysis</a:t>
            </a:r>
            <a:br>
              <a:rPr lang="en-US" b="1" dirty="0"/>
            </a:br>
            <a:br>
              <a:rPr lang="en-US" b="1" dirty="0"/>
            </a:br>
            <a:r>
              <a:rPr lang="en-US" sz="2200" b="1" dirty="0"/>
              <a:t>Analysis of a number of cab users on  a yearly basis</a:t>
            </a:r>
          </a:p>
        </p:txBody>
      </p:sp>
      <p:sp>
        <p:nvSpPr>
          <p:cNvPr id="4" name="Content Placeholder 3">
            <a:extLst>
              <a:ext uri="{FF2B5EF4-FFF2-40B4-BE49-F238E27FC236}">
                <a16:creationId xmlns:a16="http://schemas.microsoft.com/office/drawing/2014/main" id="{36C41A55-AE59-4AF7-B539-38C2253AD4B2}"/>
              </a:ext>
            </a:extLst>
          </p:cNvPr>
          <p:cNvSpPr>
            <a:spLocks noGrp="1"/>
          </p:cNvSpPr>
          <p:nvPr>
            <p:ph sz="half" idx="2"/>
          </p:nvPr>
        </p:nvSpPr>
        <p:spPr>
          <a:xfrm>
            <a:off x="5089968" y="1930400"/>
            <a:ext cx="4184034" cy="3880773"/>
          </a:xfrm>
        </p:spPr>
        <p:txBody>
          <a:bodyPr/>
          <a:lstStyle/>
          <a:p>
            <a:r>
              <a:rPr lang="en-US" dirty="0"/>
              <a:t>Higher number of cab users travelling in a Yellow cab.</a:t>
            </a:r>
          </a:p>
          <a:p>
            <a:r>
              <a:rPr lang="en-US" dirty="0"/>
              <a:t>There is a very high range in between the number of cab users in  a Yellow cab and a Pink cab.</a:t>
            </a:r>
          </a:p>
          <a:p>
            <a:r>
              <a:rPr lang="en-US" dirty="0"/>
              <a:t>Pink cab ranges from 25080 to 30321 cab users from the year 2016 to the year 2018.</a:t>
            </a:r>
          </a:p>
          <a:p>
            <a:r>
              <a:rPr lang="en-US" dirty="0"/>
              <a:t>Yellow cab ranges from 82239 to 98189 cab users.</a:t>
            </a:r>
          </a:p>
          <a:p>
            <a:endParaRPr lang="en-US" dirty="0"/>
          </a:p>
          <a:p>
            <a:endParaRPr lang="en-US" dirty="0"/>
          </a:p>
        </p:txBody>
      </p:sp>
      <p:pic>
        <p:nvPicPr>
          <p:cNvPr id="6146" name="Picture 2">
            <a:extLst>
              <a:ext uri="{FF2B5EF4-FFF2-40B4-BE49-F238E27FC236}">
                <a16:creationId xmlns:a16="http://schemas.microsoft.com/office/drawing/2014/main" id="{D4D8A823-1087-4360-9CB3-5D02D0F1F1F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197" y="2000250"/>
            <a:ext cx="4845471" cy="29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19B-AB43-4AE2-8596-C1407929DD4F}"/>
              </a:ext>
            </a:extLst>
          </p:cNvPr>
          <p:cNvSpPr>
            <a:spLocks noGrp="1"/>
          </p:cNvSpPr>
          <p:nvPr>
            <p:ph type="title"/>
          </p:nvPr>
        </p:nvSpPr>
        <p:spPr/>
        <p:txBody>
          <a:bodyPr/>
          <a:lstStyle/>
          <a:p>
            <a:r>
              <a:rPr lang="en-US" b="1" dirty="0"/>
              <a:t>Analysis of a number of cab users in a monthly basis</a:t>
            </a:r>
          </a:p>
        </p:txBody>
      </p:sp>
      <p:pic>
        <p:nvPicPr>
          <p:cNvPr id="5122" name="Picture 2">
            <a:extLst>
              <a:ext uri="{FF2B5EF4-FFF2-40B4-BE49-F238E27FC236}">
                <a16:creationId xmlns:a16="http://schemas.microsoft.com/office/drawing/2014/main" id="{0EDD7D81-46AC-4325-BE11-CB412EF491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0570" y="1694426"/>
            <a:ext cx="4575098" cy="2686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607CEB4-C0DC-429B-8D3C-68ABB376352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73812" y="4380768"/>
            <a:ext cx="4801856" cy="26863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73ACCD-9CDD-499F-B7BA-43A070FA27AA}"/>
              </a:ext>
            </a:extLst>
          </p:cNvPr>
          <p:cNvSpPr txBox="1"/>
          <p:nvPr/>
        </p:nvSpPr>
        <p:spPr>
          <a:xfrm>
            <a:off x="5202426" y="3173275"/>
            <a:ext cx="6098458" cy="1754326"/>
          </a:xfrm>
          <a:prstGeom prst="rect">
            <a:avLst/>
          </a:prstGeom>
          <a:noFill/>
        </p:spPr>
        <p:txBody>
          <a:bodyPr wrap="square">
            <a:spAutoFit/>
          </a:bodyPr>
          <a:lstStyle/>
          <a:p>
            <a:pPr marL="285750" indent="-285750">
              <a:buFont typeface="Wingdings" panose="05000000000000000000" pitchFamily="2" charset="2"/>
              <a:buChar char="Ø"/>
            </a:pPr>
            <a:r>
              <a:rPr lang="en-US" dirty="0"/>
              <a:t>From the graph ,we see the Yellow cab has a higher number of cab users.</a:t>
            </a:r>
          </a:p>
          <a:p>
            <a:pPr marL="285750" indent="-285750">
              <a:buFont typeface="Wingdings" panose="05000000000000000000" pitchFamily="2" charset="2"/>
              <a:buChar char="Ø"/>
            </a:pPr>
            <a:r>
              <a:rPr lang="en-US" dirty="0"/>
              <a:t>The range in a number of cab users for the Yellow cab is higher than that of the Pink cab.</a:t>
            </a:r>
          </a:p>
          <a:p>
            <a:pPr marL="285750" indent="-285750">
              <a:buFont typeface="Wingdings" panose="05000000000000000000" pitchFamily="2" charset="2"/>
              <a:buChar char="Ø"/>
            </a:pPr>
            <a:r>
              <a:rPr lang="en-US" dirty="0"/>
              <a:t>Yellow cab ranges from 17108 to 30135 cab users.</a:t>
            </a:r>
          </a:p>
          <a:p>
            <a:r>
              <a:rPr lang="en-US" dirty="0"/>
              <a:t>Pink cab ranges from 4734 to 9729 cab users.</a:t>
            </a:r>
          </a:p>
        </p:txBody>
      </p:sp>
    </p:spTree>
    <p:extLst>
      <p:ext uri="{BB962C8B-B14F-4D97-AF65-F5344CB8AC3E}">
        <p14:creationId xmlns:p14="http://schemas.microsoft.com/office/powerpoint/2010/main" val="176657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376E-E78E-4B8B-BC15-5798631EA2AB}"/>
              </a:ext>
            </a:extLst>
          </p:cNvPr>
          <p:cNvSpPr>
            <a:spLocks noGrp="1"/>
          </p:cNvSpPr>
          <p:nvPr>
            <p:ph type="title"/>
          </p:nvPr>
        </p:nvSpPr>
        <p:spPr/>
        <p:txBody>
          <a:bodyPr/>
          <a:lstStyle/>
          <a:p>
            <a:r>
              <a:rPr lang="en-US" b="1" dirty="0"/>
              <a:t>Percentage of cab users in  each city </a:t>
            </a:r>
            <a:br>
              <a:rPr lang="en-US" b="1" dirty="0"/>
            </a:br>
            <a:r>
              <a:rPr lang="en-US" b="1" dirty="0"/>
              <a:t>travelling in Pink cab </a:t>
            </a:r>
          </a:p>
        </p:txBody>
      </p:sp>
      <p:sp>
        <p:nvSpPr>
          <p:cNvPr id="4" name="Content Placeholder 3">
            <a:extLst>
              <a:ext uri="{FF2B5EF4-FFF2-40B4-BE49-F238E27FC236}">
                <a16:creationId xmlns:a16="http://schemas.microsoft.com/office/drawing/2014/main" id="{97EDBCD5-61C4-4543-B880-2E4042247709}"/>
              </a:ext>
            </a:extLst>
          </p:cNvPr>
          <p:cNvSpPr>
            <a:spLocks noGrp="1"/>
          </p:cNvSpPr>
          <p:nvPr>
            <p:ph sz="half" idx="2"/>
          </p:nvPr>
        </p:nvSpPr>
        <p:spPr>
          <a:xfrm>
            <a:off x="7961329" y="1762538"/>
            <a:ext cx="4184034" cy="4929809"/>
          </a:xfrm>
        </p:spPr>
        <p:txBody>
          <a:bodyPr/>
          <a:lstStyle/>
          <a:p>
            <a:r>
              <a:rPr lang="en-US" dirty="0"/>
              <a:t>In the LOS ANGELES city the highest percentage of cab users are travelling in a Pink cab with 23.5%.</a:t>
            </a:r>
          </a:p>
        </p:txBody>
      </p:sp>
      <p:pic>
        <p:nvPicPr>
          <p:cNvPr id="1026" name="Picture 2">
            <a:extLst>
              <a:ext uri="{FF2B5EF4-FFF2-40B4-BE49-F238E27FC236}">
                <a16:creationId xmlns:a16="http://schemas.microsoft.com/office/drawing/2014/main" id="{66EA8DCD-1405-433E-9680-24922CD5E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010" y="1930400"/>
            <a:ext cx="9803720" cy="539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CC80-DE79-4F12-B116-3E156780F4D2}"/>
              </a:ext>
            </a:extLst>
          </p:cNvPr>
          <p:cNvSpPr>
            <a:spLocks noGrp="1"/>
          </p:cNvSpPr>
          <p:nvPr>
            <p:ph type="title"/>
          </p:nvPr>
        </p:nvSpPr>
        <p:spPr/>
        <p:txBody>
          <a:bodyPr/>
          <a:lstStyle/>
          <a:p>
            <a:r>
              <a:rPr lang="en-US" b="1" dirty="0"/>
              <a:t>Percentage of cab users in each city travelling in a Yellow cab</a:t>
            </a:r>
          </a:p>
        </p:txBody>
      </p:sp>
      <p:sp>
        <p:nvSpPr>
          <p:cNvPr id="4" name="Content Placeholder 3">
            <a:extLst>
              <a:ext uri="{FF2B5EF4-FFF2-40B4-BE49-F238E27FC236}">
                <a16:creationId xmlns:a16="http://schemas.microsoft.com/office/drawing/2014/main" id="{85FF8209-B3B4-477A-8DD9-3A9274017D73}"/>
              </a:ext>
            </a:extLst>
          </p:cNvPr>
          <p:cNvSpPr>
            <a:spLocks noGrp="1"/>
          </p:cNvSpPr>
          <p:nvPr>
            <p:ph sz="half" idx="2"/>
          </p:nvPr>
        </p:nvSpPr>
        <p:spPr>
          <a:xfrm>
            <a:off x="7435605" y="2160589"/>
            <a:ext cx="4184034" cy="3880773"/>
          </a:xfrm>
        </p:spPr>
        <p:txBody>
          <a:bodyPr/>
          <a:lstStyle/>
          <a:p>
            <a:r>
              <a:rPr lang="en-US" dirty="0"/>
              <a:t>In the New York city the highest</a:t>
            </a:r>
          </a:p>
          <a:p>
            <a:pPr marL="0" indent="0">
              <a:buNone/>
            </a:pPr>
            <a:r>
              <a:rPr lang="en-US" dirty="0"/>
              <a:t>percentage of cab users are travelling</a:t>
            </a:r>
          </a:p>
          <a:p>
            <a:pPr marL="0" indent="0">
              <a:buNone/>
            </a:pPr>
            <a:r>
              <a:rPr lang="en-US" dirty="0"/>
              <a:t>In a Yellow cab with 31.3%.</a:t>
            </a:r>
          </a:p>
        </p:txBody>
      </p:sp>
      <p:pic>
        <p:nvPicPr>
          <p:cNvPr id="2050" name="Picture 2">
            <a:extLst>
              <a:ext uri="{FF2B5EF4-FFF2-40B4-BE49-F238E27FC236}">
                <a16:creationId xmlns:a16="http://schemas.microsoft.com/office/drawing/2014/main" id="{166B21BA-247A-40BB-8CA3-E54E65A26F8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0075" y="1815549"/>
            <a:ext cx="9468243" cy="52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2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7BE7-B41B-4858-9FAA-597655B1448C}"/>
              </a:ext>
            </a:extLst>
          </p:cNvPr>
          <p:cNvSpPr>
            <a:spLocks noGrp="1"/>
          </p:cNvSpPr>
          <p:nvPr>
            <p:ph type="title"/>
          </p:nvPr>
        </p:nvSpPr>
        <p:spPr/>
        <p:txBody>
          <a:bodyPr/>
          <a:lstStyle/>
          <a:p>
            <a:r>
              <a:rPr lang="en-US" b="1" dirty="0"/>
              <a:t>Gender Analysis</a:t>
            </a:r>
          </a:p>
        </p:txBody>
      </p:sp>
      <p:sp>
        <p:nvSpPr>
          <p:cNvPr id="4" name="Content Placeholder 3">
            <a:extLst>
              <a:ext uri="{FF2B5EF4-FFF2-40B4-BE49-F238E27FC236}">
                <a16:creationId xmlns:a16="http://schemas.microsoft.com/office/drawing/2014/main" id="{28329FC3-D7C8-4583-9540-1CA6AB75AD28}"/>
              </a:ext>
            </a:extLst>
          </p:cNvPr>
          <p:cNvSpPr>
            <a:spLocks noGrp="1"/>
          </p:cNvSpPr>
          <p:nvPr>
            <p:ph sz="half" idx="2"/>
          </p:nvPr>
        </p:nvSpPr>
        <p:spPr>
          <a:xfrm>
            <a:off x="6771861" y="1349539"/>
            <a:ext cx="5271493" cy="5117522"/>
          </a:xfrm>
        </p:spPr>
        <p:txBody>
          <a:bodyPr>
            <a:normAutofit fontScale="92500" lnSpcReduction="20000"/>
          </a:bodyPr>
          <a:lstStyle/>
          <a:p>
            <a:r>
              <a:rPr lang="en-US" dirty="0"/>
              <a:t>Gender is one of the characteristics</a:t>
            </a:r>
          </a:p>
          <a:p>
            <a:pPr marL="0" indent="0">
              <a:buNone/>
            </a:pPr>
            <a:r>
              <a:rPr lang="en-US" dirty="0"/>
              <a:t> in determining customer behavior.</a:t>
            </a:r>
          </a:p>
          <a:p>
            <a:r>
              <a:rPr lang="en-US" dirty="0"/>
              <a:t>Decision needs to be taken on what</a:t>
            </a:r>
          </a:p>
          <a:p>
            <a:pPr marL="0" indent="0">
              <a:buNone/>
            </a:pPr>
            <a:r>
              <a:rPr lang="en-US" dirty="0"/>
              <a:t> gender groups preference.</a:t>
            </a:r>
          </a:p>
          <a:p>
            <a:r>
              <a:rPr lang="en-US" dirty="0"/>
              <a:t>Therefore, insights are required to </a:t>
            </a:r>
          </a:p>
          <a:p>
            <a:pPr marL="0" indent="0">
              <a:buNone/>
            </a:pPr>
            <a:r>
              <a:rPr lang="en-US" dirty="0"/>
              <a:t>reveal this.</a:t>
            </a:r>
          </a:p>
          <a:p>
            <a:r>
              <a:rPr lang="en-US" dirty="0"/>
              <a:t>As shown on a pie chart illustrated the</a:t>
            </a:r>
          </a:p>
          <a:p>
            <a:pPr marL="0" indent="0">
              <a:buNone/>
            </a:pPr>
            <a:r>
              <a:rPr lang="en-US" dirty="0"/>
              <a:t>following is revealed:</a:t>
            </a:r>
          </a:p>
          <a:p>
            <a:pPr>
              <a:buFont typeface="Wingdings" panose="05000000000000000000" pitchFamily="2" charset="2"/>
              <a:buChar char="Ø"/>
            </a:pPr>
            <a:r>
              <a:rPr lang="en-US" dirty="0"/>
              <a:t>In the Pink cab there are 20.5% females</a:t>
            </a:r>
          </a:p>
          <a:p>
            <a:pPr marL="0" indent="0">
              <a:buNone/>
            </a:pPr>
            <a:r>
              <a:rPr lang="en-US" dirty="0"/>
              <a:t>and 24.2% males.</a:t>
            </a:r>
          </a:p>
          <a:p>
            <a:pPr>
              <a:buFont typeface="Wingdings" panose="05000000000000000000" pitchFamily="2" charset="2"/>
              <a:buChar char="Ø"/>
            </a:pPr>
            <a:r>
              <a:rPr lang="en-US" dirty="0"/>
              <a:t>In the Yellow cab there are 29.8% males</a:t>
            </a:r>
          </a:p>
          <a:p>
            <a:pPr>
              <a:buFont typeface="Wingdings" panose="05000000000000000000" pitchFamily="2" charset="2"/>
              <a:buChar char="Ø"/>
            </a:pPr>
            <a:r>
              <a:rPr lang="en-US" dirty="0"/>
              <a:t>and 25.5% females.</a:t>
            </a:r>
          </a:p>
          <a:p>
            <a:r>
              <a:rPr lang="en-US" dirty="0"/>
              <a:t>There is a higher percentage of males travelling in both Yellow and Pink cab.</a:t>
            </a:r>
          </a:p>
          <a:p>
            <a:r>
              <a:rPr lang="en-US" dirty="0"/>
              <a:t>This means the male gender group is dominant. </a:t>
            </a:r>
          </a:p>
          <a:p>
            <a:endParaRPr lang="en-US" dirty="0"/>
          </a:p>
        </p:txBody>
      </p:sp>
      <p:pic>
        <p:nvPicPr>
          <p:cNvPr id="5122" name="Picture 2">
            <a:extLst>
              <a:ext uri="{FF2B5EF4-FFF2-40B4-BE49-F238E27FC236}">
                <a16:creationId xmlns:a16="http://schemas.microsoft.com/office/drawing/2014/main" id="{C6FCF69E-05BE-4E14-BFAD-6AED52179E7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206801"/>
            <a:ext cx="8150087" cy="500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81DF-E20F-4AE6-830F-96CDB56CED7C}"/>
              </a:ext>
            </a:extLst>
          </p:cNvPr>
          <p:cNvSpPr>
            <a:spLocks noGrp="1"/>
          </p:cNvSpPr>
          <p:nvPr>
            <p:ph idx="1"/>
          </p:nvPr>
        </p:nvSpPr>
        <p:spPr>
          <a:xfrm>
            <a:off x="30499" y="-79993"/>
            <a:ext cx="9566904" cy="6937993"/>
          </a:xfrm>
        </p:spPr>
        <p:txBody>
          <a:bodyPr/>
          <a:lstStyle/>
          <a:p>
            <a:endParaRPr lang="en-US" dirty="0"/>
          </a:p>
          <a:p>
            <a:pPr marL="0" indent="0">
              <a:buNone/>
            </a:pPr>
            <a:r>
              <a:rPr lang="en-US" sz="3600" dirty="0">
                <a:solidFill>
                  <a:schemeClr val="accent2"/>
                </a:solidFill>
              </a:rPr>
              <a:t>                         </a:t>
            </a:r>
            <a:r>
              <a:rPr lang="en-US" sz="3600" b="1" dirty="0">
                <a:solidFill>
                  <a:schemeClr val="accent2"/>
                </a:solidFill>
              </a:rPr>
              <a:t>Age Analysis</a:t>
            </a:r>
          </a:p>
          <a:p>
            <a:endParaRPr lang="en-US" dirty="0"/>
          </a:p>
          <a:p>
            <a:r>
              <a:rPr lang="en-US" dirty="0"/>
              <a:t>We can see that there is 73.3% customers of age less than 40 years and 26.7% customers of age more than 40 years.</a:t>
            </a:r>
          </a:p>
          <a:p>
            <a:pPr marL="0" indent="0">
              <a:buNone/>
            </a:pPr>
            <a:endParaRPr lang="en-US" dirty="0"/>
          </a:p>
          <a:p>
            <a:pPr marL="0" indent="0">
              <a:buNone/>
            </a:pPr>
            <a:r>
              <a:rPr lang="en-US" dirty="0"/>
              <a:t>          </a:t>
            </a:r>
          </a:p>
        </p:txBody>
      </p:sp>
      <p:pic>
        <p:nvPicPr>
          <p:cNvPr id="9224" name="Picture 8">
            <a:extLst>
              <a:ext uri="{FF2B5EF4-FFF2-40B4-BE49-F238E27FC236}">
                <a16:creationId xmlns:a16="http://schemas.microsoft.com/office/drawing/2014/main" id="{39B2F91E-C69F-4C00-B94B-A955EF27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379" y="2557670"/>
            <a:ext cx="4047136" cy="286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80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2677</TotalTime>
  <Words>1158</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PowerPoint Presentation</vt:lpstr>
      <vt:lpstr>Problem statement/Case Study</vt:lpstr>
      <vt:lpstr>Data Understanding</vt:lpstr>
      <vt:lpstr>Exploratory Data Analysis  Analysis of a number of cab users on  a yearly basis</vt:lpstr>
      <vt:lpstr>Analysis of a number of cab users in a monthly basis</vt:lpstr>
      <vt:lpstr>Percentage of cab users in  each city  travelling in Pink cab </vt:lpstr>
      <vt:lpstr>Percentage of cab users in each city travelling in a Yellow cab</vt:lpstr>
      <vt:lpstr>Gender Analysis</vt:lpstr>
      <vt:lpstr>PowerPoint Presentation</vt:lpstr>
      <vt:lpstr>Percentage of cab users in each Income group</vt:lpstr>
      <vt:lpstr>Does margin proportionally increase with increase in number of customers?</vt:lpstr>
      <vt:lpstr>PowerPoint Presentation</vt:lpstr>
      <vt:lpstr>Is there a difference in margin/profit between male and female customers for Yellow cabs?</vt:lpstr>
      <vt:lpstr>Is there a difference in margin/profit between male and female customers for Pink cabs?</vt:lpstr>
      <vt:lpstr>Is there a difference in margins/profit due to age of customers for Pink cab?</vt:lpstr>
      <vt:lpstr>Is there a difference in profit/margin due to the age of customers for Yellow cabs?</vt:lpstr>
      <vt:lpstr>Is there a difference between gender and KM Travelled for Yellow cabs?</vt:lpstr>
      <vt:lpstr>Is there a difference between gender and KM Travelled for Pink cab?</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Virtual Internship LISMU01</dc:title>
  <dc:creator>N Mqadi (21216127)</dc:creator>
  <cp:lastModifiedBy>N Mqadi (21216127)</cp:lastModifiedBy>
  <cp:revision>90</cp:revision>
  <dcterms:created xsi:type="dcterms:W3CDTF">2021-06-25T09:41:56Z</dcterms:created>
  <dcterms:modified xsi:type="dcterms:W3CDTF">2021-08-21T14:22:41Z</dcterms:modified>
</cp:coreProperties>
</file>