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76" r:id="rId8"/>
    <p:sldId id="264" r:id="rId9"/>
    <p:sldId id="277" r:id="rId10"/>
    <p:sldId id="278" r:id="rId11"/>
    <p:sldId id="279" r:id="rId12"/>
    <p:sldId id="280" r:id="rId13"/>
    <p:sldId id="281" r:id="rId14"/>
    <p:sldId id="260" r:id="rId15"/>
    <p:sldId id="259" r:id="rId16"/>
    <p:sldId id="282" r:id="rId17"/>
    <p:sldId id="283"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User Application Dashboard</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Phase 1 </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Data Collection</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Phase 2a</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Data Preprocessing</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Phase 2b</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Exploratory Data Analysis</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Phase 3</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Phase 2c </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Predictive Analytics</a:t>
          </a:r>
        </a:p>
      </dgm:t>
    </dgm:pt>
    <dgm:pt modelId="{97624CC8-6315-4683-B26C-C30D552DA5A6}" type="sibTrans" cxnId="{F942F56C-9025-4AA1-9B36-C5AE0A93B0F5}">
      <dgm:prSet/>
      <dgm:spPr/>
      <dgm:t>
        <a:bodyPr/>
        <a:lstStyle/>
        <a:p>
          <a:endParaRPr lang="en-US">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Phase 1 </a:t>
          </a:r>
        </a:p>
        <a:p>
          <a:pPr marL="0" lvl="1" indent="-114300" algn="ctr" defTabSz="622300">
            <a:lnSpc>
              <a:spcPct val="90000"/>
            </a:lnSpc>
            <a:spcBef>
              <a:spcPct val="0"/>
            </a:spcBef>
            <a:spcAft>
              <a:spcPct val="15000"/>
            </a:spcAft>
            <a:buNone/>
          </a:pPr>
          <a:r>
            <a:rPr lang="en-US" sz="1400" kern="1200" dirty="0">
              <a:latin typeface="Tenorite" pitchFamily="2" charset="0"/>
            </a:rPr>
            <a:t>Data Collection</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Phase 2a</a:t>
          </a:r>
        </a:p>
        <a:p>
          <a:pPr marL="0" lvl="1" indent="-114300" algn="ctr" defTabSz="622300">
            <a:lnSpc>
              <a:spcPct val="90000"/>
            </a:lnSpc>
            <a:spcBef>
              <a:spcPct val="0"/>
            </a:spcBef>
            <a:spcAft>
              <a:spcPct val="15000"/>
            </a:spcAft>
            <a:buNone/>
          </a:pPr>
          <a:r>
            <a:rPr lang="en-US" sz="1400" kern="1200" dirty="0">
              <a:latin typeface="Tenorite" pitchFamily="2" charset="0"/>
            </a:rPr>
            <a:t>Data Preprocessing</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Phase 2b</a:t>
          </a:r>
        </a:p>
        <a:p>
          <a:pPr marL="0" lvl="1" indent="-114300" algn="ctr" defTabSz="622300">
            <a:lnSpc>
              <a:spcPct val="90000"/>
            </a:lnSpc>
            <a:spcBef>
              <a:spcPct val="0"/>
            </a:spcBef>
            <a:spcAft>
              <a:spcPct val="15000"/>
            </a:spcAft>
            <a:buNone/>
          </a:pPr>
          <a:r>
            <a:rPr lang="en-US" sz="1400" kern="1200" dirty="0">
              <a:latin typeface="Tenorite" pitchFamily="2" charset="0"/>
            </a:rPr>
            <a:t>Exploratory Data Analysis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Phase 2c </a:t>
          </a:r>
        </a:p>
        <a:p>
          <a:pPr marL="0" lvl="1" indent="-114300" algn="ctr" defTabSz="622300" rtl="0">
            <a:lnSpc>
              <a:spcPct val="90000"/>
            </a:lnSpc>
            <a:spcBef>
              <a:spcPct val="0"/>
            </a:spcBef>
            <a:spcAft>
              <a:spcPct val="15000"/>
            </a:spcAft>
            <a:buNone/>
          </a:pPr>
          <a:r>
            <a:rPr lang="en-US" sz="1400" kern="1200" dirty="0">
              <a:latin typeface="Tenorite" pitchFamily="2" charset="0"/>
            </a:rPr>
            <a:t>Predictive Analytics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Phase 3</a:t>
          </a:r>
        </a:p>
        <a:p>
          <a:pPr marL="0" lvl="1" indent="-114300" algn="ctr" defTabSz="622300" rtl="0">
            <a:lnSpc>
              <a:spcPct val="90000"/>
            </a:lnSpc>
            <a:spcBef>
              <a:spcPct val="0"/>
            </a:spcBef>
            <a:spcAft>
              <a:spcPct val="15000"/>
            </a:spcAft>
            <a:buNone/>
          </a:pPr>
          <a:r>
            <a:rPr lang="en-US" sz="1400" kern="1200" dirty="0">
              <a:latin typeface="Tenorite" pitchFamily="2" charset="0"/>
            </a:rPr>
            <a:t>User Application Dashboard</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Weather Condition Classification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Nakul </a:t>
            </a:r>
            <a:r>
              <a:rPr lang="en-US" dirty="0" err="1"/>
              <a:t>Vadlamudi</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Phase 2c: Predictive Analytics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fontScale="85000" lnSpcReduction="10000"/>
          </a:bodyPr>
          <a:lstStyle/>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In the predictive analytics phase, a series of machine learning models were developed and rigorously evaluated to classify weather conditions accurately. This step was essential in transforming the processed dataset into a practical forecasting tool, capable of providing valuable insights for various applications.</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Proposed Approaches: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exploration included Logistic Regression, Decision Tree Classifier, Gaussian Naive Bayes, K-Nearest Neighbors (KNN), Random Forest Classifier, Gradient Boosting Classifier, Extreme Gradient Boosting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Classifier. </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ensemble model combining Random Forest,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was also developed to leverage the strengths of individual models. </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Each model was trained on the preprocessed dataset and evaluated based on metrics such as F1-score and accuracy.</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286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Key Findings</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4125460761"/>
              </p:ext>
            </p:extLst>
          </p:nvPr>
        </p:nvGraphicFramePr>
        <p:xfrm>
          <a:off x="1205707" y="2501900"/>
          <a:ext cx="9780582" cy="1854200"/>
        </p:xfrm>
        <a:graphic>
          <a:graphicData uri="http://schemas.openxmlformats.org/drawingml/2006/table">
            <a:tbl>
              <a:tblPr firstRow="1" bandRow="1">
                <a:tableStyleId>{5C22544A-7EE6-4342-B048-85BDC9FD1C3A}</a:tableStyleId>
              </a:tblPr>
              <a:tblGrid>
                <a:gridCol w="1397226">
                  <a:extLst>
                    <a:ext uri="{9D8B030D-6E8A-4147-A177-3AD203B41FA5}">
                      <a16:colId xmlns:a16="http://schemas.microsoft.com/office/drawing/2014/main" val="1689330750"/>
                    </a:ext>
                  </a:extLst>
                </a:gridCol>
                <a:gridCol w="1397226">
                  <a:extLst>
                    <a:ext uri="{9D8B030D-6E8A-4147-A177-3AD203B41FA5}">
                      <a16:colId xmlns:a16="http://schemas.microsoft.com/office/drawing/2014/main" val="2119841825"/>
                    </a:ext>
                  </a:extLst>
                </a:gridCol>
                <a:gridCol w="1397226">
                  <a:extLst>
                    <a:ext uri="{9D8B030D-6E8A-4147-A177-3AD203B41FA5}">
                      <a16:colId xmlns:a16="http://schemas.microsoft.com/office/drawing/2014/main" val="2433897248"/>
                    </a:ext>
                  </a:extLst>
                </a:gridCol>
                <a:gridCol w="1397226">
                  <a:extLst>
                    <a:ext uri="{9D8B030D-6E8A-4147-A177-3AD203B41FA5}">
                      <a16:colId xmlns:a16="http://schemas.microsoft.com/office/drawing/2014/main" val="2660631934"/>
                    </a:ext>
                  </a:extLst>
                </a:gridCol>
                <a:gridCol w="1397226">
                  <a:extLst>
                    <a:ext uri="{9D8B030D-6E8A-4147-A177-3AD203B41FA5}">
                      <a16:colId xmlns:a16="http://schemas.microsoft.com/office/drawing/2014/main" val="3909717689"/>
                    </a:ext>
                  </a:extLst>
                </a:gridCol>
                <a:gridCol w="1397226">
                  <a:extLst>
                    <a:ext uri="{9D8B030D-6E8A-4147-A177-3AD203B41FA5}">
                      <a16:colId xmlns:a16="http://schemas.microsoft.com/office/drawing/2014/main" val="1603189107"/>
                    </a:ext>
                  </a:extLst>
                </a:gridCol>
                <a:gridCol w="1397226">
                  <a:extLst>
                    <a:ext uri="{9D8B030D-6E8A-4147-A177-3AD203B41FA5}">
                      <a16:colId xmlns:a16="http://schemas.microsoft.com/office/drawing/2014/main" val="2755691855"/>
                    </a:ext>
                  </a:extLst>
                </a:gridCol>
              </a:tblGrid>
              <a:tr h="370840">
                <a:tc>
                  <a:txBody>
                    <a:bodyPr/>
                    <a:lstStyle/>
                    <a:p>
                      <a:pPr algn="ctr" fontAlgn="b"/>
                      <a:r>
                        <a:rPr lang="en-US" sz="1100" b="1" i="0" u="none" strike="noStrike" dirty="0">
                          <a:solidFill>
                            <a:srgbClr val="000000"/>
                          </a:solidFill>
                          <a:effectLst/>
                          <a:latin typeface="Calibri" panose="020F0502020204030204" pitchFamily="34" charset="0"/>
                        </a:rPr>
                        <a:t>Model Name</a:t>
                      </a:r>
                    </a:p>
                  </a:txBody>
                  <a:tcPr marL="9525" marR="9525" marT="9525" marB="0"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f1-score on class 0 (Clear)</a:t>
                      </a:r>
                    </a:p>
                  </a:txBody>
                  <a:tcPr marL="9525" marR="9525" marT="9525" marB="0"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f1-score on class 1 (Clouds)</a:t>
                      </a:r>
                    </a:p>
                  </a:txBody>
                  <a:tcPr marL="9525" marR="9525" marT="9525" marB="0"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f1-score on class 2 (Rain)</a:t>
                      </a:r>
                    </a:p>
                  </a:txBody>
                  <a:tcPr marL="9525" marR="9525" marT="9525" marB="0"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f1-score on class 3 (Snow)</a:t>
                      </a:r>
                    </a:p>
                  </a:txBody>
                  <a:tcPr marL="9525" marR="9525" marT="9525" marB="0"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Train Accuracy</a:t>
                      </a:r>
                    </a:p>
                  </a:txBody>
                  <a:tcPr marL="9525" marR="9525" marT="9525" marB="0"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rgbClr val="000000"/>
                          </a:solidFill>
                          <a:effectLst/>
                          <a:latin typeface="Calibri" panose="020F0502020204030204" pitchFamily="34" charset="0"/>
                        </a:rPr>
                        <a:t>Test Accuracy</a:t>
                      </a:r>
                    </a:p>
                  </a:txBody>
                  <a:tcPr marL="9525" marR="9525" marT="9525" marB="0"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fontAlgn="b"/>
                      <a:r>
                        <a:rPr lang="en-US" sz="1100" b="0" i="0" u="none" strike="noStrike">
                          <a:solidFill>
                            <a:srgbClr val="000000"/>
                          </a:solidFill>
                          <a:effectLst/>
                          <a:latin typeface="Calibri" panose="020F0502020204030204" pitchFamily="34" charset="0"/>
                        </a:rPr>
                        <a:t>Random Forest</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0.998141</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0.980718</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0.879636</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0.444444</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0.965131</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fontAlgn="b"/>
                      <a:r>
                        <a:rPr lang="en-US" sz="1100" b="0" i="0" u="none" strike="noStrike">
                          <a:solidFill>
                            <a:srgbClr val="000000"/>
                          </a:solidFill>
                          <a:effectLst/>
                          <a:latin typeface="Calibri" panose="020F0502020204030204" pitchFamily="34" charset="0"/>
                        </a:rPr>
                        <a:t>RandomForest + XGB + CatBoost</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dirty="0">
                          <a:solidFill>
                            <a:srgbClr val="000000"/>
                          </a:solidFill>
                          <a:effectLst/>
                          <a:latin typeface="Calibri" panose="020F0502020204030204" pitchFamily="34" charset="0"/>
                        </a:rPr>
                        <a:t>0.998141</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0.979958</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0.868299</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0.465753</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0.999534</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0.963352</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fontAlgn="b"/>
                      <a:r>
                        <a:rPr lang="en-US" sz="1100" b="0" i="0" u="none" strike="noStrike">
                          <a:solidFill>
                            <a:srgbClr val="000000"/>
                          </a:solidFill>
                          <a:effectLst/>
                          <a:latin typeface="Calibri" panose="020F0502020204030204" pitchFamily="34" charset="0"/>
                        </a:rPr>
                        <a:t>Extreme Gradient Boosting</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0.998141</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0.979525</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0.867422</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0.463768</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0.999596</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0.963174</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fontAlgn="b"/>
                      <a:r>
                        <a:rPr lang="en-US" sz="1100" b="0" i="0" u="none" strike="noStrike">
                          <a:solidFill>
                            <a:srgbClr val="000000"/>
                          </a:solidFill>
                          <a:effectLst/>
                          <a:latin typeface="Calibri" panose="020F0502020204030204" pitchFamily="34" charset="0"/>
                        </a:rPr>
                        <a:t>Cat Boosting</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0.998141</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0.978822</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0.861148</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0.459459</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a:solidFill>
                            <a:srgbClr val="000000"/>
                          </a:solidFill>
                          <a:effectLst/>
                          <a:latin typeface="Calibri" panose="020F0502020204030204" pitchFamily="34" charset="0"/>
                        </a:rPr>
                        <a:t>0.996056</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PK" sz="1100" b="0" i="0" u="none" strike="noStrike" dirty="0">
                          <a:solidFill>
                            <a:srgbClr val="000000"/>
                          </a:solidFill>
                          <a:effectLst/>
                          <a:latin typeface="Calibri" panose="020F0502020204030204" pitchFamily="34" charset="0"/>
                        </a:rPr>
                        <a:t>0.961573</a:t>
                      </a:r>
                    </a:p>
                  </a:txBody>
                  <a:tcPr marL="9525" marR="9525" marT="9525"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Phase 2c: Predictive Analytics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fontScale="85000" lnSpcReduction="10000"/>
          </a:bodyPr>
          <a:lstStyle/>
          <a:p>
            <a:r>
              <a:rPr lang="en-US" sz="1800" b="1" dirty="0"/>
              <a:t>Model Selection</a:t>
            </a:r>
          </a:p>
          <a:p>
            <a:pPr marL="342900" lvl="0" indent="-342900">
              <a:lnSpc>
                <a:spcPct val="107000"/>
              </a:lnSpc>
              <a:spcAft>
                <a:spcPts val="800"/>
              </a:spcAft>
              <a:buSzPts val="1000"/>
              <a:buFont typeface="Symbol" panose="05050102010706020507" pitchFamily="18" charset="2"/>
              <a:buChar char=""/>
              <a:tabLst>
                <a:tab pos="457200" algn="l"/>
              </a:tabLst>
            </a:pPr>
            <a:r>
              <a:rPr lang="en-PK" sz="1400" b="1" kern="100" dirty="0">
                <a:effectLst/>
                <a:latin typeface="Calibri" panose="020F0502020204030204" pitchFamily="34" charset="0"/>
                <a:ea typeface="Calibri" panose="020F0502020204030204" pitchFamily="34" charset="0"/>
                <a:cs typeface="Times New Roman" panose="02020603050405020304" pitchFamily="18" charset="0"/>
              </a:rPr>
              <a:t>Train-Validation Evaluation</a:t>
            </a: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Symbol" panose="05050102010706020507" pitchFamily="18" charset="2"/>
              <a:buChar char=""/>
              <a:tabLst>
                <a:tab pos="914400" algn="l"/>
              </a:tabLst>
            </a:pP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The ensemble model of </a:t>
            </a:r>
            <a:r>
              <a:rPr lang="en-PK" sz="1400" kern="100"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4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PK" sz="1400" kern="1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 emerged as the top performer in the train-validation evaluation phase.</a:t>
            </a:r>
          </a:p>
          <a:p>
            <a:pPr marL="742950" lvl="1" indent="-285750">
              <a:lnSpc>
                <a:spcPct val="107000"/>
              </a:lnSpc>
              <a:spcAft>
                <a:spcPts val="800"/>
              </a:spcAft>
              <a:buSzPts val="1000"/>
              <a:buFont typeface="Symbol" panose="05050102010706020507" pitchFamily="18" charset="2"/>
              <a:buChar char=""/>
              <a:tabLst>
                <a:tab pos="914400" algn="l"/>
              </a:tabLst>
            </a:pP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It achieved high F1-scores across all classes, particularly excelling in predicting 'Clear' and 'Clouds' weather conditions.</a:t>
            </a:r>
          </a:p>
          <a:p>
            <a:pPr marL="342900" lvl="0" indent="-342900">
              <a:lnSpc>
                <a:spcPct val="107000"/>
              </a:lnSpc>
              <a:spcAft>
                <a:spcPts val="800"/>
              </a:spcAft>
              <a:buSzPts val="1000"/>
              <a:buFont typeface="Symbol" panose="05050102010706020507" pitchFamily="18" charset="2"/>
              <a:buChar char=""/>
              <a:tabLst>
                <a:tab pos="457200" algn="l"/>
              </a:tabLst>
            </a:pPr>
            <a:r>
              <a:rPr lang="en-PK" sz="1400" b="1" kern="100" dirty="0">
                <a:effectLst/>
                <a:latin typeface="Calibri" panose="020F0502020204030204" pitchFamily="34" charset="0"/>
                <a:ea typeface="Calibri" panose="020F0502020204030204" pitchFamily="34" charset="0"/>
                <a:cs typeface="Times New Roman" panose="02020603050405020304" pitchFamily="18" charset="0"/>
              </a:rPr>
              <a:t>Train-Test Evaluation</a:t>
            </a: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Symbol" panose="05050102010706020507" pitchFamily="18" charset="2"/>
              <a:buChar char=""/>
              <a:tabLst>
                <a:tab pos="914400" algn="l"/>
              </a:tabLst>
            </a:pP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In the train-test evaluation, the Random Forest model demonstrated the highest test accuracy, closely followed by the ensemble model.</a:t>
            </a:r>
          </a:p>
          <a:p>
            <a:pPr marL="742950" lvl="1" indent="-285750">
              <a:lnSpc>
                <a:spcPct val="107000"/>
              </a:lnSpc>
              <a:spcAft>
                <a:spcPts val="800"/>
              </a:spcAft>
              <a:buSzPts val="1000"/>
              <a:buFont typeface="Symbol" panose="05050102010706020507" pitchFamily="18" charset="2"/>
              <a:buChar char=""/>
              <a:tabLst>
                <a:tab pos="914400" algn="l"/>
              </a:tabLst>
            </a:pPr>
            <a:r>
              <a:rPr lang="en-PK" sz="1400" kern="100" dirty="0">
                <a:effectLst/>
                <a:latin typeface="Calibri" panose="020F0502020204030204" pitchFamily="34" charset="0"/>
                <a:ea typeface="Calibri" panose="020F0502020204030204" pitchFamily="34" charset="0"/>
                <a:cs typeface="Times New Roman" panose="02020603050405020304" pitchFamily="18" charset="0"/>
              </a:rPr>
              <a:t>The Random Forest model also showed a perfect train accuracy of 1.0, indicating excellent performance on the training dataset.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914400" algn="l"/>
              </a:tabLst>
            </a:pPr>
            <a:r>
              <a:rPr lang="en-US" sz="1800" b="1" kern="100" dirty="0">
                <a:latin typeface="Calibri" panose="020F0502020204030204" pitchFamily="34" charset="0"/>
                <a:ea typeface="Calibri" panose="020F0502020204030204" pitchFamily="34" charset="0"/>
                <a:cs typeface="Times New Roman" panose="02020603050405020304" pitchFamily="18" charset="0"/>
              </a:rPr>
              <a:t>Best Model: Ensemble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b="1" kern="1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SzPts val="1000"/>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Overall Accuracy was high but handled the class imbalance situation better than other models. </a:t>
            </a:r>
            <a:endParaRPr lang="en-PK"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3DCEA961-47C1-1395-37EF-97AA71BE2E24}"/>
              </a:ext>
            </a:extLst>
          </p:cNvPr>
          <p:cNvSpPr txBox="1">
            <a:spLocks/>
          </p:cNvSpPr>
          <p:nvPr/>
        </p:nvSpPr>
        <p:spPr>
          <a:xfrm>
            <a:off x="4375749" y="6408109"/>
            <a:ext cx="344050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accent3">
                    <a:lumMod val="75000"/>
                  </a:schemeClr>
                </a:solidFill>
              </a:rPr>
              <a:t>Weather Condition Classification</a:t>
            </a:r>
          </a:p>
        </p:txBody>
      </p:sp>
    </p:spTree>
    <p:extLst>
      <p:ext uri="{BB962C8B-B14F-4D97-AF65-F5344CB8AC3E}">
        <p14:creationId xmlns:p14="http://schemas.microsoft.com/office/powerpoint/2010/main" val="3446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10141738" cy="1325563"/>
          </a:xfrm>
        </p:spPr>
        <p:txBody>
          <a:bodyPr/>
          <a:lstStyle/>
          <a:p>
            <a:r>
              <a:rPr lang="en-US" dirty="0"/>
              <a:t>Phase 3: User Application Dashboard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70000" lnSpcReduction="20000"/>
          </a:bodyPr>
          <a:lstStyle/>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A</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user-friendly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interactive</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application dashboard was developed using </a:t>
            </a:r>
            <a:r>
              <a:rPr lang="en-PK" sz="1800" kern="100" dirty="0" err="1">
                <a:effectLst/>
                <a:latin typeface="Calibri" panose="020F0502020204030204" pitchFamily="34" charset="0"/>
                <a:ea typeface="Calibri" panose="020F0502020204030204" pitchFamily="34" charset="0"/>
                <a:cs typeface="Times New Roman" panose="02020603050405020304" pitchFamily="18" charset="0"/>
              </a:rPr>
              <a:t>Streamlit</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This interactive platform was designed to enable users to explore and visualize weather forecasts easily. The dashboard serves as a practical tool, integrating the insights and predictive capabilities derived from the earlier phases of the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Features of Dashboard:</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City Selection and Weather Data Display: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Allows users to choose cities and view specific weather conditions, including temperature, humidity, and wind speed.</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Interactive Charts and Graphs: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Features interactive charts for visualizing various weather parameters and trends over time.</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Weather Condition Icons: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Integrates weather-specific icons for quick visual reference of forecasted conditions like snow, rain, clear sky, and clouds.</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Forecast Date Selection: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Provides an option for users to select a specific date to view the weather forecast.</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Historical Weather Data Presentation: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Displays historical weather data in an accessible format, enabling users to track past weather trends.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27343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weather dashboard&#10;&#10;Description automatically generated">
            <a:extLst>
              <a:ext uri="{FF2B5EF4-FFF2-40B4-BE49-F238E27FC236}">
                <a16:creationId xmlns:a16="http://schemas.microsoft.com/office/drawing/2014/main" id="{EE857083-1CC5-870D-F0F6-545CE240AD7A}"/>
              </a:ext>
            </a:extLst>
          </p:cNvPr>
          <p:cNvPicPr>
            <a:picLocks noGrp="1" noChangeAspect="1"/>
          </p:cNvPicPr>
          <p:nvPr>
            <p:ph idx="1"/>
          </p:nvPr>
        </p:nvPicPr>
        <p:blipFill>
          <a:blip r:embed="rId2"/>
          <a:stretch>
            <a:fillRect/>
          </a:stretch>
        </p:blipFill>
        <p:spPr>
          <a:xfrm>
            <a:off x="770677" y="1137219"/>
            <a:ext cx="10398780" cy="4334207"/>
          </a:xfrm>
        </p:spPr>
      </p:pic>
      <p:sp>
        <p:nvSpPr>
          <p:cNvPr id="9" name="Title 8">
            <a:extLst>
              <a:ext uri="{FF2B5EF4-FFF2-40B4-BE49-F238E27FC236}">
                <a16:creationId xmlns:a16="http://schemas.microsoft.com/office/drawing/2014/main" id="{36045E5C-7D6B-0C8D-A6B2-B7C8CBC3DAF7}"/>
              </a:ext>
            </a:extLst>
          </p:cNvPr>
          <p:cNvSpPr>
            <a:spLocks noGrp="1"/>
          </p:cNvSpPr>
          <p:nvPr>
            <p:ph type="title"/>
          </p:nvPr>
        </p:nvSpPr>
        <p:spPr>
          <a:xfrm>
            <a:off x="6357669" y="5471426"/>
            <a:ext cx="4114800" cy="537711"/>
          </a:xfrm>
        </p:spPr>
        <p:txBody>
          <a:bodyPr/>
          <a:lstStyle/>
          <a:p>
            <a:r>
              <a:rPr lang="en-US" sz="2400" dirty="0"/>
              <a:t>User Application Dashboard</a:t>
            </a:r>
            <a:endParaRPr lang="en-PK" sz="2400" dirty="0"/>
          </a:p>
        </p:txBody>
      </p:sp>
      <p:sp>
        <p:nvSpPr>
          <p:cNvPr id="10" name="Footer Placeholder 4">
            <a:extLst>
              <a:ext uri="{FF2B5EF4-FFF2-40B4-BE49-F238E27FC236}">
                <a16:creationId xmlns:a16="http://schemas.microsoft.com/office/drawing/2014/main" id="{30EE6694-374F-10A1-AB52-C06C82D106EF}"/>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pic>
        <p:nvPicPr>
          <p:cNvPr id="3" name="Picture 2">
            <a:extLst>
              <a:ext uri="{FF2B5EF4-FFF2-40B4-BE49-F238E27FC236}">
                <a16:creationId xmlns:a16="http://schemas.microsoft.com/office/drawing/2014/main" id="{22DB4399-CA10-C131-B752-E3DE640CCE6B}"/>
              </a:ext>
            </a:extLst>
          </p:cNvPr>
          <p:cNvPicPr>
            <a:picLocks noChangeAspect="1"/>
          </p:cNvPicPr>
          <p:nvPr/>
        </p:nvPicPr>
        <p:blipFill>
          <a:blip r:embed="rId3"/>
          <a:stretch>
            <a:fillRect/>
          </a:stretch>
        </p:blipFill>
        <p:spPr>
          <a:xfrm>
            <a:off x="810211" y="1004494"/>
            <a:ext cx="10319712" cy="4599655"/>
          </a:xfrm>
          <a:prstGeom prst="rect">
            <a:avLst/>
          </a:prstGeom>
        </p:spPr>
      </p:pic>
    </p:spTree>
    <p:extLst>
      <p:ext uri="{BB962C8B-B14F-4D97-AF65-F5344CB8AC3E}">
        <p14:creationId xmlns:p14="http://schemas.microsoft.com/office/powerpoint/2010/main" val="299547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Future Work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Model Improvement</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Explore advanced machine learning techniques and more sophisticated models for potentially improved accuracy and efficiency.</a:t>
            </a:r>
          </a:p>
          <a:p>
            <a:pPr marL="342900" lvl="0" indent="-342900">
              <a:lnSpc>
                <a:spcPct val="107000"/>
              </a:lnSpc>
              <a:spcAft>
                <a:spcPts val="800"/>
              </a:spcAft>
              <a:buSzPts val="1000"/>
              <a:buFont typeface="Symbol" panose="05050102010706020507" pitchFamily="18" charset="2"/>
              <a:buChar char=""/>
              <a:tabLst>
                <a:tab pos="457200" algn="l"/>
              </a:tabLs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Data Expansion</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Consider incorporating additional data sources and expanding the geographical scope beyond the United States.</a:t>
            </a:r>
          </a:p>
          <a:p>
            <a:pPr marL="342900" lvl="0" indent="-342900">
              <a:lnSpc>
                <a:spcPct val="107000"/>
              </a:lnSpc>
              <a:spcAft>
                <a:spcPts val="800"/>
              </a:spcAft>
              <a:buSzPts val="1000"/>
              <a:buFont typeface="Symbol" panose="05050102010706020507" pitchFamily="18" charset="2"/>
              <a:buChar char=""/>
              <a:tabLst>
                <a:tab pos="457200" algn="l"/>
              </a:tabLs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Real-Time Data Integration</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Implement real-time data feeds for dynamic weather forecasting.</a:t>
            </a:r>
          </a:p>
          <a:p>
            <a:pPr marL="342900" lvl="0" indent="-342900">
              <a:lnSpc>
                <a:spcPct val="107000"/>
              </a:lnSpc>
              <a:spcAft>
                <a:spcPts val="800"/>
              </a:spcAft>
              <a:buSzPts val="1000"/>
              <a:buFont typeface="Symbol" panose="05050102010706020507" pitchFamily="18" charset="2"/>
              <a:buChar char=""/>
              <a:tabLst>
                <a:tab pos="457200" algn="l"/>
              </a:tabLs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User Feedback Incorporation</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Regularly update the application based on user feedback and evolving user needs.</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GitHub Repo Link:</a:t>
            </a:r>
            <a:br>
              <a:rPr lang="en-US" dirty="0"/>
            </a:br>
            <a:endParaRPr lang="en-US" dirty="0"/>
          </a:p>
        </p:txBody>
      </p:sp>
      <p:sp>
        <p:nvSpPr>
          <p:cNvPr id="4" name="TextBox 3">
            <a:extLst>
              <a:ext uri="{FF2B5EF4-FFF2-40B4-BE49-F238E27FC236}">
                <a16:creationId xmlns:a16="http://schemas.microsoft.com/office/drawing/2014/main" id="{399E3670-9510-0F54-DA81-FCB1648F6318}"/>
              </a:ext>
            </a:extLst>
          </p:cNvPr>
          <p:cNvSpPr txBox="1"/>
          <p:nvPr/>
        </p:nvSpPr>
        <p:spPr>
          <a:xfrm>
            <a:off x="1233577" y="2773717"/>
            <a:ext cx="6312379" cy="369332"/>
          </a:xfrm>
          <a:prstGeom prst="rect">
            <a:avLst/>
          </a:prstGeom>
          <a:noFill/>
        </p:spPr>
        <p:txBody>
          <a:bodyPr wrap="square">
            <a:spAutoFit/>
          </a:bodyPr>
          <a:lstStyle/>
          <a:p>
            <a:r>
              <a:rPr lang="en-PK" dirty="0"/>
              <a:t>https://github.com/Nkv5810/Weather-Condition-Classification</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85000" lnSpcReduction="20000"/>
          </a:bodyPr>
          <a:lstStyle/>
          <a:p>
            <a:pPr>
              <a:lnSpc>
                <a:spcPct val="107000"/>
              </a:lnSpc>
              <a:spcAft>
                <a:spcPts val="800"/>
              </a:spcAf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Develop a predictive model that accurately classifies imminent weather conditions (Rain, Snow, Clear, Clouds) for proactive planning in various industries. This model will focus on a 5-day forecast with 3-hour intervals, covering approximately 900 US cities based on population size.</a:t>
            </a:r>
          </a:p>
          <a:p>
            <a:pPr>
              <a:lnSpc>
                <a:spcPct val="107000"/>
              </a:lnSpc>
              <a:spcAft>
                <a:spcPts val="800"/>
              </a:spcAf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Challenges and Considerations:</a:t>
            </a: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Data Quality and Consistency: </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Ensuring the Open Weather API data is reliable and consistent.</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Temporal Dynamics</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Adapting to the fast-changing nature of weather conditions.</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Climatic Diversity: </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Addressing different weather patterns across diverse US cities.</a:t>
            </a:r>
          </a:p>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Model Optimization: </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Creating a model that is both accurate and computationally efficient.</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pPr>
              <a:lnSpc>
                <a:spcPct val="107000"/>
              </a:lnSpc>
              <a:spcAft>
                <a:spcPts val="800"/>
              </a:spcAft>
            </a:pPr>
            <a:r>
              <a:rPr lang="en-PK" sz="4800" b="1" kern="100" dirty="0">
                <a:effectLst/>
                <a:latin typeface="Calibri" panose="020F0502020204030204" pitchFamily="34" charset="0"/>
                <a:ea typeface="Calibri" panose="020F0502020204030204" pitchFamily="34" charset="0"/>
                <a:cs typeface="Times New Roman" panose="02020603050405020304" pitchFamily="18" charset="0"/>
              </a:rPr>
              <a:t>Data Assumptions</a:t>
            </a:r>
            <a:endParaRPr lang="en-PK"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p:txBody>
          <a:bodyPr vert="horz" lIns="91440" tIns="45720" rIns="91440" bIns="45720" rtlCol="0" anchor="t">
            <a:normAutofit/>
          </a:bodyPr>
          <a:lstStyle/>
          <a:p>
            <a:pPr>
              <a:lnSpc>
                <a:spcPct val="107000"/>
              </a:lnSpc>
              <a:spcAft>
                <a:spcPts val="800"/>
              </a:spcAf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Data Assumptions:</a:t>
            </a:r>
          </a:p>
          <a:p>
            <a:pPr marL="342900" lvl="0" indent="-342900">
              <a:lnSpc>
                <a:spcPct val="107000"/>
              </a:lnSpc>
              <a:spcAft>
                <a:spcPts val="800"/>
              </a:spcAft>
              <a:buSzPts val="1000"/>
              <a:buFont typeface="Symbol" panose="05050102010706020507" pitchFamily="18" charset="2"/>
              <a:buChar char=""/>
              <a:tabLst>
                <a:tab pos="457200" algn="l"/>
              </a:tabLs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The data used for developing the model will be based on the 5-day forecasts provided by the Open Weather API's free plan. This data is expected to represent historical weather patterns, which will be instrumental in training the model.</a:t>
            </a:r>
          </a:p>
          <a:p>
            <a:pPr marL="342900" lvl="0" indent="-342900">
              <a:lnSpc>
                <a:spcPct val="107000"/>
              </a:lnSpc>
              <a:spcAft>
                <a:spcPts val="800"/>
              </a:spcAft>
              <a:buSzPts val="1000"/>
              <a:buFont typeface="Symbol" panose="05050102010706020507" pitchFamily="18" charset="2"/>
              <a:buChar char=""/>
              <a:tabLst>
                <a:tab pos="457200" algn="l"/>
              </a:tabLs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For testing the model, weather data for the '6th day' will be utilized, operating under the assumption that it follows a continuous sequence from the 5-day forecast.</a:t>
            </a: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pPr>
              <a:lnSpc>
                <a:spcPct val="107000"/>
              </a:lnSpc>
              <a:spcAft>
                <a:spcPts val="800"/>
              </a:spcAft>
            </a:pPr>
            <a:r>
              <a:rPr lang="en-US" sz="4800" b="1" kern="100" dirty="0">
                <a:effectLst/>
                <a:latin typeface="Calibri" panose="020F0502020204030204" pitchFamily="34" charset="0"/>
                <a:ea typeface="Calibri" panose="020F0502020204030204" pitchFamily="34" charset="0"/>
                <a:cs typeface="Times New Roman" panose="02020603050405020304" pitchFamily="18" charset="0"/>
              </a:rPr>
              <a:t>Hypotheses</a:t>
            </a:r>
            <a:endParaRPr lang="en-PK"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p:txBody>
          <a:bodyPr vert="horz" lIns="91440" tIns="45720" rIns="91440" bIns="45720" rtlCol="0" anchor="t">
            <a:normAutofit fontScale="92500"/>
          </a:bodyPr>
          <a:lstStyle/>
          <a:p>
            <a:pPr>
              <a:lnSpc>
                <a:spcPct val="107000"/>
              </a:lnSpc>
              <a:spcAft>
                <a:spcPts val="800"/>
              </a:spcAf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Hypotheses:</a:t>
            </a:r>
          </a:p>
          <a:p>
            <a:pPr marL="342900" lvl="0" indent="-342900">
              <a:lnSpc>
                <a:spcPct val="107000"/>
              </a:lnSpc>
              <a:spcAft>
                <a:spcPts val="800"/>
              </a:spcAft>
              <a:buSzPts val="1000"/>
              <a:buFont typeface="Symbol" panose="05050102010706020507" pitchFamily="18" charset="2"/>
              <a:buChar char=""/>
              <a:tabLst>
                <a:tab pos="457200" algn="l"/>
              </a:tabLs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Despite the inherent unpredictability of weather, it is hypothesized that the model will be able to accurately reflect short-term weather patterns based on the available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historical</a:t>
            </a: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 data.</a:t>
            </a:r>
          </a:p>
          <a:p>
            <a:pPr marL="342900" lvl="0" indent="-342900">
              <a:lnSpc>
                <a:spcPct val="107000"/>
              </a:lnSpc>
              <a:spcAft>
                <a:spcPts val="800"/>
              </a:spcAft>
              <a:buSzPts val="1000"/>
              <a:buFont typeface="Symbol" panose="05050102010706020507" pitchFamily="18" charset="2"/>
              <a:buChar char=""/>
              <a:tabLst>
                <a:tab pos="457200" algn="l"/>
              </a:tabLs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The predictive model is anticipated to deliver high-performance results in classifying four weather conditions: Rain, Snow, Clear, and Clouds. It is also expected to provide a user-friendly interface that offers detailed weather forecasts in 3-hour intervals for a single day, along with a historical overview of 5-day weather trends.</a:t>
            </a:r>
          </a:p>
          <a:p>
            <a:pPr marL="342900" lvl="0" indent="-342900">
              <a:lnSpc>
                <a:spcPct val="107000"/>
              </a:lnSpc>
              <a:spcAft>
                <a:spcPts val="800"/>
              </a:spcAft>
              <a:buSzPts val="1000"/>
              <a:buFont typeface="Symbol" panose="05050102010706020507" pitchFamily="18" charset="2"/>
              <a:buChar char=""/>
              <a:tabLst>
                <a:tab pos="457200" algn="l"/>
              </a:tabLs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Through this model, significant weather trends across various regions and time periods will be uncovered, enhancing its potential application in fields such as public safety, agriculture, and general public use.</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52917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Methodology</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203080805"/>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Phase 1: Data Collection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77500" lnSpcReduction="20000"/>
          </a:bodyPr>
          <a:lstStyle/>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The primary data source for this phase was the Open Weather API, a widely recognized provider of real-time and forecasted weather data. The free tier of this API was utilized, which provided forecast data for a 5-day period at 3-hour intervals.</a:t>
            </a:r>
          </a:p>
          <a:p>
            <a:pPr>
              <a:lnSpc>
                <a:spcPct val="107000"/>
              </a:lnSpc>
              <a:spcAft>
                <a:spcPts val="800"/>
              </a:spcAf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Steps Undertaken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API Access: </a:t>
            </a:r>
            <a:r>
              <a:rPr lang="en-US" sz="1800" kern="100" dirty="0">
                <a:latin typeface="Calibri" panose="020F0502020204030204" pitchFamily="34" charset="0"/>
                <a:ea typeface="Calibri" panose="020F0502020204030204" pitchFamily="34" charset="0"/>
                <a:cs typeface="Times New Roman" panose="02020603050405020304" pitchFamily="18" charset="0"/>
              </a:rPr>
              <a:t>Registered for Open Weather API and acquired an API key.</a:t>
            </a:r>
          </a:p>
          <a:p>
            <a:pPr>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City Database: </a:t>
            </a:r>
            <a:r>
              <a:rPr lang="en-US" sz="1800" kern="100" dirty="0">
                <a:latin typeface="Calibri" panose="020F0502020204030204" pitchFamily="34" charset="0"/>
                <a:ea typeface="Calibri" panose="020F0502020204030204" pitchFamily="34" charset="0"/>
                <a:cs typeface="Times New Roman" panose="02020603050405020304" pitchFamily="18" charset="0"/>
              </a:rPr>
              <a:t>Compiled a list of 900 U.S. cities, ensuring geographic and climatic diversity.</a:t>
            </a:r>
          </a:p>
          <a:p>
            <a:pPr>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Scripting for Data Retrieval</a:t>
            </a:r>
            <a:r>
              <a:rPr lang="en-US" sz="1800" kern="100" dirty="0">
                <a:latin typeface="Calibri" panose="020F0502020204030204" pitchFamily="34" charset="0"/>
                <a:ea typeface="Calibri" panose="020F0502020204030204" pitchFamily="34" charset="0"/>
                <a:cs typeface="Times New Roman" panose="02020603050405020304" pitchFamily="18" charset="0"/>
              </a:rPr>
              <a:t>: Developed a Python script for efficient data extraction and API interaction.</a:t>
            </a:r>
          </a:p>
          <a:p>
            <a:pPr>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Data Transformation: </a:t>
            </a:r>
            <a:r>
              <a:rPr lang="en-US" sz="1800" kern="100" dirty="0">
                <a:latin typeface="Calibri" panose="020F0502020204030204" pitchFamily="34" charset="0"/>
                <a:ea typeface="Calibri" panose="020F0502020204030204" pitchFamily="34" charset="0"/>
                <a:cs typeface="Times New Roman" panose="02020603050405020304" pitchFamily="18" charset="0"/>
              </a:rPr>
              <a:t>Converted collected data from JSON to a structured tabular format.</a:t>
            </a:r>
          </a:p>
          <a:p>
            <a:pPr>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Quality Checks: </a:t>
            </a:r>
            <a:r>
              <a:rPr lang="en-US" sz="1800" kern="100" dirty="0">
                <a:latin typeface="Calibri" panose="020F0502020204030204" pitchFamily="34" charset="0"/>
                <a:ea typeface="Calibri" panose="020F0502020204030204" pitchFamily="34" charset="0"/>
                <a:cs typeface="Times New Roman" panose="02020603050405020304" pitchFamily="18" charset="0"/>
              </a:rPr>
              <a:t>Performed data validation and integrity checks for consistency.</a:t>
            </a:r>
          </a:p>
          <a:p>
            <a:pPr>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Problem Solving: </a:t>
            </a:r>
            <a:r>
              <a:rPr lang="en-US" sz="1800" kern="100" dirty="0">
                <a:latin typeface="Calibri" panose="020F0502020204030204" pitchFamily="34" charset="0"/>
                <a:ea typeface="Calibri" panose="020F0502020204030204" pitchFamily="34" charset="0"/>
                <a:cs typeface="Times New Roman" panose="02020603050405020304" pitchFamily="18" charset="0"/>
              </a:rPr>
              <a:t>Implemented a delay mechanism in the script to navigate API rate limits and ensure data uniformity.</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69081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Phase 2a: Data Preprocessing</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70000" lnSpcReduction="20000"/>
          </a:bodyPr>
          <a:lstStyle/>
          <a:p>
            <a:pPr>
              <a:lnSpc>
                <a:spcPct val="107000"/>
              </a:lnSpc>
              <a:spcAft>
                <a:spcPts val="800"/>
              </a:spcAft>
            </a:pPr>
            <a:r>
              <a:rPr lang="en-PK" sz="1800" kern="100" dirty="0">
                <a:effectLst/>
                <a:latin typeface="Calibri" panose="020F0502020204030204" pitchFamily="34" charset="0"/>
                <a:ea typeface="Calibri" panose="020F0502020204030204" pitchFamily="34" charset="0"/>
                <a:cs typeface="Times New Roman" panose="02020603050405020304" pitchFamily="18" charset="0"/>
              </a:rPr>
              <a:t>The data preprocessing stage was crucial to prepare the raw data collected from the Open Weather API for detailed analysis and modelling. This step involved cleaning, transforming, and enriching the data to ensure it was accurate, consistent, and suitable for extracting meaningful 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b="1" kern="100" dirty="0">
                <a:effectLst/>
                <a:latin typeface="Calibri" panose="020F0502020204030204" pitchFamily="34" charset="0"/>
                <a:ea typeface="Calibri" panose="020F0502020204030204" pitchFamily="34" charset="0"/>
                <a:cs typeface="Times New Roman" panose="02020603050405020304" pitchFamily="18" charset="0"/>
              </a:rPr>
              <a:t>Steps Undertaken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Augmentation: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Added additional data on population and density for the selected cities to enrich the dataset.</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Streamlined the dataset by removing irrelevant columns and standardizing formats.</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Feature Engineering: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Developed new features, enhancing the dataset with elements like city tier and wind chill factors.</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Profiling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Utilized Pandas Profiling for an in-depth analysis and profiling of the dataset.</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Encoding and Scaling: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Prepared the data for machine learning by applying encoding techniques to categorical data and normalizing numerical features.</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49200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82946" cy="1325563"/>
          </a:xfrm>
        </p:spPr>
        <p:txBody>
          <a:bodyPr/>
          <a:lstStyle/>
          <a:p>
            <a:r>
              <a:rPr lang="en-US" dirty="0"/>
              <a:t>Phase 2b: Exploratory Data Analysis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32500" lnSpcReduction="20000"/>
          </a:bodyPr>
          <a:lstStyle/>
          <a:p>
            <a:pPr>
              <a:lnSpc>
                <a:spcPct val="107000"/>
              </a:lnSpc>
              <a:spcAft>
                <a:spcPts val="800"/>
              </a:spcAft>
            </a:pPr>
            <a:r>
              <a:rPr lang="en-PK" sz="4300" kern="100" dirty="0">
                <a:effectLst/>
                <a:latin typeface="Calibri" panose="020F0502020204030204" pitchFamily="34" charset="0"/>
                <a:ea typeface="Calibri" panose="020F0502020204030204" pitchFamily="34" charset="0"/>
                <a:cs typeface="Times New Roman" panose="02020603050405020304" pitchFamily="18" charset="0"/>
              </a:rPr>
              <a:t>Tableau was employed to create dynamic and insightful visualizations of the weather data. This process was key in uncovering hidden patterns and relationships within the data, facilitating a deeper understanding of the various meteorological elements and their interdependencies.</a:t>
            </a:r>
          </a:p>
          <a:p>
            <a:pPr>
              <a:lnSpc>
                <a:spcPct val="107000"/>
              </a:lnSpc>
              <a:spcAft>
                <a:spcPts val="800"/>
              </a:spcAft>
            </a:pPr>
            <a:r>
              <a:rPr lang="en-US" sz="4300" b="1" kern="100" dirty="0">
                <a:effectLst/>
                <a:latin typeface="Calibri" panose="020F0502020204030204" pitchFamily="34" charset="0"/>
                <a:ea typeface="Calibri" panose="020F0502020204030204" pitchFamily="34" charset="0"/>
                <a:cs typeface="Times New Roman" panose="02020603050405020304" pitchFamily="18" charset="0"/>
              </a:rPr>
              <a:t>Key Observations and Insights:</a:t>
            </a:r>
            <a:endParaRPr lang="en-US" sz="4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Southern U.S. regions exhibit warmer temperatures and milder wind chill effects, while northern areas have cooler temperatures and stronger wind chill, reflecting latitude-based climatic differences.</a:t>
            </a:r>
          </a:p>
          <a:p>
            <a:pPr marL="342900" indent="-342900">
              <a:lnSpc>
                <a:spcPct val="107000"/>
              </a:lnSpc>
              <a:spcAft>
                <a:spcPts val="800"/>
              </a:spcAft>
              <a:buFont typeface="+mj-lt"/>
              <a:buAutoNum type="arabicPeriod"/>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Coastal cities show higher precipitation and moderate temperatures, influenced by maritime effects that moderate temperature fluctuations and increase humidity.</a:t>
            </a:r>
          </a:p>
          <a:p>
            <a:pPr marL="342900" indent="-342900">
              <a:lnSpc>
                <a:spcPct val="107000"/>
              </a:lnSpc>
              <a:spcAft>
                <a:spcPts val="800"/>
              </a:spcAft>
              <a:buFont typeface="+mj-lt"/>
              <a:buAutoNum type="arabicPeriod"/>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Urban centers display higher temperatures, indicative of the urban heat island effect, where human activities elevate temperatures, particularly in densely populated areas.</a:t>
            </a:r>
          </a:p>
          <a:p>
            <a:pPr marL="342900" indent="-342900">
              <a:lnSpc>
                <a:spcPct val="107000"/>
              </a:lnSpc>
              <a:spcAft>
                <a:spcPts val="800"/>
              </a:spcAft>
              <a:buFont typeface="+mj-lt"/>
              <a:buAutoNum type="arabicPeriod"/>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The link between population density and precipitation varies, suggesting complex interactions among population density, regional climate, and topography in determining rainfall patterns.</a:t>
            </a:r>
          </a:p>
          <a:p>
            <a:pPr marL="342900" indent="-342900">
              <a:lnSpc>
                <a:spcPct val="107000"/>
              </a:lnSpc>
              <a:spcAft>
                <a:spcPts val="800"/>
              </a:spcAft>
              <a:buFont typeface="+mj-lt"/>
              <a:buAutoNum type="arabicPeriod"/>
            </a:pPr>
            <a:r>
              <a:rPr lang="en-US" sz="3100" kern="100" dirty="0">
                <a:effectLst/>
                <a:latin typeface="Calibri" panose="020F0502020204030204" pitchFamily="34" charset="0"/>
                <a:ea typeface="Calibri" panose="020F0502020204030204" pitchFamily="34" charset="0"/>
                <a:cs typeface="Times New Roman" panose="02020603050405020304" pitchFamily="18" charset="0"/>
              </a:rPr>
              <a:t>Southern coastal areas experience less intense wind chill, likely due to oceanic influences stabilizing local temperatures and reducing wind chill effects.</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PK"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92654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weather dashboard&#10;&#10;Description automatically generated">
            <a:extLst>
              <a:ext uri="{FF2B5EF4-FFF2-40B4-BE49-F238E27FC236}">
                <a16:creationId xmlns:a16="http://schemas.microsoft.com/office/drawing/2014/main" id="{EE857083-1CC5-870D-F0F6-545CE240AD7A}"/>
              </a:ext>
            </a:extLst>
          </p:cNvPr>
          <p:cNvPicPr>
            <a:picLocks noGrp="1" noChangeAspect="1"/>
          </p:cNvPicPr>
          <p:nvPr>
            <p:ph idx="1"/>
          </p:nvPr>
        </p:nvPicPr>
        <p:blipFill>
          <a:blip r:embed="rId2"/>
          <a:stretch>
            <a:fillRect/>
          </a:stretch>
        </p:blipFill>
        <p:spPr>
          <a:xfrm>
            <a:off x="770677" y="1137219"/>
            <a:ext cx="10398780" cy="4334207"/>
          </a:xfrm>
        </p:spPr>
      </p:pic>
      <p:sp>
        <p:nvSpPr>
          <p:cNvPr id="9" name="Title 8">
            <a:extLst>
              <a:ext uri="{FF2B5EF4-FFF2-40B4-BE49-F238E27FC236}">
                <a16:creationId xmlns:a16="http://schemas.microsoft.com/office/drawing/2014/main" id="{36045E5C-7D6B-0C8D-A6B2-B7C8CBC3DAF7}"/>
              </a:ext>
            </a:extLst>
          </p:cNvPr>
          <p:cNvSpPr>
            <a:spLocks noGrp="1"/>
          </p:cNvSpPr>
          <p:nvPr>
            <p:ph type="title"/>
          </p:nvPr>
        </p:nvSpPr>
        <p:spPr>
          <a:xfrm>
            <a:off x="6688399" y="5471426"/>
            <a:ext cx="3784069" cy="537711"/>
          </a:xfrm>
        </p:spPr>
        <p:txBody>
          <a:bodyPr/>
          <a:lstStyle/>
          <a:p>
            <a:r>
              <a:rPr lang="en-US" sz="2400" dirty="0"/>
              <a:t>Tableau Data Visualization</a:t>
            </a:r>
            <a:endParaRPr lang="en-PK" sz="2400" dirty="0"/>
          </a:p>
        </p:txBody>
      </p:sp>
      <p:sp>
        <p:nvSpPr>
          <p:cNvPr id="10" name="Footer Placeholder 4">
            <a:extLst>
              <a:ext uri="{FF2B5EF4-FFF2-40B4-BE49-F238E27FC236}">
                <a16:creationId xmlns:a16="http://schemas.microsoft.com/office/drawing/2014/main" id="{30EE6694-374F-10A1-AB52-C06C82D106EF}"/>
              </a:ext>
            </a:extLst>
          </p:cNvPr>
          <p:cNvSpPr>
            <a:spLocks noGrp="1"/>
          </p:cNvSpPr>
          <p:nvPr>
            <p:ph type="ftr" sz="quarter" idx="3"/>
          </p:nvPr>
        </p:nvSpPr>
        <p:spPr>
          <a:xfrm>
            <a:off x="4038600" y="6356350"/>
            <a:ext cx="4114800" cy="365125"/>
          </a:xfrm>
        </p:spPr>
        <p:txBody>
          <a:bodyPr/>
          <a:lstStyle/>
          <a:p>
            <a:r>
              <a:rPr lang="en-US" dirty="0"/>
              <a:t>Weather Condition Classification</a:t>
            </a:r>
          </a:p>
        </p:txBody>
      </p:sp>
    </p:spTree>
    <p:extLst>
      <p:ext uri="{BB962C8B-B14F-4D97-AF65-F5344CB8AC3E}">
        <p14:creationId xmlns:p14="http://schemas.microsoft.com/office/powerpoint/2010/main" val="285918429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{AD53B6C2-D39A-4FB8-A829-8AFBA5C17FB5}tf45331398_win32</Template>
  <TotalTime>75</TotalTime>
  <Words>1467</Words>
  <Application>Microsoft Office PowerPoint</Application>
  <PresentationFormat>Widescreen</PresentationFormat>
  <Paragraphs>159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Tenorite</vt:lpstr>
      <vt:lpstr>Office Theme</vt:lpstr>
      <vt:lpstr>Weather Condition Classification</vt:lpstr>
      <vt:lpstr>Problem Statement</vt:lpstr>
      <vt:lpstr>Data Assumptions</vt:lpstr>
      <vt:lpstr>Hypotheses</vt:lpstr>
      <vt:lpstr>Methodology</vt:lpstr>
      <vt:lpstr>Phase 1: Data Collection</vt:lpstr>
      <vt:lpstr>Phase 2a: Data Preprocessing</vt:lpstr>
      <vt:lpstr>Phase 2b: Exploratory Data Analysis</vt:lpstr>
      <vt:lpstr>Tableau Data Visualization</vt:lpstr>
      <vt:lpstr>Phase 2c: Predictive Analytics</vt:lpstr>
      <vt:lpstr>Key Findings</vt:lpstr>
      <vt:lpstr>Phase 2c: Predictive Analytics</vt:lpstr>
      <vt:lpstr>Phase 3: User Application Dashboard</vt:lpstr>
      <vt:lpstr>User Application Dashboard</vt:lpstr>
      <vt:lpstr>Future Work </vt:lpstr>
      <vt:lpstr>GitHub Repo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Condition Classification</dc:title>
  <dc:creator>Muhammad Ahmed</dc:creator>
  <cp:lastModifiedBy>Muhammad Ahmed</cp:lastModifiedBy>
  <cp:revision>2</cp:revision>
  <dcterms:created xsi:type="dcterms:W3CDTF">2023-12-05T02:24:23Z</dcterms:created>
  <dcterms:modified xsi:type="dcterms:W3CDTF">2023-12-05T04:08:09Z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