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M Sans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Fira Sans Extra Condensed Medium"/>
      <p:regular r:id="rId39"/>
      <p:bold r:id="rId40"/>
      <p:italic r:id="rId41"/>
      <p:boldItalic r:id="rId42"/>
    </p:embeddedFont>
    <p:embeddedFont>
      <p:font typeface="DM Sans"/>
      <p:regular r:id="rId43"/>
      <p:bold r:id="rId44"/>
      <p:italic r:id="rId45"/>
      <p:boldItalic r:id="rId46"/>
    </p:embeddedFont>
    <p:embeddedFont>
      <p:font typeface="Fira Sans Extra Condensed"/>
      <p:regular r:id="rId47"/>
      <p:bold r:id="rId48"/>
      <p:italic r:id="rId49"/>
      <p:boldItalic r:id="rId50"/>
    </p:embeddedFont>
    <p:embeddedFont>
      <p:font typeface="Fira Sans Extra Condensed SemiBol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.fntdata"/><Relationship Id="rId42" Type="http://schemas.openxmlformats.org/officeDocument/2006/relationships/font" Target="fonts/FiraSansExtraCondensedMedium-boldItalic.fntdata"/><Relationship Id="rId41" Type="http://schemas.openxmlformats.org/officeDocument/2006/relationships/font" Target="fonts/FiraSansExtraCondensedMedium-italic.fntdata"/><Relationship Id="rId44" Type="http://schemas.openxmlformats.org/officeDocument/2006/relationships/font" Target="fonts/DMSans-bold.fntdata"/><Relationship Id="rId43" Type="http://schemas.openxmlformats.org/officeDocument/2006/relationships/font" Target="fonts/DMSans-regular.fntdata"/><Relationship Id="rId46" Type="http://schemas.openxmlformats.org/officeDocument/2006/relationships/font" Target="fonts/DMSans-boldItalic.fntdata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-bold.fntdata"/><Relationship Id="rId47" Type="http://schemas.openxmlformats.org/officeDocument/2006/relationships/font" Target="fonts/FiraSansExtraCondensed-regular.fntdata"/><Relationship Id="rId49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DMSansMedium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RobotoMedium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RobotoMedium-italic.fntdata"/><Relationship Id="rId36" Type="http://schemas.openxmlformats.org/officeDocument/2006/relationships/font" Target="fonts/RobotoMedium-bold.fntdata"/><Relationship Id="rId39" Type="http://schemas.openxmlformats.org/officeDocument/2006/relationships/font" Target="fonts/FiraSansExtraCondensedMedium-regular.fntdata"/><Relationship Id="rId38" Type="http://schemas.openxmlformats.org/officeDocument/2006/relationships/font" Target="fonts/Roboto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MSansMedium-bold.fntdata"/><Relationship Id="rId27" Type="http://schemas.openxmlformats.org/officeDocument/2006/relationships/font" Target="fonts/DMSansMedium-regular.fntdata"/><Relationship Id="rId29" Type="http://schemas.openxmlformats.org/officeDocument/2006/relationships/font" Target="fonts/DMSansMedium-italic.fntdata"/><Relationship Id="rId51" Type="http://schemas.openxmlformats.org/officeDocument/2006/relationships/font" Target="fonts/FiraSansExtraCondensedSemiBold-regular.fntdata"/><Relationship Id="rId50" Type="http://schemas.openxmlformats.org/officeDocument/2006/relationships/font" Target="fonts/FiraSansExtraCondensed-boldItalic.fntdata"/><Relationship Id="rId53" Type="http://schemas.openxmlformats.org/officeDocument/2006/relationships/font" Target="fonts/FiraSansExtraCondensedSemiBold-italic.fntdata"/><Relationship Id="rId52" Type="http://schemas.openxmlformats.org/officeDocument/2006/relationships/font" Target="fonts/FiraSansExtraCondense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8b90f4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8b90f4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d466abd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d466abd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d6338885d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d6338885d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d4ed094b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d4ed094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d6338885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d6338885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d6338885d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d6338885d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d6338885d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d6338885d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d466abdb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d466abd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d6338885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d6338885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d466abdb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d466abdb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d633888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d633888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466abd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d466abd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d633888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dd633888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dd466abdb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dd466abd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466abd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466abd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d466abd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d466abd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d466abd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d466abd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d466abd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d466abd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d78e09c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d78e09c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d466abdb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d466abdb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d5ddf7e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d5ddf7e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99567" y="3607500"/>
            <a:ext cx="3373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79400" y="1106400"/>
            <a:ext cx="39942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79401" y="4041100"/>
            <a:ext cx="39498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Course: </a:t>
            </a:r>
            <a:r>
              <a:rPr lang="en" sz="1500"/>
              <a:t>Internet and Mobile Programming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Course Instructor:</a:t>
            </a:r>
            <a:r>
              <a:rPr lang="en" sz="1500"/>
              <a:t> Dr. NKEMENI VALERY</a:t>
            </a:r>
            <a:br>
              <a:rPr lang="en" sz="1500"/>
            </a:br>
            <a:endParaRPr sz="150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4872042" y="864443"/>
            <a:ext cx="3137192" cy="3414614"/>
            <a:chOff x="6318950" y="631188"/>
            <a:chExt cx="3137192" cy="3414614"/>
          </a:xfrm>
        </p:grpSpPr>
        <p:sp>
          <p:nvSpPr>
            <p:cNvPr id="54" name="Google Shape;54;p13"/>
            <p:cNvSpPr/>
            <p:nvPr/>
          </p:nvSpPr>
          <p:spPr>
            <a:xfrm>
              <a:off x="7919944" y="924602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7491" y="0"/>
                  </a:moveTo>
                  <a:cubicBezTo>
                    <a:pt x="7823" y="0"/>
                    <a:pt x="1" y="7834"/>
                    <a:pt x="1" y="17490"/>
                  </a:cubicBezTo>
                  <a:lnTo>
                    <a:pt x="1" y="58519"/>
                  </a:lnTo>
                  <a:lnTo>
                    <a:pt x="47900" y="58519"/>
                  </a:lnTo>
                  <a:cubicBezTo>
                    <a:pt x="57568" y="58519"/>
                    <a:pt x="65390" y="50685"/>
                    <a:pt x="65390" y="41017"/>
                  </a:cubicBezTo>
                  <a:lnTo>
                    <a:pt x="6539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394597" y="631188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96"/>
                    <a:pt x="1" y="12490"/>
                  </a:cubicBezTo>
                  <a:cubicBezTo>
                    <a:pt x="1" y="19396"/>
                    <a:pt x="5597" y="24980"/>
                    <a:pt x="12491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466200" y="702791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8736657" y="1542698"/>
              <a:ext cx="128168" cy="43761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flipH="1">
              <a:off x="8656262" y="1475664"/>
              <a:ext cx="289524" cy="37775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8704604" y="1804462"/>
              <a:ext cx="15767" cy="47821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>
              <a:off x="8430329" y="1418355"/>
              <a:ext cx="240050" cy="25071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8528663" y="1370581"/>
              <a:ext cx="47821" cy="143369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527530" y="1522871"/>
              <a:ext cx="47821" cy="47821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919944" y="2377625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" y="1"/>
                  </a:moveTo>
                  <a:lnTo>
                    <a:pt x="1" y="41030"/>
                  </a:lnTo>
                  <a:cubicBezTo>
                    <a:pt x="1" y="50686"/>
                    <a:pt x="7823" y="58520"/>
                    <a:pt x="17491" y="58520"/>
                  </a:cubicBezTo>
                  <a:lnTo>
                    <a:pt x="65390" y="58520"/>
                  </a:lnTo>
                  <a:lnTo>
                    <a:pt x="65390" y="17503"/>
                  </a:lnTo>
                  <a:cubicBezTo>
                    <a:pt x="65390" y="7835"/>
                    <a:pt x="57568" y="1"/>
                    <a:pt x="4790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394597" y="3458959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84"/>
                    <a:pt x="1" y="12490"/>
                  </a:cubicBezTo>
                  <a:cubicBezTo>
                    <a:pt x="1" y="19384"/>
                    <a:pt x="5597" y="24980"/>
                    <a:pt x="12491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466200" y="3530562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537469" y="2905519"/>
              <a:ext cx="294173" cy="398815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849087" y="3041674"/>
              <a:ext cx="62491" cy="14606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464540" y="3041674"/>
              <a:ext cx="63667" cy="14606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681025" y="2825728"/>
              <a:ext cx="14655" cy="62491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664704" y="2961147"/>
              <a:ext cx="46709" cy="143018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668772" y="3121612"/>
              <a:ext cx="39749" cy="39749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763904" y="2875475"/>
              <a:ext cx="29211" cy="35534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584178" y="3187092"/>
              <a:ext cx="28623" cy="34946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583589" y="2875475"/>
              <a:ext cx="29211" cy="35534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763904" y="3187092"/>
              <a:ext cx="29211" cy="34946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825757" y="3125680"/>
              <a:ext cx="37397" cy="26320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513552" y="2945463"/>
              <a:ext cx="37985" cy="26810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825169" y="2945463"/>
              <a:ext cx="37985" cy="26810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513552" y="3125092"/>
              <a:ext cx="37985" cy="26320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318950" y="924602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" y="0"/>
                  </a:moveTo>
                  <a:lnTo>
                    <a:pt x="1" y="41017"/>
                  </a:lnTo>
                  <a:cubicBezTo>
                    <a:pt x="1" y="50685"/>
                    <a:pt x="7823" y="58519"/>
                    <a:pt x="17491" y="58519"/>
                  </a:cubicBezTo>
                  <a:lnTo>
                    <a:pt x="65390" y="58519"/>
                  </a:lnTo>
                  <a:lnTo>
                    <a:pt x="65390" y="17490"/>
                  </a:lnTo>
                  <a:cubicBezTo>
                    <a:pt x="65390" y="7834"/>
                    <a:pt x="57567" y="0"/>
                    <a:pt x="478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793603" y="631188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96"/>
                    <a:pt x="1" y="12490"/>
                  </a:cubicBezTo>
                  <a:cubicBezTo>
                    <a:pt x="1" y="19396"/>
                    <a:pt x="5585" y="24980"/>
                    <a:pt x="12490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865206" y="702791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848466" y="1373931"/>
              <a:ext cx="477105" cy="476119"/>
            </a:xfrm>
            <a:custGeom>
              <a:rect b="b" l="l" r="r" t="t"/>
              <a:pathLst>
                <a:path extrusionOk="0" h="11110" w="11133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116829" y="1736021"/>
              <a:ext cx="83224" cy="61454"/>
            </a:xfrm>
            <a:custGeom>
              <a:rect b="b" l="l" r="r" t="t"/>
              <a:pathLst>
                <a:path extrusionOk="0" h="1434" w="1942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080102" y="1709150"/>
              <a:ext cx="29656" cy="24556"/>
            </a:xfrm>
            <a:custGeom>
              <a:rect b="b" l="l" r="r" t="t"/>
              <a:pathLst>
                <a:path extrusionOk="0" h="573" w="692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318950" y="2377625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7491" y="1"/>
                  </a:moveTo>
                  <a:cubicBezTo>
                    <a:pt x="7823" y="1"/>
                    <a:pt x="1" y="7835"/>
                    <a:pt x="1" y="17503"/>
                  </a:cubicBezTo>
                  <a:lnTo>
                    <a:pt x="1" y="58520"/>
                  </a:lnTo>
                  <a:lnTo>
                    <a:pt x="47899" y="58520"/>
                  </a:lnTo>
                  <a:cubicBezTo>
                    <a:pt x="57567" y="58520"/>
                    <a:pt x="65390" y="50686"/>
                    <a:pt x="65390" y="41030"/>
                  </a:cubicBezTo>
                  <a:lnTo>
                    <a:pt x="6539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793603" y="3458959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84"/>
                    <a:pt x="1" y="12490"/>
                  </a:cubicBezTo>
                  <a:cubicBezTo>
                    <a:pt x="1" y="19384"/>
                    <a:pt x="5585" y="24980"/>
                    <a:pt x="12490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65206" y="3530562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866833" y="2897233"/>
              <a:ext cx="440378" cy="354325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257165" y="2878505"/>
              <a:ext cx="50055" cy="36298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180750" y="1631688"/>
              <a:ext cx="1413600" cy="1413600"/>
            </a:xfrm>
            <a:prstGeom prst="ellipse">
              <a:avLst/>
            </a:pr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288263" y="1739239"/>
              <a:ext cx="1198250" cy="1198505"/>
            </a:xfrm>
            <a:custGeom>
              <a:rect b="b" l="l" r="r" t="t"/>
              <a:pathLst>
                <a:path extrusionOk="0" h="56460" w="56448">
                  <a:moveTo>
                    <a:pt x="56448" y="28230"/>
                  </a:moveTo>
                  <a:cubicBezTo>
                    <a:pt x="56448" y="43815"/>
                    <a:pt x="43815" y="56460"/>
                    <a:pt x="28230" y="56460"/>
                  </a:cubicBezTo>
                  <a:cubicBezTo>
                    <a:pt x="12645" y="56460"/>
                    <a:pt x="0" y="43815"/>
                    <a:pt x="0" y="28230"/>
                  </a:cubicBezTo>
                  <a:cubicBezTo>
                    <a:pt x="0" y="12645"/>
                    <a:pt x="12645" y="0"/>
                    <a:pt x="28230" y="0"/>
                  </a:cubicBezTo>
                  <a:cubicBezTo>
                    <a:pt x="43815" y="0"/>
                    <a:pt x="56448" y="12645"/>
                    <a:pt x="56448" y="2823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Analysis</a:t>
              </a:r>
              <a:endParaRPr sz="2400">
                <a:solidFill>
                  <a:schemeClr val="accent3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346893" y="1797868"/>
              <a:ext cx="1081244" cy="1081244"/>
            </a:xfrm>
            <a:custGeom>
              <a:rect b="b" l="l" r="r" t="t"/>
              <a:pathLst>
                <a:path extrusionOk="0" h="50936" w="50936">
                  <a:moveTo>
                    <a:pt x="25468" y="2037"/>
                  </a:moveTo>
                  <a:cubicBezTo>
                    <a:pt x="38386" y="2037"/>
                    <a:pt x="48899" y="12550"/>
                    <a:pt x="48899" y="25468"/>
                  </a:cubicBezTo>
                  <a:cubicBezTo>
                    <a:pt x="48899" y="38386"/>
                    <a:pt x="38386" y="48899"/>
                    <a:pt x="25468" y="48899"/>
                  </a:cubicBezTo>
                  <a:cubicBezTo>
                    <a:pt x="12550" y="48899"/>
                    <a:pt x="2036" y="38386"/>
                    <a:pt x="2036" y="25468"/>
                  </a:cubicBezTo>
                  <a:cubicBezTo>
                    <a:pt x="2036" y="12550"/>
                    <a:pt x="12550" y="2037"/>
                    <a:pt x="25468" y="2037"/>
                  </a:cubicBezTo>
                  <a:close/>
                  <a:moveTo>
                    <a:pt x="25468" y="1"/>
                  </a:moveTo>
                  <a:cubicBezTo>
                    <a:pt x="11418" y="1"/>
                    <a:pt x="0" y="11419"/>
                    <a:pt x="0" y="25468"/>
                  </a:cubicBezTo>
                  <a:cubicBezTo>
                    <a:pt x="0" y="39517"/>
                    <a:pt x="11418" y="50935"/>
                    <a:pt x="25468" y="50935"/>
                  </a:cubicBezTo>
                  <a:cubicBezTo>
                    <a:pt x="39517" y="50935"/>
                    <a:pt x="50935" y="39517"/>
                    <a:pt x="50935" y="25468"/>
                  </a:cubicBezTo>
                  <a:cubicBezTo>
                    <a:pt x="50935" y="11419"/>
                    <a:pt x="39517" y="1"/>
                    <a:pt x="254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979200" y="90800"/>
            <a:ext cx="638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Implementation of a </a:t>
            </a:r>
            <a:r>
              <a:rPr b="1" lang="en" sz="220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Mobile Based</a:t>
            </a: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Disaster Management System</a:t>
            </a:r>
            <a:endParaRPr b="1"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768525" y="4446450"/>
            <a:ext cx="928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BD24"/>
                </a:solidFill>
              </a:rPr>
              <a:t>Group 7</a:t>
            </a:r>
            <a:endParaRPr>
              <a:solidFill>
                <a:srgbClr val="FCBD2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ctrTitle"/>
          </p:nvPr>
        </p:nvSpPr>
        <p:spPr>
          <a:xfrm>
            <a:off x="504276" y="1106400"/>
            <a:ext cx="38691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Prioritized Requirements</a:t>
            </a:r>
            <a:endParaRPr/>
          </a:p>
        </p:txBody>
      </p:sp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618567" y="3607500"/>
            <a:ext cx="3373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FC948"/>
                </a:solidFill>
              </a:rPr>
              <a:t>Evaluation</a:t>
            </a:r>
            <a:r>
              <a:rPr i="1" lang="en"/>
              <a:t> and </a:t>
            </a:r>
            <a:r>
              <a:rPr i="1" lang="en">
                <a:solidFill>
                  <a:schemeClr val="accent5"/>
                </a:solidFill>
              </a:rPr>
              <a:t>Ranking</a:t>
            </a:r>
            <a:endParaRPr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 to Consider in Prioritization</a:t>
            </a:r>
            <a:endParaRPr/>
          </a:p>
        </p:txBody>
      </p:sp>
      <p:grpSp>
        <p:nvGrpSpPr>
          <p:cNvPr id="258" name="Google Shape;258;p23"/>
          <p:cNvGrpSpPr/>
          <p:nvPr/>
        </p:nvGrpSpPr>
        <p:grpSpPr>
          <a:xfrm>
            <a:off x="891788" y="1305350"/>
            <a:ext cx="1703100" cy="3215962"/>
            <a:chOff x="891788" y="1305350"/>
            <a:chExt cx="1703100" cy="3215962"/>
          </a:xfrm>
        </p:grpSpPr>
        <p:sp>
          <p:nvSpPr>
            <p:cNvPr id="259" name="Google Shape;259;p23"/>
            <p:cNvSpPr/>
            <p:nvPr/>
          </p:nvSpPr>
          <p:spPr>
            <a:xfrm>
              <a:off x="891788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56813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5687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1220275" y="1305350"/>
              <a:ext cx="1045500" cy="1045500"/>
            </a:xfrm>
            <a:prstGeom prst="ellipse">
              <a:avLst/>
            </a:pr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1282975" y="1368050"/>
              <a:ext cx="920100" cy="9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/>
            </a:p>
          </p:txBody>
        </p:sp>
        <p:grpSp>
          <p:nvGrpSpPr>
            <p:cNvPr id="264" name="Google Shape;264;p23"/>
            <p:cNvGrpSpPr/>
            <p:nvPr/>
          </p:nvGrpSpPr>
          <p:grpSpPr>
            <a:xfrm>
              <a:off x="980863" y="3290313"/>
              <a:ext cx="1524300" cy="1150400"/>
              <a:chOff x="990950" y="3137913"/>
              <a:chExt cx="1524300" cy="1150400"/>
            </a:xfrm>
          </p:grpSpPr>
          <p:sp>
            <p:nvSpPr>
              <p:cNvPr id="265" name="Google Shape;265;p23"/>
              <p:cNvSpPr txBox="1"/>
              <p:nvPr/>
            </p:nvSpPr>
            <p:spPr>
              <a:xfrm>
                <a:off x="990950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What exactly the user needed from our requirements.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6" name="Google Shape;266;p23"/>
              <p:cNvSpPr txBox="1"/>
              <p:nvPr/>
            </p:nvSpPr>
            <p:spPr>
              <a:xfrm>
                <a:off x="990950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User Needs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67" name="Google Shape;267;p23"/>
          <p:cNvGrpSpPr/>
          <p:nvPr/>
        </p:nvGrpSpPr>
        <p:grpSpPr>
          <a:xfrm>
            <a:off x="2777463" y="1305350"/>
            <a:ext cx="1703100" cy="3215962"/>
            <a:chOff x="2777463" y="1305350"/>
            <a:chExt cx="1703100" cy="3215962"/>
          </a:xfrm>
        </p:grpSpPr>
        <p:sp>
          <p:nvSpPr>
            <p:cNvPr id="268" name="Google Shape;268;p23"/>
            <p:cNvSpPr/>
            <p:nvPr/>
          </p:nvSpPr>
          <p:spPr>
            <a:xfrm>
              <a:off x="2777463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" name="Google Shape;269;p23"/>
            <p:cNvGrpSpPr/>
            <p:nvPr/>
          </p:nvGrpSpPr>
          <p:grpSpPr>
            <a:xfrm>
              <a:off x="2866867" y="3290313"/>
              <a:ext cx="1524300" cy="1150400"/>
              <a:chOff x="2667363" y="3137913"/>
              <a:chExt cx="1524300" cy="1150400"/>
            </a:xfrm>
          </p:grpSpPr>
          <p:sp>
            <p:nvSpPr>
              <p:cNvPr id="270" name="Google Shape;270;p23"/>
              <p:cNvSpPr txBox="1"/>
              <p:nvPr/>
            </p:nvSpPr>
            <p:spPr>
              <a:xfrm>
                <a:off x="266736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Does each requirement align with human values and ethics?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1" name="Google Shape;271;p23"/>
              <p:cNvSpPr txBox="1"/>
              <p:nvPr/>
            </p:nvSpPr>
            <p:spPr>
              <a:xfrm>
                <a:off x="266736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Human Values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72" name="Google Shape;272;p23"/>
            <p:cNvSpPr/>
            <p:nvPr/>
          </p:nvSpPr>
          <p:spPr>
            <a:xfrm>
              <a:off x="345413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4547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3106275" y="1305350"/>
              <a:ext cx="1045500" cy="1045500"/>
            </a:xfrm>
            <a:prstGeom prst="ellipse">
              <a:avLst/>
            </a:pr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3168975" y="1368050"/>
              <a:ext cx="920100" cy="920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</p:grpSp>
      <p:grpSp>
        <p:nvGrpSpPr>
          <p:cNvPr id="276" name="Google Shape;276;p23"/>
          <p:cNvGrpSpPr/>
          <p:nvPr/>
        </p:nvGrpSpPr>
        <p:grpSpPr>
          <a:xfrm>
            <a:off x="4663463" y="1305350"/>
            <a:ext cx="1703100" cy="3215962"/>
            <a:chOff x="4663463" y="1305350"/>
            <a:chExt cx="1703100" cy="3215962"/>
          </a:xfrm>
        </p:grpSpPr>
        <p:sp>
          <p:nvSpPr>
            <p:cNvPr id="277" name="Google Shape;277;p23"/>
            <p:cNvSpPr/>
            <p:nvPr/>
          </p:nvSpPr>
          <p:spPr>
            <a:xfrm>
              <a:off x="4663463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rgbClr val="2FC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4752871" y="3290313"/>
              <a:ext cx="1524300" cy="1150400"/>
              <a:chOff x="4369413" y="3137913"/>
              <a:chExt cx="1524300" cy="1150400"/>
            </a:xfrm>
          </p:grpSpPr>
          <p:sp>
            <p:nvSpPr>
              <p:cNvPr id="279" name="Google Shape;279;p23"/>
              <p:cNvSpPr txBox="1"/>
              <p:nvPr/>
            </p:nvSpPr>
            <p:spPr>
              <a:xfrm>
                <a:off x="436941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Ease of development of proposed features and functionalities.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0" name="Google Shape;280;p23"/>
              <p:cNvSpPr txBox="1"/>
              <p:nvPr/>
            </p:nvSpPr>
            <p:spPr>
              <a:xfrm>
                <a:off x="436941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Feasibility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81" name="Google Shape;281;p23"/>
            <p:cNvSpPr/>
            <p:nvPr/>
          </p:nvSpPr>
          <p:spPr>
            <a:xfrm>
              <a:off x="534013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3407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992275" y="1305350"/>
              <a:ext cx="1045500" cy="1045500"/>
            </a:xfrm>
            <a:prstGeom prst="ellipse">
              <a:avLst/>
            </a:pr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5054975" y="1368050"/>
              <a:ext cx="920100" cy="92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</p:grpSp>
      <p:grpSp>
        <p:nvGrpSpPr>
          <p:cNvPr id="285" name="Google Shape;285;p23"/>
          <p:cNvGrpSpPr/>
          <p:nvPr/>
        </p:nvGrpSpPr>
        <p:grpSpPr>
          <a:xfrm>
            <a:off x="6549463" y="1305350"/>
            <a:ext cx="1703100" cy="3215962"/>
            <a:chOff x="6549463" y="1305350"/>
            <a:chExt cx="1703100" cy="3215962"/>
          </a:xfrm>
        </p:grpSpPr>
        <p:sp>
          <p:nvSpPr>
            <p:cNvPr id="286" name="Google Shape;286;p23"/>
            <p:cNvSpPr/>
            <p:nvPr/>
          </p:nvSpPr>
          <p:spPr>
            <a:xfrm>
              <a:off x="6549463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rgbClr val="C628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23"/>
            <p:cNvGrpSpPr/>
            <p:nvPr/>
          </p:nvGrpSpPr>
          <p:grpSpPr>
            <a:xfrm>
              <a:off x="6638875" y="3290313"/>
              <a:ext cx="1524300" cy="1150400"/>
              <a:chOff x="6071463" y="3137913"/>
              <a:chExt cx="1524300" cy="1150400"/>
            </a:xfrm>
          </p:grpSpPr>
          <p:sp>
            <p:nvSpPr>
              <p:cNvPr id="288" name="Google Shape;288;p23"/>
              <p:cNvSpPr txBox="1"/>
              <p:nvPr/>
            </p:nvSpPr>
            <p:spPr>
              <a:xfrm>
                <a:off x="607146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various issues and risks that come with developing a functionality.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9" name="Google Shape;289;p23"/>
              <p:cNvSpPr txBox="1"/>
              <p:nvPr/>
            </p:nvSpPr>
            <p:spPr>
              <a:xfrm>
                <a:off x="607146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90" name="Google Shape;290;p23"/>
            <p:cNvSpPr/>
            <p:nvPr/>
          </p:nvSpPr>
          <p:spPr>
            <a:xfrm>
              <a:off x="722628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72264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878275" y="1305350"/>
              <a:ext cx="1045500" cy="1045500"/>
            </a:xfrm>
            <a:prstGeom prst="ellipse">
              <a:avLst/>
            </a:pr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6940975" y="1368050"/>
              <a:ext cx="920100" cy="92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Analysis of features </a:t>
            </a:r>
            <a:r>
              <a:rPr lang="en" sz="3200"/>
              <a:t>according to user preferences</a:t>
            </a:r>
            <a:endParaRPr sz="3200"/>
          </a:p>
        </p:txBody>
      </p:sp>
      <p:pic>
        <p:nvPicPr>
          <p:cNvPr id="299" name="Google Shape;2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50" y="770925"/>
            <a:ext cx="8393892" cy="43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380425" y="536650"/>
            <a:ext cx="805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Prioritizing </a:t>
            </a:r>
            <a:r>
              <a:rPr lang="en"/>
              <a:t>functionalities</a:t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6922062" y="1420350"/>
            <a:ext cx="2222320" cy="1892987"/>
            <a:chOff x="6679013" y="1420350"/>
            <a:chExt cx="1884600" cy="1892987"/>
          </a:xfrm>
        </p:grpSpPr>
        <p:grpSp>
          <p:nvGrpSpPr>
            <p:cNvPr id="306" name="Google Shape;306;p25"/>
            <p:cNvGrpSpPr/>
            <p:nvPr/>
          </p:nvGrpSpPr>
          <p:grpSpPr>
            <a:xfrm>
              <a:off x="7008575" y="1420350"/>
              <a:ext cx="1374981" cy="874400"/>
              <a:chOff x="6820175" y="1802863"/>
              <a:chExt cx="1374981" cy="874400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6890132" y="1802863"/>
                <a:ext cx="1305024" cy="481198"/>
              </a:xfrm>
              <a:custGeom>
                <a:rect b="b" l="l" r="r" t="t"/>
                <a:pathLst>
                  <a:path extrusionOk="0" h="18956" w="48388">
                    <a:moveTo>
                      <a:pt x="1" y="1"/>
                    </a:moveTo>
                    <a:lnTo>
                      <a:pt x="1" y="18955"/>
                    </a:lnTo>
                    <a:lnTo>
                      <a:pt x="45399" y="18955"/>
                    </a:lnTo>
                    <a:cubicBezTo>
                      <a:pt x="47042" y="18955"/>
                      <a:pt x="48388" y="17610"/>
                      <a:pt x="48388" y="15967"/>
                    </a:cubicBezTo>
                    <a:lnTo>
                      <a:pt x="48388" y="2989"/>
                    </a:lnTo>
                    <a:cubicBezTo>
                      <a:pt x="48388" y="1346"/>
                      <a:pt x="47042" y="1"/>
                      <a:pt x="45399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50% &amp; below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6880600" y="1810163"/>
                <a:ext cx="19075" cy="796250"/>
              </a:xfrm>
              <a:custGeom>
                <a:rect b="b" l="l" r="r" t="t"/>
                <a:pathLst>
                  <a:path extrusionOk="0" h="31850" w="763">
                    <a:moveTo>
                      <a:pt x="382" y="1"/>
                    </a:moveTo>
                    <a:cubicBezTo>
                      <a:pt x="179" y="1"/>
                      <a:pt x="1" y="179"/>
                      <a:pt x="1" y="382"/>
                    </a:cubicBezTo>
                    <a:lnTo>
                      <a:pt x="1" y="31469"/>
                    </a:lnTo>
                    <a:cubicBezTo>
                      <a:pt x="1" y="31683"/>
                      <a:pt x="179" y="31850"/>
                      <a:pt x="382" y="31850"/>
                    </a:cubicBezTo>
                    <a:cubicBezTo>
                      <a:pt x="596" y="31850"/>
                      <a:pt x="763" y="31683"/>
                      <a:pt x="763" y="31469"/>
                    </a:cubicBezTo>
                    <a:lnTo>
                      <a:pt x="763" y="382"/>
                    </a:lnTo>
                    <a:cubicBezTo>
                      <a:pt x="763" y="179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rgbClr val="F4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6820175" y="2537638"/>
                <a:ext cx="139925" cy="139625"/>
              </a:xfrm>
              <a:custGeom>
                <a:rect b="b" l="l" r="r" t="t"/>
                <a:pathLst>
                  <a:path extrusionOk="0" h="5585" w="5597">
                    <a:moveTo>
                      <a:pt x="2799" y="1"/>
                    </a:moveTo>
                    <a:cubicBezTo>
                      <a:pt x="1263" y="1"/>
                      <a:pt x="1" y="1251"/>
                      <a:pt x="1" y="2787"/>
                    </a:cubicBezTo>
                    <a:cubicBezTo>
                      <a:pt x="1" y="4334"/>
                      <a:pt x="1263" y="5585"/>
                      <a:pt x="2799" y="5585"/>
                    </a:cubicBezTo>
                    <a:cubicBezTo>
                      <a:pt x="4347" y="5585"/>
                      <a:pt x="5597" y="4334"/>
                      <a:pt x="5597" y="2787"/>
                    </a:cubicBezTo>
                    <a:cubicBezTo>
                      <a:pt x="5597" y="1251"/>
                      <a:pt x="4347" y="1"/>
                      <a:pt x="2799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6820175" y="2537638"/>
                <a:ext cx="139925" cy="139625"/>
              </a:xfrm>
              <a:custGeom>
                <a:rect b="b" l="l" r="r" t="t"/>
                <a:pathLst>
                  <a:path extrusionOk="0" h="5585" w="5597">
                    <a:moveTo>
                      <a:pt x="2596" y="1"/>
                    </a:moveTo>
                    <a:cubicBezTo>
                      <a:pt x="3823" y="108"/>
                      <a:pt x="4775" y="1132"/>
                      <a:pt x="4775" y="2382"/>
                    </a:cubicBezTo>
                    <a:cubicBezTo>
                      <a:pt x="4775" y="3703"/>
                      <a:pt x="3704" y="4763"/>
                      <a:pt x="2394" y="4763"/>
                    </a:cubicBezTo>
                    <a:cubicBezTo>
                      <a:pt x="1144" y="4763"/>
                      <a:pt x="120" y="3811"/>
                      <a:pt x="13" y="2584"/>
                    </a:cubicBezTo>
                    <a:cubicBezTo>
                      <a:pt x="13" y="2656"/>
                      <a:pt x="1" y="2715"/>
                      <a:pt x="1" y="2787"/>
                    </a:cubicBezTo>
                    <a:cubicBezTo>
                      <a:pt x="1" y="4334"/>
                      <a:pt x="1263" y="5585"/>
                      <a:pt x="2799" y="5585"/>
                    </a:cubicBezTo>
                    <a:cubicBezTo>
                      <a:pt x="4347" y="5585"/>
                      <a:pt x="5597" y="4334"/>
                      <a:pt x="5597" y="2787"/>
                    </a:cubicBezTo>
                    <a:cubicBezTo>
                      <a:pt x="5597" y="1251"/>
                      <a:pt x="4347" y="1"/>
                      <a:pt x="2799" y="1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311" name="Google Shape;311;p25"/>
            <p:cNvSpPr txBox="1"/>
            <p:nvPr/>
          </p:nvSpPr>
          <p:spPr>
            <a:xfrm>
              <a:off x="6679013" y="254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Communication tools for messaging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Reporting incidents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Resource </a:t>
              </a: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coordination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25"/>
          <p:cNvGrpSpPr/>
          <p:nvPr/>
        </p:nvGrpSpPr>
        <p:grpSpPr>
          <a:xfrm>
            <a:off x="25" y="1427650"/>
            <a:ext cx="2222320" cy="1885687"/>
            <a:chOff x="580313" y="1427650"/>
            <a:chExt cx="1884600" cy="1885687"/>
          </a:xfrm>
        </p:grpSpPr>
        <p:grpSp>
          <p:nvGrpSpPr>
            <p:cNvPr id="313" name="Google Shape;313;p25"/>
            <p:cNvGrpSpPr/>
            <p:nvPr/>
          </p:nvGrpSpPr>
          <p:grpSpPr>
            <a:xfrm>
              <a:off x="910163" y="1427650"/>
              <a:ext cx="1279350" cy="867100"/>
              <a:chOff x="2197575" y="1810163"/>
              <a:chExt cx="1279350" cy="867100"/>
            </a:xfrm>
          </p:grpSpPr>
          <p:sp>
            <p:nvSpPr>
              <p:cNvPr id="314" name="Google Shape;314;p25"/>
              <p:cNvSpPr/>
              <p:nvPr/>
            </p:nvSpPr>
            <p:spPr>
              <a:xfrm>
                <a:off x="2267225" y="1810163"/>
                <a:ext cx="1209700" cy="473900"/>
              </a:xfrm>
              <a:custGeom>
                <a:rect b="b" l="l" r="r" t="t"/>
                <a:pathLst>
                  <a:path extrusionOk="0" h="18956" w="48388">
                    <a:moveTo>
                      <a:pt x="1" y="1"/>
                    </a:moveTo>
                    <a:lnTo>
                      <a:pt x="1" y="18955"/>
                    </a:lnTo>
                    <a:lnTo>
                      <a:pt x="45399" y="18955"/>
                    </a:lnTo>
                    <a:cubicBezTo>
                      <a:pt x="47043" y="18955"/>
                      <a:pt x="48388" y="17610"/>
                      <a:pt x="48388" y="15967"/>
                    </a:cubicBezTo>
                    <a:lnTo>
                      <a:pt x="48388" y="2989"/>
                    </a:lnTo>
                    <a:cubicBezTo>
                      <a:pt x="48388" y="1346"/>
                      <a:pt x="47043" y="1"/>
                      <a:pt x="45399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90 - 100%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2257700" y="1810163"/>
                <a:ext cx="19075" cy="796250"/>
              </a:xfrm>
              <a:custGeom>
                <a:rect b="b" l="l" r="r" t="t"/>
                <a:pathLst>
                  <a:path extrusionOk="0" h="31850" w="763">
                    <a:moveTo>
                      <a:pt x="382" y="1"/>
                    </a:moveTo>
                    <a:cubicBezTo>
                      <a:pt x="180" y="1"/>
                      <a:pt x="1" y="179"/>
                      <a:pt x="1" y="382"/>
                    </a:cubicBezTo>
                    <a:lnTo>
                      <a:pt x="1" y="31469"/>
                    </a:lnTo>
                    <a:cubicBezTo>
                      <a:pt x="1" y="31683"/>
                      <a:pt x="180" y="31850"/>
                      <a:pt x="382" y="31850"/>
                    </a:cubicBezTo>
                    <a:cubicBezTo>
                      <a:pt x="596" y="31850"/>
                      <a:pt x="763" y="31683"/>
                      <a:pt x="763" y="31469"/>
                    </a:cubicBezTo>
                    <a:lnTo>
                      <a:pt x="763" y="382"/>
                    </a:lnTo>
                    <a:cubicBezTo>
                      <a:pt x="763" y="179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rgbClr val="9ED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2197575" y="2537638"/>
                <a:ext cx="139625" cy="139625"/>
              </a:xfrm>
              <a:custGeom>
                <a:rect b="b" l="l" r="r" t="t"/>
                <a:pathLst>
                  <a:path extrusionOk="0" h="5585" w="5585">
                    <a:moveTo>
                      <a:pt x="2787" y="1"/>
                    </a:moveTo>
                    <a:cubicBezTo>
                      <a:pt x="1251" y="1"/>
                      <a:pt x="1" y="1251"/>
                      <a:pt x="1" y="2787"/>
                    </a:cubicBezTo>
                    <a:cubicBezTo>
                      <a:pt x="1" y="4334"/>
                      <a:pt x="1251" y="5585"/>
                      <a:pt x="2787" y="5585"/>
                    </a:cubicBezTo>
                    <a:cubicBezTo>
                      <a:pt x="4335" y="5585"/>
                      <a:pt x="5585" y="4334"/>
                      <a:pt x="5585" y="2787"/>
                    </a:cubicBezTo>
                    <a:cubicBezTo>
                      <a:pt x="5585" y="1251"/>
                      <a:pt x="4335" y="1"/>
                      <a:pt x="278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2197575" y="2537638"/>
                <a:ext cx="139625" cy="139625"/>
              </a:xfrm>
              <a:custGeom>
                <a:rect b="b" l="l" r="r" t="t"/>
                <a:pathLst>
                  <a:path extrusionOk="0" h="5585" w="5585">
                    <a:moveTo>
                      <a:pt x="2585" y="1"/>
                    </a:moveTo>
                    <a:cubicBezTo>
                      <a:pt x="3811" y="108"/>
                      <a:pt x="4763" y="1132"/>
                      <a:pt x="4763" y="2382"/>
                    </a:cubicBezTo>
                    <a:cubicBezTo>
                      <a:pt x="4763" y="3703"/>
                      <a:pt x="3704" y="4763"/>
                      <a:pt x="2382" y="4763"/>
                    </a:cubicBezTo>
                    <a:cubicBezTo>
                      <a:pt x="1132" y="4763"/>
                      <a:pt x="108" y="3811"/>
                      <a:pt x="1" y="2584"/>
                    </a:cubicBezTo>
                    <a:cubicBezTo>
                      <a:pt x="1" y="2656"/>
                      <a:pt x="1" y="2715"/>
                      <a:pt x="1" y="2787"/>
                    </a:cubicBezTo>
                    <a:cubicBezTo>
                      <a:pt x="1" y="4334"/>
                      <a:pt x="1251" y="5585"/>
                      <a:pt x="2787" y="5585"/>
                    </a:cubicBezTo>
                    <a:cubicBezTo>
                      <a:pt x="4335" y="5585"/>
                      <a:pt x="5585" y="4334"/>
                      <a:pt x="5585" y="2787"/>
                    </a:cubicBezTo>
                    <a:cubicBezTo>
                      <a:pt x="5585" y="1251"/>
                      <a:pt x="4335" y="1"/>
                      <a:pt x="2787" y="1"/>
                    </a:cubicBezTo>
                    <a:close/>
                  </a:path>
                </a:pathLst>
              </a:custGeom>
              <a:solidFill>
                <a:srgbClr val="4685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318" name="Google Shape;318;p25"/>
            <p:cNvSpPr txBox="1"/>
            <p:nvPr/>
          </p:nvSpPr>
          <p:spPr>
            <a:xfrm>
              <a:off x="580313" y="254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Real-time alerts and notifications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25"/>
          <p:cNvGrpSpPr/>
          <p:nvPr/>
        </p:nvGrpSpPr>
        <p:grpSpPr>
          <a:xfrm>
            <a:off x="2307371" y="1424000"/>
            <a:ext cx="2222320" cy="1885687"/>
            <a:chOff x="2613225" y="1427650"/>
            <a:chExt cx="1884600" cy="1885687"/>
          </a:xfrm>
        </p:grpSpPr>
        <p:grpSp>
          <p:nvGrpSpPr>
            <p:cNvPr id="320" name="Google Shape;320;p25"/>
            <p:cNvGrpSpPr/>
            <p:nvPr/>
          </p:nvGrpSpPr>
          <p:grpSpPr>
            <a:xfrm>
              <a:off x="2943088" y="1427650"/>
              <a:ext cx="1279350" cy="867100"/>
              <a:chOff x="3808500" y="1810163"/>
              <a:chExt cx="1279350" cy="867100"/>
            </a:xfrm>
          </p:grpSpPr>
          <p:sp>
            <p:nvSpPr>
              <p:cNvPr id="321" name="Google Shape;321;p25"/>
              <p:cNvSpPr/>
              <p:nvPr/>
            </p:nvSpPr>
            <p:spPr>
              <a:xfrm>
                <a:off x="3878450" y="1810163"/>
                <a:ext cx="1209400" cy="473900"/>
              </a:xfrm>
              <a:custGeom>
                <a:rect b="b" l="l" r="r" t="t"/>
                <a:pathLst>
                  <a:path extrusionOk="0" h="18956" w="48376">
                    <a:moveTo>
                      <a:pt x="0" y="1"/>
                    </a:moveTo>
                    <a:lnTo>
                      <a:pt x="0" y="18955"/>
                    </a:lnTo>
                    <a:lnTo>
                      <a:pt x="45387" y="18955"/>
                    </a:lnTo>
                    <a:cubicBezTo>
                      <a:pt x="47042" y="18955"/>
                      <a:pt x="48376" y="17610"/>
                      <a:pt x="48376" y="15967"/>
                    </a:cubicBezTo>
                    <a:lnTo>
                      <a:pt x="48376" y="2989"/>
                    </a:lnTo>
                    <a:cubicBezTo>
                      <a:pt x="48376" y="1346"/>
                      <a:pt x="47042" y="1"/>
                      <a:pt x="453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1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70 - 90%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3868925" y="1810163"/>
                <a:ext cx="19075" cy="796250"/>
              </a:xfrm>
              <a:custGeom>
                <a:rect b="b" l="l" r="r" t="t"/>
                <a:pathLst>
                  <a:path extrusionOk="0" h="31850" w="763">
                    <a:moveTo>
                      <a:pt x="381" y="1"/>
                    </a:moveTo>
                    <a:cubicBezTo>
                      <a:pt x="167" y="1"/>
                      <a:pt x="0" y="179"/>
                      <a:pt x="0" y="382"/>
                    </a:cubicBezTo>
                    <a:lnTo>
                      <a:pt x="0" y="31469"/>
                    </a:lnTo>
                    <a:cubicBezTo>
                      <a:pt x="0" y="31683"/>
                      <a:pt x="167" y="31850"/>
                      <a:pt x="381" y="31850"/>
                    </a:cubicBezTo>
                    <a:cubicBezTo>
                      <a:pt x="584" y="31850"/>
                      <a:pt x="762" y="31683"/>
                      <a:pt x="762" y="31469"/>
                    </a:cubicBezTo>
                    <a:lnTo>
                      <a:pt x="762" y="382"/>
                    </a:lnTo>
                    <a:cubicBezTo>
                      <a:pt x="762" y="179"/>
                      <a:pt x="584" y="1"/>
                      <a:pt x="381" y="1"/>
                    </a:cubicBezTo>
                    <a:close/>
                  </a:path>
                </a:pathLst>
              </a:custGeom>
              <a:solidFill>
                <a:srgbClr val="A5F1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3808500" y="2537638"/>
                <a:ext cx="139625" cy="139625"/>
              </a:xfrm>
              <a:custGeom>
                <a:rect b="b" l="l" r="r" t="t"/>
                <a:pathLst>
                  <a:path extrusionOk="0" h="5585" w="5585">
                    <a:moveTo>
                      <a:pt x="2798" y="1"/>
                    </a:moveTo>
                    <a:cubicBezTo>
                      <a:pt x="1251" y="1"/>
                      <a:pt x="0" y="1251"/>
                      <a:pt x="0" y="2787"/>
                    </a:cubicBezTo>
                    <a:cubicBezTo>
                      <a:pt x="0" y="4334"/>
                      <a:pt x="1251" y="5585"/>
                      <a:pt x="2798" y="5585"/>
                    </a:cubicBezTo>
                    <a:cubicBezTo>
                      <a:pt x="4334" y="5585"/>
                      <a:pt x="5585" y="4334"/>
                      <a:pt x="5585" y="2787"/>
                    </a:cubicBezTo>
                    <a:cubicBezTo>
                      <a:pt x="5585" y="1251"/>
                      <a:pt x="4334" y="1"/>
                      <a:pt x="27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3808500" y="2537638"/>
                <a:ext cx="139625" cy="139625"/>
              </a:xfrm>
              <a:custGeom>
                <a:rect b="b" l="l" r="r" t="t"/>
                <a:pathLst>
                  <a:path extrusionOk="0" h="5585" w="5585">
                    <a:moveTo>
                      <a:pt x="2596" y="1"/>
                    </a:moveTo>
                    <a:cubicBezTo>
                      <a:pt x="3810" y="108"/>
                      <a:pt x="4775" y="1132"/>
                      <a:pt x="4775" y="2382"/>
                    </a:cubicBezTo>
                    <a:cubicBezTo>
                      <a:pt x="4775" y="3703"/>
                      <a:pt x="3703" y="4763"/>
                      <a:pt x="2382" y="4763"/>
                    </a:cubicBezTo>
                    <a:cubicBezTo>
                      <a:pt x="1143" y="4763"/>
                      <a:pt x="120" y="3811"/>
                      <a:pt x="12" y="2584"/>
                    </a:cubicBezTo>
                    <a:cubicBezTo>
                      <a:pt x="0" y="2656"/>
                      <a:pt x="0" y="2715"/>
                      <a:pt x="0" y="2787"/>
                    </a:cubicBezTo>
                    <a:cubicBezTo>
                      <a:pt x="0" y="4334"/>
                      <a:pt x="1251" y="5585"/>
                      <a:pt x="2798" y="5585"/>
                    </a:cubicBezTo>
                    <a:cubicBezTo>
                      <a:pt x="4334" y="5585"/>
                      <a:pt x="5585" y="4334"/>
                      <a:pt x="5585" y="2787"/>
                    </a:cubicBezTo>
                    <a:cubicBezTo>
                      <a:pt x="5585" y="1251"/>
                      <a:pt x="4334" y="1"/>
                      <a:pt x="2798" y="1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325" name="Google Shape;325;p25"/>
            <p:cNvSpPr txBox="1"/>
            <p:nvPr/>
          </p:nvSpPr>
          <p:spPr>
            <a:xfrm>
              <a:off x="2613225" y="254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Location-based services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25"/>
          <p:cNvGrpSpPr/>
          <p:nvPr/>
        </p:nvGrpSpPr>
        <p:grpSpPr>
          <a:xfrm>
            <a:off x="4614731" y="1427650"/>
            <a:ext cx="2307223" cy="2274775"/>
            <a:chOff x="4646125" y="1427650"/>
            <a:chExt cx="1956600" cy="2274775"/>
          </a:xfrm>
        </p:grpSpPr>
        <p:grpSp>
          <p:nvGrpSpPr>
            <p:cNvPr id="327" name="Google Shape;327;p25"/>
            <p:cNvGrpSpPr/>
            <p:nvPr/>
          </p:nvGrpSpPr>
          <p:grpSpPr>
            <a:xfrm>
              <a:off x="4975675" y="1427650"/>
              <a:ext cx="1279650" cy="867100"/>
              <a:chOff x="5263150" y="1810163"/>
              <a:chExt cx="1279650" cy="867100"/>
            </a:xfrm>
          </p:grpSpPr>
          <p:sp>
            <p:nvSpPr>
              <p:cNvPr id="328" name="Google Shape;328;p25"/>
              <p:cNvSpPr/>
              <p:nvPr/>
            </p:nvSpPr>
            <p:spPr>
              <a:xfrm>
                <a:off x="5333100" y="1810163"/>
                <a:ext cx="1209700" cy="473900"/>
              </a:xfrm>
              <a:custGeom>
                <a:rect b="b" l="l" r="r" t="t"/>
                <a:pathLst>
                  <a:path extrusionOk="0" h="18956" w="48388">
                    <a:moveTo>
                      <a:pt x="0" y="1"/>
                    </a:moveTo>
                    <a:lnTo>
                      <a:pt x="0" y="18955"/>
                    </a:lnTo>
                    <a:lnTo>
                      <a:pt x="45399" y="18955"/>
                    </a:lnTo>
                    <a:cubicBezTo>
                      <a:pt x="47042" y="18955"/>
                      <a:pt x="48387" y="17610"/>
                      <a:pt x="48387" y="15967"/>
                    </a:cubicBezTo>
                    <a:lnTo>
                      <a:pt x="48387" y="2989"/>
                    </a:lnTo>
                    <a:cubicBezTo>
                      <a:pt x="48387" y="1346"/>
                      <a:pt x="47042" y="1"/>
                      <a:pt x="4539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50 - 70%</a:t>
                </a:r>
                <a:endParaRPr b="1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5323575" y="1810163"/>
                <a:ext cx="19075" cy="796250"/>
              </a:xfrm>
              <a:custGeom>
                <a:rect b="b" l="l" r="r" t="t"/>
                <a:pathLst>
                  <a:path extrusionOk="0" h="31850" w="763">
                    <a:moveTo>
                      <a:pt x="381" y="1"/>
                    </a:moveTo>
                    <a:cubicBezTo>
                      <a:pt x="179" y="1"/>
                      <a:pt x="0" y="179"/>
                      <a:pt x="0" y="382"/>
                    </a:cubicBezTo>
                    <a:lnTo>
                      <a:pt x="0" y="31469"/>
                    </a:lnTo>
                    <a:cubicBezTo>
                      <a:pt x="0" y="31683"/>
                      <a:pt x="179" y="31850"/>
                      <a:pt x="381" y="31850"/>
                    </a:cubicBezTo>
                    <a:cubicBezTo>
                      <a:pt x="596" y="31850"/>
                      <a:pt x="762" y="31683"/>
                      <a:pt x="762" y="31469"/>
                    </a:cubicBezTo>
                    <a:lnTo>
                      <a:pt x="762" y="382"/>
                    </a:lnTo>
                    <a:cubicBezTo>
                      <a:pt x="762" y="179"/>
                      <a:pt x="596" y="1"/>
                      <a:pt x="381" y="1"/>
                    </a:cubicBezTo>
                    <a:close/>
                  </a:path>
                </a:pathLst>
              </a:custGeom>
              <a:solidFill>
                <a:srgbClr val="FDD7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5263150" y="2537638"/>
                <a:ext cx="139925" cy="139625"/>
              </a:xfrm>
              <a:custGeom>
                <a:rect b="b" l="l" r="r" t="t"/>
                <a:pathLst>
                  <a:path extrusionOk="0" h="5585" w="5597">
                    <a:moveTo>
                      <a:pt x="2798" y="1"/>
                    </a:moveTo>
                    <a:cubicBezTo>
                      <a:pt x="1262" y="1"/>
                      <a:pt x="0" y="1251"/>
                      <a:pt x="0" y="2787"/>
                    </a:cubicBezTo>
                    <a:cubicBezTo>
                      <a:pt x="0" y="4334"/>
                      <a:pt x="1262" y="5585"/>
                      <a:pt x="2798" y="5585"/>
                    </a:cubicBezTo>
                    <a:cubicBezTo>
                      <a:pt x="4346" y="5585"/>
                      <a:pt x="5596" y="4334"/>
                      <a:pt x="5596" y="2787"/>
                    </a:cubicBezTo>
                    <a:cubicBezTo>
                      <a:pt x="5596" y="1251"/>
                      <a:pt x="4346" y="1"/>
                      <a:pt x="27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5263450" y="2537638"/>
                <a:ext cx="139625" cy="139625"/>
              </a:xfrm>
              <a:custGeom>
                <a:rect b="b" l="l" r="r" t="t"/>
                <a:pathLst>
                  <a:path extrusionOk="0" h="5585" w="5585">
                    <a:moveTo>
                      <a:pt x="2584" y="1"/>
                    </a:moveTo>
                    <a:cubicBezTo>
                      <a:pt x="3810" y="108"/>
                      <a:pt x="4763" y="1132"/>
                      <a:pt x="4763" y="2382"/>
                    </a:cubicBezTo>
                    <a:cubicBezTo>
                      <a:pt x="4763" y="3703"/>
                      <a:pt x="3703" y="4763"/>
                      <a:pt x="2381" y="4763"/>
                    </a:cubicBezTo>
                    <a:cubicBezTo>
                      <a:pt x="1131" y="4763"/>
                      <a:pt x="107" y="3811"/>
                      <a:pt x="0" y="2584"/>
                    </a:cubicBezTo>
                    <a:cubicBezTo>
                      <a:pt x="0" y="2656"/>
                      <a:pt x="0" y="2715"/>
                      <a:pt x="0" y="2787"/>
                    </a:cubicBezTo>
                    <a:cubicBezTo>
                      <a:pt x="0" y="4334"/>
                      <a:pt x="1250" y="5585"/>
                      <a:pt x="2786" y="5585"/>
                    </a:cubicBezTo>
                    <a:cubicBezTo>
                      <a:pt x="4334" y="5585"/>
                      <a:pt x="5584" y="4334"/>
                      <a:pt x="5584" y="2787"/>
                    </a:cubicBezTo>
                    <a:cubicBezTo>
                      <a:pt x="5584" y="1251"/>
                      <a:pt x="4334" y="1"/>
                      <a:pt x="2786" y="1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332" name="Google Shape;332;p25"/>
            <p:cNvSpPr txBox="1"/>
            <p:nvPr/>
          </p:nvSpPr>
          <p:spPr>
            <a:xfrm>
              <a:off x="4646125" y="2548325"/>
              <a:ext cx="1956600" cy="11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Emergency contacts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Offline functionality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Multi-language functionality.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Educational resources for sensitization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Proposals given by our users</a:t>
            </a:r>
            <a:endParaRPr sz="3200"/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25" y="1021525"/>
            <a:ext cx="7479150" cy="39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/>
        </p:nvSpPr>
        <p:spPr>
          <a:xfrm>
            <a:off x="4131731" y="2614027"/>
            <a:ext cx="1107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7"/>
          <p:cNvGrpSpPr/>
          <p:nvPr/>
        </p:nvGrpSpPr>
        <p:grpSpPr>
          <a:xfrm>
            <a:off x="4131721" y="2082094"/>
            <a:ext cx="1107383" cy="1157789"/>
            <a:chOff x="898875" y="4399275"/>
            <a:chExt cx="483700" cy="481850"/>
          </a:xfrm>
        </p:grpSpPr>
        <p:sp>
          <p:nvSpPr>
            <p:cNvPr id="345" name="Google Shape;345;p2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4726893" y="1210697"/>
            <a:ext cx="3861245" cy="1458267"/>
            <a:chOff x="4612034" y="1393225"/>
            <a:chExt cx="3725991" cy="1320894"/>
          </a:xfrm>
        </p:grpSpPr>
        <p:sp>
          <p:nvSpPr>
            <p:cNvPr id="354" name="Google Shape;354;p27"/>
            <p:cNvSpPr/>
            <p:nvPr/>
          </p:nvSpPr>
          <p:spPr>
            <a:xfrm>
              <a:off x="4612034" y="1393225"/>
              <a:ext cx="1320894" cy="1320894"/>
            </a:xfrm>
            <a:custGeom>
              <a:rect b="b" l="l" r="r" t="t"/>
              <a:pathLst>
                <a:path extrusionOk="0" h="46173" w="46173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6237725" y="1393225"/>
              <a:ext cx="210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DIYs videos in Emergency situations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56" name="Google Shape;356;p27"/>
            <p:cNvCxnSpPr>
              <a:stCxn id="355" idx="1"/>
            </p:cNvCxnSpPr>
            <p:nvPr/>
          </p:nvCxnSpPr>
          <p:spPr>
            <a:xfrm rot="10800000">
              <a:off x="5138525" y="1608025"/>
              <a:ext cx="1099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" name="Google Shape;357;p27"/>
          <p:cNvGrpSpPr/>
          <p:nvPr/>
        </p:nvGrpSpPr>
        <p:grpSpPr>
          <a:xfrm>
            <a:off x="1006256" y="2757665"/>
            <a:ext cx="3637379" cy="1458299"/>
            <a:chOff x="1021725" y="2794465"/>
            <a:chExt cx="3509967" cy="1320923"/>
          </a:xfrm>
        </p:grpSpPr>
        <p:sp>
          <p:nvSpPr>
            <p:cNvPr id="358" name="Google Shape;358;p27"/>
            <p:cNvSpPr/>
            <p:nvPr/>
          </p:nvSpPr>
          <p:spPr>
            <a:xfrm>
              <a:off x="3211113" y="2794465"/>
              <a:ext cx="1320579" cy="1320923"/>
            </a:xfrm>
            <a:custGeom>
              <a:rect b="b" l="l" r="r" t="t"/>
              <a:pathLst>
                <a:path extrusionOk="0" h="46174" w="46162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History of Hazardous Areas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0" name="Google Shape;360;p27"/>
            <p:cNvCxnSpPr>
              <a:stCxn id="359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1" name="Google Shape;361;p27"/>
          <p:cNvGrpSpPr/>
          <p:nvPr/>
        </p:nvGrpSpPr>
        <p:grpSpPr>
          <a:xfrm>
            <a:off x="827701" y="1210697"/>
            <a:ext cx="3815933" cy="1458267"/>
            <a:chOff x="849425" y="1393225"/>
            <a:chExt cx="3682267" cy="1320894"/>
          </a:xfrm>
        </p:grpSpPr>
        <p:sp>
          <p:nvSpPr>
            <p:cNvPr id="362" name="Google Shape;362;p27"/>
            <p:cNvSpPr/>
            <p:nvPr/>
          </p:nvSpPr>
          <p:spPr>
            <a:xfrm>
              <a:off x="3211113" y="1393568"/>
              <a:ext cx="1320579" cy="1320551"/>
            </a:xfrm>
            <a:custGeom>
              <a:rect b="b" l="l" r="r" t="t"/>
              <a:pathLst>
                <a:path extrusionOk="0" h="46161" w="46162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849425" y="1393225"/>
              <a:ext cx="20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Quick Medical Aid from Emergency Units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4" name="Google Shape;364;p27"/>
            <p:cNvCxnSpPr>
              <a:stCxn id="363" idx="3"/>
            </p:cNvCxnSpPr>
            <p:nvPr/>
          </p:nvCxnSpPr>
          <p:spPr>
            <a:xfrm>
              <a:off x="2906225" y="1608025"/>
              <a:ext cx="113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5" name="Google Shape;365;p27"/>
          <p:cNvGrpSpPr/>
          <p:nvPr/>
        </p:nvGrpSpPr>
        <p:grpSpPr>
          <a:xfrm>
            <a:off x="4726893" y="2757665"/>
            <a:ext cx="3637715" cy="1458299"/>
            <a:chOff x="4612034" y="2794465"/>
            <a:chExt cx="3510291" cy="1320923"/>
          </a:xfrm>
        </p:grpSpPr>
        <p:sp>
          <p:nvSpPr>
            <p:cNvPr id="366" name="Google Shape;366;p27"/>
            <p:cNvSpPr/>
            <p:nvPr/>
          </p:nvSpPr>
          <p:spPr>
            <a:xfrm>
              <a:off x="4612034" y="2794465"/>
              <a:ext cx="1320894" cy="1320923"/>
            </a:xfrm>
            <a:custGeom>
              <a:rect b="b" l="l" r="r" t="t"/>
              <a:pathLst>
                <a:path extrusionOk="0" h="46174" w="46173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Fast Response to their needs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8" name="Google Shape;368;p27"/>
            <p:cNvCxnSpPr>
              <a:stCxn id="367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ctrTitle"/>
          </p:nvPr>
        </p:nvSpPr>
        <p:spPr>
          <a:xfrm>
            <a:off x="304800" y="0"/>
            <a:ext cx="3869100" cy="20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Model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 b="0" l="6829" r="6829" t="0"/>
          <a:stretch/>
        </p:blipFill>
        <p:spPr>
          <a:xfrm>
            <a:off x="4083725" y="-230750"/>
            <a:ext cx="5570275" cy="36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8"/>
          <p:cNvSpPr txBox="1"/>
          <p:nvPr>
            <p:ph type="ctrTitle"/>
          </p:nvPr>
        </p:nvSpPr>
        <p:spPr>
          <a:xfrm>
            <a:off x="271900" y="1754600"/>
            <a:ext cx="38691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is it ?</a:t>
            </a:r>
            <a:endParaRPr i="1" sz="3600">
              <a:solidFill>
                <a:srgbClr val="2FC948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376" name="Google Shape;376;p28"/>
          <p:cNvGrpSpPr/>
          <p:nvPr/>
        </p:nvGrpSpPr>
        <p:grpSpPr>
          <a:xfrm>
            <a:off x="2554600" y="3505942"/>
            <a:ext cx="510449" cy="483633"/>
            <a:chOff x="898875" y="4399275"/>
            <a:chExt cx="483700" cy="481850"/>
          </a:xfrm>
        </p:grpSpPr>
        <p:sp>
          <p:nvSpPr>
            <p:cNvPr id="377" name="Google Shape;377;p28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5" name="Google Shape;385;p28"/>
          <p:cNvGrpSpPr/>
          <p:nvPr/>
        </p:nvGrpSpPr>
        <p:grpSpPr>
          <a:xfrm>
            <a:off x="2849450" y="2679170"/>
            <a:ext cx="3116393" cy="1002613"/>
            <a:chOff x="4612030" y="1393213"/>
            <a:chExt cx="4320523" cy="1323406"/>
          </a:xfrm>
        </p:grpSpPr>
        <p:sp>
          <p:nvSpPr>
            <p:cNvPr id="386" name="Google Shape;386;p28"/>
            <p:cNvSpPr/>
            <p:nvPr/>
          </p:nvSpPr>
          <p:spPr>
            <a:xfrm>
              <a:off x="4612030" y="1393219"/>
              <a:ext cx="1394309" cy="1320894"/>
            </a:xfrm>
            <a:custGeom>
              <a:rect b="b" l="l" r="r" t="t"/>
              <a:pathLst>
                <a:path extrusionOk="0" h="46173" w="46173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 txBox="1"/>
            <p:nvPr/>
          </p:nvSpPr>
          <p:spPr>
            <a:xfrm>
              <a:off x="623772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Delivery</a:t>
              </a:r>
              <a:endParaRPr sz="1700">
                <a:solidFill>
                  <a:srgbClr val="4949E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8" name="Google Shape;388;p28"/>
            <p:cNvSpPr txBox="1"/>
            <p:nvPr/>
          </p:nvSpPr>
          <p:spPr>
            <a:xfrm>
              <a:off x="6006353" y="1840619"/>
              <a:ext cx="2926200" cy="8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Rapid delivery of functional product increments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9" name="Google Shape;389;p28"/>
            <p:cNvCxnSpPr>
              <a:stCxn id="387" idx="1"/>
            </p:cNvCxnSpPr>
            <p:nvPr/>
          </p:nvCxnSpPr>
          <p:spPr>
            <a:xfrm rot="10800000">
              <a:off x="5138525" y="1608013"/>
              <a:ext cx="1099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0" name="Google Shape;390;p28"/>
          <p:cNvGrpSpPr/>
          <p:nvPr/>
        </p:nvGrpSpPr>
        <p:grpSpPr>
          <a:xfrm>
            <a:off x="142874" y="3735422"/>
            <a:ext cx="2648621" cy="1061626"/>
            <a:chOff x="1021725" y="2794465"/>
            <a:chExt cx="3509967" cy="1320923"/>
          </a:xfrm>
        </p:grpSpPr>
        <p:sp>
          <p:nvSpPr>
            <p:cNvPr id="391" name="Google Shape;391;p28"/>
            <p:cNvSpPr/>
            <p:nvPr/>
          </p:nvSpPr>
          <p:spPr>
            <a:xfrm>
              <a:off x="3211113" y="2794465"/>
              <a:ext cx="1320579" cy="1320923"/>
            </a:xfrm>
            <a:custGeom>
              <a:rect b="b" l="l" r="r" t="t"/>
              <a:pathLst>
                <a:path extrusionOk="0" h="46174" w="46162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Flexible</a:t>
              </a:r>
              <a:endParaRPr sz="170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28"/>
            <p:cNvSpPr txBox="1"/>
            <p:nvPr/>
          </p:nvSpPr>
          <p:spPr>
            <a:xfrm>
              <a:off x="102172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Provide flexible responses to changes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4" name="Google Shape;394;p28"/>
            <p:cNvCxnSpPr>
              <a:stCxn id="392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143074" y="2679213"/>
            <a:ext cx="2648621" cy="1000709"/>
            <a:chOff x="1021725" y="1393225"/>
            <a:chExt cx="3509967" cy="1320894"/>
          </a:xfrm>
        </p:grpSpPr>
        <p:sp>
          <p:nvSpPr>
            <p:cNvPr id="396" name="Google Shape;396;p28"/>
            <p:cNvSpPr/>
            <p:nvPr/>
          </p:nvSpPr>
          <p:spPr>
            <a:xfrm>
              <a:off x="3211113" y="1393568"/>
              <a:ext cx="1320579" cy="1320551"/>
            </a:xfrm>
            <a:custGeom>
              <a:rect b="b" l="l" r="r" t="t"/>
              <a:pathLst>
                <a:path extrusionOk="0" h="46161" w="46162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1021737" y="1740082"/>
              <a:ext cx="22344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Emphasizes and iterative development approach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8"/>
            <p:cNvSpPr txBox="1"/>
            <p:nvPr/>
          </p:nvSpPr>
          <p:spPr>
            <a:xfrm>
              <a:off x="102172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EB2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Iteration</a:t>
              </a:r>
              <a:endParaRPr sz="1700">
                <a:solidFill>
                  <a:srgbClr val="5EB2F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99" name="Google Shape;399;p28"/>
            <p:cNvCxnSpPr>
              <a:stCxn id="398" idx="3"/>
            </p:cNvCxnSpPr>
            <p:nvPr/>
          </p:nvCxnSpPr>
          <p:spPr>
            <a:xfrm>
              <a:off x="2906325" y="1608025"/>
              <a:ext cx="113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0" name="Google Shape;400;p28"/>
          <p:cNvGrpSpPr/>
          <p:nvPr/>
        </p:nvGrpSpPr>
        <p:grpSpPr>
          <a:xfrm>
            <a:off x="2849550" y="3735475"/>
            <a:ext cx="2600420" cy="1061626"/>
            <a:chOff x="4612038" y="2794463"/>
            <a:chExt cx="3510287" cy="1320923"/>
          </a:xfrm>
        </p:grpSpPr>
        <p:sp>
          <p:nvSpPr>
            <p:cNvPr id="401" name="Google Shape;401;p28"/>
            <p:cNvSpPr/>
            <p:nvPr/>
          </p:nvSpPr>
          <p:spPr>
            <a:xfrm>
              <a:off x="4612038" y="2794463"/>
              <a:ext cx="1357371" cy="1320923"/>
            </a:xfrm>
            <a:custGeom>
              <a:rect b="b" l="l" r="r" t="t"/>
              <a:pathLst>
                <a:path extrusionOk="0" h="46174" w="46173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Collaboration</a:t>
              </a:r>
              <a:endParaRPr sz="1700">
                <a:solidFill>
                  <a:srgbClr val="EC3A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3" name="Google Shape;403;p28"/>
            <p:cNvSpPr txBox="1"/>
            <p:nvPr/>
          </p:nvSpPr>
          <p:spPr>
            <a:xfrm>
              <a:off x="5878002" y="3350361"/>
              <a:ext cx="224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Solutions evolve through collaboration between team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4" name="Google Shape;404;p28"/>
            <p:cNvCxnSpPr>
              <a:stCxn id="402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8"/>
          <p:cNvSpPr/>
          <p:nvPr/>
        </p:nvSpPr>
        <p:spPr>
          <a:xfrm>
            <a:off x="3923100" y="363200"/>
            <a:ext cx="1199400" cy="7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3809326" y="2001091"/>
            <a:ext cx="1204078" cy="1203862"/>
          </a:xfrm>
          <a:custGeom>
            <a:rect b="b" l="l" r="r" t="t"/>
            <a:pathLst>
              <a:path extrusionOk="0" h="66937" w="66949">
                <a:moveTo>
                  <a:pt x="33469" y="0"/>
                </a:moveTo>
                <a:cubicBezTo>
                  <a:pt x="14990" y="0"/>
                  <a:pt x="0" y="14990"/>
                  <a:pt x="0" y="33469"/>
                </a:cubicBezTo>
                <a:cubicBezTo>
                  <a:pt x="0" y="51959"/>
                  <a:pt x="14990" y="66937"/>
                  <a:pt x="33469" y="66937"/>
                </a:cubicBezTo>
                <a:cubicBezTo>
                  <a:pt x="51959" y="66937"/>
                  <a:pt x="66949" y="51959"/>
                  <a:pt x="66949" y="33469"/>
                </a:cubicBezTo>
                <a:cubicBezTo>
                  <a:pt x="66949" y="14990"/>
                  <a:pt x="51959" y="0"/>
                  <a:pt x="334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29"/>
          <p:cNvGrpSpPr/>
          <p:nvPr/>
        </p:nvGrpSpPr>
        <p:grpSpPr>
          <a:xfrm>
            <a:off x="4668252" y="1017398"/>
            <a:ext cx="4243163" cy="2191839"/>
            <a:chOff x="4833195" y="1240813"/>
            <a:chExt cx="3724360" cy="2191839"/>
          </a:xfrm>
        </p:grpSpPr>
        <p:sp>
          <p:nvSpPr>
            <p:cNvPr id="412" name="Google Shape;412;p29"/>
            <p:cNvSpPr/>
            <p:nvPr/>
          </p:nvSpPr>
          <p:spPr>
            <a:xfrm>
              <a:off x="4833195" y="2228589"/>
              <a:ext cx="1404543" cy="1204062"/>
            </a:xfrm>
            <a:custGeom>
              <a:rect b="b" l="l" r="r" t="t"/>
              <a:pathLst>
                <a:path extrusionOk="0" h="56258" w="56555">
                  <a:moveTo>
                    <a:pt x="19252" y="1"/>
                  </a:moveTo>
                  <a:lnTo>
                    <a:pt x="0" y="19551"/>
                  </a:lnTo>
                  <a:lnTo>
                    <a:pt x="0" y="37255"/>
                  </a:lnTo>
                  <a:lnTo>
                    <a:pt x="18871" y="56257"/>
                  </a:lnTo>
                  <a:lnTo>
                    <a:pt x="56555" y="56257"/>
                  </a:lnTo>
                  <a:lnTo>
                    <a:pt x="5655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Continuous Improvement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86056" y="2302241"/>
              <a:ext cx="68574" cy="68574"/>
            </a:xfrm>
            <a:custGeom>
              <a:rect b="b" l="l" r="r" t="t"/>
              <a:pathLst>
                <a:path extrusionOk="0" h="3204" w="3204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489"/>
                    <a:pt x="715" y="3203"/>
                    <a:pt x="1608" y="3203"/>
                  </a:cubicBezTo>
                  <a:cubicBezTo>
                    <a:pt x="2489" y="3203"/>
                    <a:pt x="3203" y="2489"/>
                    <a:pt x="3203" y="1608"/>
                  </a:cubicBezTo>
                  <a:cubicBezTo>
                    <a:pt x="3203" y="727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5914349" y="1351025"/>
              <a:ext cx="11985" cy="975483"/>
            </a:xfrm>
            <a:custGeom>
              <a:rect b="b" l="l" r="r" t="t"/>
              <a:pathLst>
                <a:path extrusionOk="0" h="45578" w="560">
                  <a:moveTo>
                    <a:pt x="0" y="0"/>
                  </a:moveTo>
                  <a:lnTo>
                    <a:pt x="0" y="45578"/>
                  </a:lnTo>
                  <a:lnTo>
                    <a:pt x="560" y="45578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 txBox="1"/>
            <p:nvPr/>
          </p:nvSpPr>
          <p:spPr>
            <a:xfrm>
              <a:off x="6237725" y="12408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Enhancement of application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9"/>
            <p:cNvSpPr txBox="1"/>
            <p:nvPr/>
          </p:nvSpPr>
          <p:spPr>
            <a:xfrm>
              <a:off x="5886054" y="1816264"/>
              <a:ext cx="26715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Regular reflection ensuring the application evolves with the needs of users.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7" name="Google Shape;417;p29"/>
          <p:cNvGrpSpPr/>
          <p:nvPr/>
        </p:nvGrpSpPr>
        <p:grpSpPr>
          <a:xfrm>
            <a:off x="220100" y="2001850"/>
            <a:ext cx="3926241" cy="2499699"/>
            <a:chOff x="384725" y="2225275"/>
            <a:chExt cx="3926241" cy="2499699"/>
          </a:xfrm>
        </p:grpSpPr>
        <p:sp>
          <p:nvSpPr>
            <p:cNvPr id="418" name="Google Shape;418;p29"/>
            <p:cNvSpPr/>
            <p:nvPr/>
          </p:nvSpPr>
          <p:spPr>
            <a:xfrm>
              <a:off x="2708876" y="2225275"/>
              <a:ext cx="1602090" cy="1201001"/>
            </a:xfrm>
            <a:custGeom>
              <a:rect b="b" l="l" r="r" t="t"/>
              <a:pathLst>
                <a:path extrusionOk="0" h="56115" w="56556">
                  <a:moveTo>
                    <a:pt x="0" y="1"/>
                  </a:moveTo>
                  <a:lnTo>
                    <a:pt x="0" y="56115"/>
                  </a:lnTo>
                  <a:lnTo>
                    <a:pt x="37267" y="56115"/>
                  </a:lnTo>
                  <a:lnTo>
                    <a:pt x="56555" y="36565"/>
                  </a:lnTo>
                  <a:lnTo>
                    <a:pt x="56555" y="18860"/>
                  </a:lnTo>
                  <a:lnTo>
                    <a:pt x="37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Stakeholder Engagement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217410" y="3334483"/>
              <a:ext cx="12007" cy="975483"/>
            </a:xfrm>
            <a:custGeom>
              <a:rect b="b" l="l" r="r" t="t"/>
              <a:pathLst>
                <a:path extrusionOk="0" h="45578" w="561">
                  <a:moveTo>
                    <a:pt x="0" y="1"/>
                  </a:moveTo>
                  <a:lnTo>
                    <a:pt x="0" y="45578"/>
                  </a:lnTo>
                  <a:lnTo>
                    <a:pt x="560" y="455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189117" y="3290139"/>
              <a:ext cx="68574" cy="68574"/>
            </a:xfrm>
            <a:custGeom>
              <a:rect b="b" l="l" r="r" t="t"/>
              <a:pathLst>
                <a:path extrusionOk="0" h="3204" w="3204">
                  <a:moveTo>
                    <a:pt x="1596" y="1"/>
                  </a:moveTo>
                  <a:cubicBezTo>
                    <a:pt x="715" y="1"/>
                    <a:pt x="1" y="715"/>
                    <a:pt x="1" y="1596"/>
                  </a:cubicBezTo>
                  <a:cubicBezTo>
                    <a:pt x="1" y="2477"/>
                    <a:pt x="715" y="3204"/>
                    <a:pt x="1596" y="3204"/>
                  </a:cubicBezTo>
                  <a:cubicBezTo>
                    <a:pt x="2489" y="3204"/>
                    <a:pt x="3204" y="2477"/>
                    <a:pt x="3204" y="1596"/>
                  </a:cubicBezTo>
                  <a:cubicBezTo>
                    <a:pt x="3204" y="715"/>
                    <a:pt x="2489" y="1"/>
                    <a:pt x="1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 txBox="1"/>
            <p:nvPr/>
          </p:nvSpPr>
          <p:spPr>
            <a:xfrm>
              <a:off x="384725" y="3384525"/>
              <a:ext cx="2216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Close collaboration with various stakeholders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2" name="Google Shape;422;p29"/>
            <p:cNvSpPr txBox="1"/>
            <p:nvPr/>
          </p:nvSpPr>
          <p:spPr>
            <a:xfrm>
              <a:off x="1250325" y="39599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Ensure stakeholders input is continuously integrated</a:t>
              </a:r>
              <a:endParaRPr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23" name="Google Shape;423;p29"/>
          <p:cNvGrpSpPr/>
          <p:nvPr/>
        </p:nvGrpSpPr>
        <p:grpSpPr>
          <a:xfrm>
            <a:off x="-128375" y="747919"/>
            <a:ext cx="5131460" cy="1588590"/>
            <a:chOff x="643644" y="971350"/>
            <a:chExt cx="4523900" cy="1588590"/>
          </a:xfrm>
        </p:grpSpPr>
        <p:sp>
          <p:nvSpPr>
            <p:cNvPr id="424" name="Google Shape;424;p29"/>
            <p:cNvSpPr/>
            <p:nvPr/>
          </p:nvSpPr>
          <p:spPr>
            <a:xfrm>
              <a:off x="3966800" y="971350"/>
              <a:ext cx="1200744" cy="1588590"/>
            </a:xfrm>
            <a:custGeom>
              <a:rect b="b" l="l" r="r" t="t"/>
              <a:pathLst>
                <a:path extrusionOk="0" h="56413" w="56103">
                  <a:moveTo>
                    <a:pt x="1" y="1"/>
                  </a:moveTo>
                  <a:lnTo>
                    <a:pt x="1" y="37220"/>
                  </a:lnTo>
                  <a:lnTo>
                    <a:pt x="19515" y="56413"/>
                  </a:lnTo>
                  <a:lnTo>
                    <a:pt x="37220" y="56413"/>
                  </a:lnTo>
                  <a:lnTo>
                    <a:pt x="56103" y="37601"/>
                  </a:lnTo>
                  <a:lnTo>
                    <a:pt x="56103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t" bIns="91425" lIns="91425" spcFirstLastPara="1" rIns="91425" wrap="square" tIns="3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Flexibility and Adaptability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984743" y="1451677"/>
              <a:ext cx="68574" cy="68574"/>
            </a:xfrm>
            <a:custGeom>
              <a:rect b="b" l="l" r="r" t="t"/>
              <a:pathLst>
                <a:path extrusionOk="0" h="3204" w="3204">
                  <a:moveTo>
                    <a:pt x="1596" y="0"/>
                  </a:moveTo>
                  <a:cubicBezTo>
                    <a:pt x="715" y="0"/>
                    <a:pt x="0" y="727"/>
                    <a:pt x="0" y="1608"/>
                  </a:cubicBezTo>
                  <a:cubicBezTo>
                    <a:pt x="0" y="2489"/>
                    <a:pt x="715" y="3203"/>
                    <a:pt x="1596" y="3203"/>
                  </a:cubicBezTo>
                  <a:cubicBezTo>
                    <a:pt x="2477" y="3203"/>
                    <a:pt x="3203" y="2489"/>
                    <a:pt x="3203" y="1608"/>
                  </a:cubicBezTo>
                  <a:cubicBezTo>
                    <a:pt x="3203" y="727"/>
                    <a:pt x="2477" y="0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100446" y="1479982"/>
              <a:ext cx="908153" cy="12225"/>
            </a:xfrm>
            <a:custGeom>
              <a:rect b="b" l="l" r="r" t="t"/>
              <a:pathLst>
                <a:path extrusionOk="0" h="572" w="45590">
                  <a:moveTo>
                    <a:pt x="0" y="0"/>
                  </a:moveTo>
                  <a:lnTo>
                    <a:pt x="0" y="572"/>
                  </a:lnTo>
                  <a:lnTo>
                    <a:pt x="45590" y="572"/>
                  </a:lnTo>
                  <a:lnTo>
                    <a:pt x="455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 txBox="1"/>
            <p:nvPr/>
          </p:nvSpPr>
          <p:spPr>
            <a:xfrm>
              <a:off x="1021719" y="1823134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Allows for changes to be made easily at any point in the development cycle</a:t>
              </a:r>
              <a:endParaRPr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9"/>
            <p:cNvSpPr txBox="1"/>
            <p:nvPr/>
          </p:nvSpPr>
          <p:spPr>
            <a:xfrm>
              <a:off x="643644" y="1240832"/>
              <a:ext cx="2479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FC9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Unpredictable disasters, </a:t>
              </a:r>
              <a:endParaRPr sz="1600">
                <a:solidFill>
                  <a:srgbClr val="2FC9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FC9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Change in requirements</a:t>
              </a:r>
              <a:endParaRPr sz="1600">
                <a:solidFill>
                  <a:srgbClr val="2FC9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9" name="Google Shape;429;p29"/>
          <p:cNvGrpSpPr/>
          <p:nvPr/>
        </p:nvGrpSpPr>
        <p:grpSpPr>
          <a:xfrm>
            <a:off x="3758950" y="2877900"/>
            <a:ext cx="4960578" cy="1928450"/>
            <a:chOff x="3969873" y="3101327"/>
            <a:chExt cx="4905635" cy="1928450"/>
          </a:xfrm>
        </p:grpSpPr>
        <p:sp>
          <p:nvSpPr>
            <p:cNvPr id="430" name="Google Shape;430;p29"/>
            <p:cNvSpPr/>
            <p:nvPr/>
          </p:nvSpPr>
          <p:spPr>
            <a:xfrm>
              <a:off x="3969873" y="3101327"/>
              <a:ext cx="1270587" cy="1443443"/>
            </a:xfrm>
            <a:custGeom>
              <a:rect b="b" l="l" r="r" t="t"/>
              <a:pathLst>
                <a:path extrusionOk="0" h="56401" w="56258">
                  <a:moveTo>
                    <a:pt x="19158" y="0"/>
                  </a:moveTo>
                  <a:lnTo>
                    <a:pt x="1" y="18515"/>
                  </a:lnTo>
                  <a:lnTo>
                    <a:pt x="1" y="56400"/>
                  </a:lnTo>
                  <a:lnTo>
                    <a:pt x="56258" y="56400"/>
                  </a:lnTo>
                  <a:lnTo>
                    <a:pt x="56258" y="18896"/>
                  </a:lnTo>
                  <a:lnTo>
                    <a:pt x="368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3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Management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023273" y="4168739"/>
              <a:ext cx="68552" cy="68574"/>
            </a:xfrm>
            <a:custGeom>
              <a:rect b="b" l="l" r="r" t="t"/>
              <a:pathLst>
                <a:path extrusionOk="0" h="3204" w="3203">
                  <a:moveTo>
                    <a:pt x="1607" y="1"/>
                  </a:moveTo>
                  <a:cubicBezTo>
                    <a:pt x="726" y="1"/>
                    <a:pt x="0" y="727"/>
                    <a:pt x="0" y="1608"/>
                  </a:cubicBezTo>
                  <a:cubicBezTo>
                    <a:pt x="0" y="2489"/>
                    <a:pt x="726" y="3203"/>
                    <a:pt x="1607" y="3203"/>
                  </a:cubicBezTo>
                  <a:cubicBezTo>
                    <a:pt x="2488" y="3203"/>
                    <a:pt x="3203" y="2489"/>
                    <a:pt x="3203" y="1608"/>
                  </a:cubicBezTo>
                  <a:cubicBezTo>
                    <a:pt x="3203" y="727"/>
                    <a:pt x="2488" y="1"/>
                    <a:pt x="1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067596" y="4197032"/>
              <a:ext cx="975740" cy="12242"/>
            </a:xfrm>
            <a:custGeom>
              <a:rect b="b" l="l" r="r" t="t"/>
              <a:pathLst>
                <a:path extrusionOk="0" h="572" w="45590">
                  <a:moveTo>
                    <a:pt x="1" y="0"/>
                  </a:moveTo>
                  <a:lnTo>
                    <a:pt x="1" y="572"/>
                  </a:lnTo>
                  <a:lnTo>
                    <a:pt x="45590" y="572"/>
                  </a:lnTo>
                  <a:lnTo>
                    <a:pt x="45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6237722" y="3613127"/>
              <a:ext cx="198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Technological and requirement changes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5828408" y="4264777"/>
              <a:ext cx="3047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Mitigate risks by delivering small, functional parts of the application early and frequently, allowing detection of issues.</a:t>
              </a:r>
              <a:endParaRPr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5" name="Google Shape;435;p29"/>
          <p:cNvSpPr/>
          <p:nvPr/>
        </p:nvSpPr>
        <p:spPr>
          <a:xfrm>
            <a:off x="3857918" y="2049468"/>
            <a:ext cx="1106887" cy="1107103"/>
          </a:xfrm>
          <a:custGeom>
            <a:rect b="b" l="l" r="r" t="t"/>
            <a:pathLst>
              <a:path extrusionOk="0" h="61557" w="61545">
                <a:moveTo>
                  <a:pt x="30767" y="1"/>
                </a:moveTo>
                <a:cubicBezTo>
                  <a:pt x="13776" y="1"/>
                  <a:pt x="1" y="13788"/>
                  <a:pt x="1" y="30779"/>
                </a:cubicBezTo>
                <a:cubicBezTo>
                  <a:pt x="1" y="47781"/>
                  <a:pt x="13776" y="61556"/>
                  <a:pt x="30767" y="61556"/>
                </a:cubicBezTo>
                <a:cubicBezTo>
                  <a:pt x="47769" y="61556"/>
                  <a:pt x="61544" y="47781"/>
                  <a:pt x="61544" y="30779"/>
                </a:cubicBezTo>
                <a:cubicBezTo>
                  <a:pt x="61544" y="13788"/>
                  <a:pt x="47769" y="1"/>
                  <a:pt x="307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 txBox="1"/>
          <p:nvPr>
            <p:ph type="ctrTitle"/>
          </p:nvPr>
        </p:nvSpPr>
        <p:spPr>
          <a:xfrm>
            <a:off x="444000" y="-105850"/>
            <a:ext cx="38691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?</a:t>
            </a:r>
            <a:endParaRPr/>
          </a:p>
        </p:txBody>
      </p:sp>
      <p:grpSp>
        <p:nvGrpSpPr>
          <p:cNvPr id="437" name="Google Shape;437;p29"/>
          <p:cNvGrpSpPr/>
          <p:nvPr/>
        </p:nvGrpSpPr>
        <p:grpSpPr>
          <a:xfrm>
            <a:off x="798783" y="3873942"/>
            <a:ext cx="440387" cy="373061"/>
            <a:chOff x="2770052" y="2009628"/>
            <a:chExt cx="327085" cy="277080"/>
          </a:xfrm>
        </p:grpSpPr>
        <p:sp>
          <p:nvSpPr>
            <p:cNvPr id="438" name="Google Shape;438;p29"/>
            <p:cNvSpPr/>
            <p:nvPr/>
          </p:nvSpPr>
          <p:spPr>
            <a:xfrm>
              <a:off x="2770052" y="2023537"/>
              <a:ext cx="327085" cy="263170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059960" y="2009628"/>
              <a:ext cx="37177" cy="26960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9"/>
          <p:cNvGrpSpPr/>
          <p:nvPr/>
        </p:nvGrpSpPr>
        <p:grpSpPr>
          <a:xfrm>
            <a:off x="8019920" y="3456626"/>
            <a:ext cx="440390" cy="373039"/>
            <a:chOff x="3584280" y="3699191"/>
            <a:chExt cx="358069" cy="317995"/>
          </a:xfrm>
        </p:grpSpPr>
        <p:sp>
          <p:nvSpPr>
            <p:cNvPr id="441" name="Google Shape;441;p29"/>
            <p:cNvSpPr/>
            <p:nvPr/>
          </p:nvSpPr>
          <p:spPr>
            <a:xfrm>
              <a:off x="3584280" y="3699191"/>
              <a:ext cx="358069" cy="317995"/>
            </a:xfrm>
            <a:custGeom>
              <a:rect b="b" l="l" r="r" t="t"/>
              <a:pathLst>
                <a:path extrusionOk="0" h="10014" w="11276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613400" y="3727167"/>
              <a:ext cx="299831" cy="261661"/>
            </a:xfrm>
            <a:custGeom>
              <a:rect b="b" l="l" r="r" t="t"/>
              <a:pathLst>
                <a:path extrusionOk="0" h="8240" w="9442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735879" y="3910171"/>
              <a:ext cx="54873" cy="54841"/>
            </a:xfrm>
            <a:custGeom>
              <a:rect b="b" l="l" r="r" t="t"/>
              <a:pathLst>
                <a:path extrusionOk="0" h="1727" w="1728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738896" y="3788422"/>
              <a:ext cx="49188" cy="114604"/>
            </a:xfrm>
            <a:custGeom>
              <a:rect b="b" l="l" r="r" t="t"/>
              <a:pathLst>
                <a:path extrusionOk="0" h="3609" w="1549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9"/>
          <p:cNvGrpSpPr/>
          <p:nvPr/>
        </p:nvGrpSpPr>
        <p:grpSpPr>
          <a:xfrm>
            <a:off x="7893505" y="1017406"/>
            <a:ext cx="449176" cy="449519"/>
            <a:chOff x="4206763" y="2450951"/>
            <a:chExt cx="322151" cy="322374"/>
          </a:xfrm>
        </p:grpSpPr>
        <p:sp>
          <p:nvSpPr>
            <p:cNvPr id="446" name="Google Shape;446;p29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9"/>
          <p:cNvSpPr/>
          <p:nvPr/>
        </p:nvSpPr>
        <p:spPr>
          <a:xfrm>
            <a:off x="2578964" y="1419455"/>
            <a:ext cx="438044" cy="428215"/>
          </a:xfrm>
          <a:custGeom>
            <a:rect b="b" l="l" r="r" t="t"/>
            <a:pathLst>
              <a:path extrusionOk="0" h="16424" w="16801">
                <a:moveTo>
                  <a:pt x="8415" y="5273"/>
                </a:moveTo>
                <a:cubicBezTo>
                  <a:pt x="9805" y="5273"/>
                  <a:pt x="11055" y="6228"/>
                  <a:pt x="11335" y="7610"/>
                </a:cubicBezTo>
                <a:cubicBezTo>
                  <a:pt x="11657" y="9193"/>
                  <a:pt x="10609" y="10765"/>
                  <a:pt x="8990" y="11086"/>
                </a:cubicBezTo>
                <a:cubicBezTo>
                  <a:pt x="8783" y="11129"/>
                  <a:pt x="8577" y="11149"/>
                  <a:pt x="8374" y="11149"/>
                </a:cubicBezTo>
                <a:cubicBezTo>
                  <a:pt x="6987" y="11149"/>
                  <a:pt x="5746" y="10194"/>
                  <a:pt x="5465" y="8812"/>
                </a:cubicBezTo>
                <a:cubicBezTo>
                  <a:pt x="5132" y="7229"/>
                  <a:pt x="6192" y="5669"/>
                  <a:pt x="7799" y="5336"/>
                </a:cubicBezTo>
                <a:cubicBezTo>
                  <a:pt x="8006" y="5293"/>
                  <a:pt x="8212" y="5273"/>
                  <a:pt x="8415" y="5273"/>
                </a:cubicBezTo>
                <a:close/>
                <a:moveTo>
                  <a:pt x="7625" y="1"/>
                </a:moveTo>
                <a:cubicBezTo>
                  <a:pt x="7565" y="1"/>
                  <a:pt x="7500" y="9"/>
                  <a:pt x="7430" y="26"/>
                </a:cubicBezTo>
                <a:cubicBezTo>
                  <a:pt x="6966" y="145"/>
                  <a:pt x="6478" y="240"/>
                  <a:pt x="6001" y="323"/>
                </a:cubicBezTo>
                <a:cubicBezTo>
                  <a:pt x="5680" y="371"/>
                  <a:pt x="5501" y="538"/>
                  <a:pt x="5442" y="835"/>
                </a:cubicBezTo>
                <a:cubicBezTo>
                  <a:pt x="5335" y="1347"/>
                  <a:pt x="5215" y="1847"/>
                  <a:pt x="5144" y="2359"/>
                </a:cubicBezTo>
                <a:cubicBezTo>
                  <a:pt x="5096" y="2693"/>
                  <a:pt x="4977" y="2919"/>
                  <a:pt x="4680" y="3074"/>
                </a:cubicBezTo>
                <a:cubicBezTo>
                  <a:pt x="4580" y="3123"/>
                  <a:pt x="4498" y="3148"/>
                  <a:pt x="4397" y="3148"/>
                </a:cubicBezTo>
                <a:cubicBezTo>
                  <a:pt x="4377" y="3148"/>
                  <a:pt x="4356" y="3147"/>
                  <a:pt x="4334" y="3145"/>
                </a:cubicBezTo>
                <a:cubicBezTo>
                  <a:pt x="3715" y="3026"/>
                  <a:pt x="3084" y="2931"/>
                  <a:pt x="2465" y="2835"/>
                </a:cubicBezTo>
                <a:cubicBezTo>
                  <a:pt x="2422" y="2829"/>
                  <a:pt x="2381" y="2825"/>
                  <a:pt x="2341" y="2825"/>
                </a:cubicBezTo>
                <a:cubicBezTo>
                  <a:pt x="2110" y="2825"/>
                  <a:pt x="1943" y="2943"/>
                  <a:pt x="1810" y="3157"/>
                </a:cubicBezTo>
                <a:cubicBezTo>
                  <a:pt x="1548" y="3562"/>
                  <a:pt x="1286" y="3967"/>
                  <a:pt x="1001" y="4359"/>
                </a:cubicBezTo>
                <a:cubicBezTo>
                  <a:pt x="810" y="4610"/>
                  <a:pt x="798" y="4848"/>
                  <a:pt x="977" y="5098"/>
                </a:cubicBezTo>
                <a:cubicBezTo>
                  <a:pt x="1274" y="5538"/>
                  <a:pt x="1548" y="5979"/>
                  <a:pt x="1870" y="6384"/>
                </a:cubicBezTo>
                <a:cubicBezTo>
                  <a:pt x="2072" y="6645"/>
                  <a:pt x="2156" y="6884"/>
                  <a:pt x="2048" y="7193"/>
                </a:cubicBezTo>
                <a:cubicBezTo>
                  <a:pt x="2013" y="7312"/>
                  <a:pt x="1965" y="7396"/>
                  <a:pt x="1858" y="7467"/>
                </a:cubicBezTo>
                <a:cubicBezTo>
                  <a:pt x="1536" y="7669"/>
                  <a:pt x="1215" y="7884"/>
                  <a:pt x="893" y="8098"/>
                </a:cubicBezTo>
                <a:cubicBezTo>
                  <a:pt x="655" y="8265"/>
                  <a:pt x="429" y="8455"/>
                  <a:pt x="203" y="8646"/>
                </a:cubicBezTo>
                <a:cubicBezTo>
                  <a:pt x="36" y="8765"/>
                  <a:pt x="1" y="8931"/>
                  <a:pt x="48" y="9146"/>
                </a:cubicBezTo>
                <a:cubicBezTo>
                  <a:pt x="155" y="9634"/>
                  <a:pt x="274" y="10122"/>
                  <a:pt x="346" y="10610"/>
                </a:cubicBezTo>
                <a:cubicBezTo>
                  <a:pt x="393" y="10967"/>
                  <a:pt x="584" y="11134"/>
                  <a:pt x="905" y="11194"/>
                </a:cubicBezTo>
                <a:cubicBezTo>
                  <a:pt x="1513" y="11313"/>
                  <a:pt x="2120" y="11408"/>
                  <a:pt x="2715" y="11515"/>
                </a:cubicBezTo>
                <a:cubicBezTo>
                  <a:pt x="2775" y="11527"/>
                  <a:pt x="2858" y="11527"/>
                  <a:pt x="2882" y="11563"/>
                </a:cubicBezTo>
                <a:cubicBezTo>
                  <a:pt x="3049" y="11813"/>
                  <a:pt x="3275" y="11991"/>
                  <a:pt x="3179" y="12360"/>
                </a:cubicBezTo>
                <a:cubicBezTo>
                  <a:pt x="3037" y="12920"/>
                  <a:pt x="2977" y="13492"/>
                  <a:pt x="2870" y="14063"/>
                </a:cubicBezTo>
                <a:cubicBezTo>
                  <a:pt x="2822" y="14361"/>
                  <a:pt x="2929" y="14563"/>
                  <a:pt x="3191" y="14718"/>
                </a:cubicBezTo>
                <a:cubicBezTo>
                  <a:pt x="3620" y="14968"/>
                  <a:pt x="4037" y="15254"/>
                  <a:pt x="4442" y="15528"/>
                </a:cubicBezTo>
                <a:cubicBezTo>
                  <a:pt x="4561" y="15603"/>
                  <a:pt x="4681" y="15645"/>
                  <a:pt x="4801" y="15645"/>
                </a:cubicBezTo>
                <a:cubicBezTo>
                  <a:pt x="4907" y="15645"/>
                  <a:pt x="5014" y="15612"/>
                  <a:pt x="5120" y="15539"/>
                </a:cubicBezTo>
                <a:cubicBezTo>
                  <a:pt x="5656" y="15194"/>
                  <a:pt x="6180" y="14837"/>
                  <a:pt x="6716" y="14480"/>
                </a:cubicBezTo>
                <a:cubicBezTo>
                  <a:pt x="6759" y="14447"/>
                  <a:pt x="6822" y="14395"/>
                  <a:pt x="6869" y="14395"/>
                </a:cubicBezTo>
                <a:cubicBezTo>
                  <a:pt x="6874" y="14395"/>
                  <a:pt x="6878" y="14395"/>
                  <a:pt x="6882" y="14396"/>
                </a:cubicBezTo>
                <a:cubicBezTo>
                  <a:pt x="7180" y="14444"/>
                  <a:pt x="7490" y="14432"/>
                  <a:pt x="7704" y="14777"/>
                </a:cubicBezTo>
                <a:cubicBezTo>
                  <a:pt x="8002" y="15266"/>
                  <a:pt x="8359" y="15718"/>
                  <a:pt x="8704" y="16182"/>
                </a:cubicBezTo>
                <a:cubicBezTo>
                  <a:pt x="8829" y="16343"/>
                  <a:pt x="8974" y="16423"/>
                  <a:pt x="9154" y="16423"/>
                </a:cubicBezTo>
                <a:cubicBezTo>
                  <a:pt x="9214" y="16423"/>
                  <a:pt x="9278" y="16415"/>
                  <a:pt x="9347" y="16397"/>
                </a:cubicBezTo>
                <a:cubicBezTo>
                  <a:pt x="9835" y="16278"/>
                  <a:pt x="10335" y="16170"/>
                  <a:pt x="10835" y="16087"/>
                </a:cubicBezTo>
                <a:cubicBezTo>
                  <a:pt x="11133" y="16039"/>
                  <a:pt x="11300" y="15885"/>
                  <a:pt x="11359" y="15599"/>
                </a:cubicBezTo>
                <a:cubicBezTo>
                  <a:pt x="11466" y="15087"/>
                  <a:pt x="11585" y="14587"/>
                  <a:pt x="11645" y="14075"/>
                </a:cubicBezTo>
                <a:cubicBezTo>
                  <a:pt x="11692" y="13730"/>
                  <a:pt x="11823" y="13492"/>
                  <a:pt x="12133" y="13349"/>
                </a:cubicBezTo>
                <a:cubicBezTo>
                  <a:pt x="12217" y="13302"/>
                  <a:pt x="12287" y="13270"/>
                  <a:pt x="12371" y="13270"/>
                </a:cubicBezTo>
                <a:cubicBezTo>
                  <a:pt x="12393" y="13270"/>
                  <a:pt x="12417" y="13272"/>
                  <a:pt x="12443" y="13277"/>
                </a:cubicBezTo>
                <a:cubicBezTo>
                  <a:pt x="12990" y="13384"/>
                  <a:pt x="13526" y="13468"/>
                  <a:pt x="14062" y="13563"/>
                </a:cubicBezTo>
                <a:cubicBezTo>
                  <a:pt x="14228" y="13587"/>
                  <a:pt x="14395" y="13587"/>
                  <a:pt x="14621" y="13611"/>
                </a:cubicBezTo>
                <a:cubicBezTo>
                  <a:pt x="14717" y="13527"/>
                  <a:pt x="14848" y="13444"/>
                  <a:pt x="14943" y="13325"/>
                </a:cubicBezTo>
                <a:cubicBezTo>
                  <a:pt x="15229" y="12908"/>
                  <a:pt x="15491" y="12480"/>
                  <a:pt x="15800" y="12063"/>
                </a:cubicBezTo>
                <a:cubicBezTo>
                  <a:pt x="15991" y="11813"/>
                  <a:pt x="15991" y="11575"/>
                  <a:pt x="15824" y="11325"/>
                </a:cubicBezTo>
                <a:cubicBezTo>
                  <a:pt x="15526" y="10884"/>
                  <a:pt x="15252" y="10444"/>
                  <a:pt x="14919" y="10039"/>
                </a:cubicBezTo>
                <a:cubicBezTo>
                  <a:pt x="14717" y="9777"/>
                  <a:pt x="14645" y="9539"/>
                  <a:pt x="14752" y="9229"/>
                </a:cubicBezTo>
                <a:cubicBezTo>
                  <a:pt x="14788" y="9110"/>
                  <a:pt x="14824" y="9027"/>
                  <a:pt x="14931" y="8955"/>
                </a:cubicBezTo>
                <a:cubicBezTo>
                  <a:pt x="15252" y="8753"/>
                  <a:pt x="15586" y="8550"/>
                  <a:pt x="15895" y="8324"/>
                </a:cubicBezTo>
                <a:cubicBezTo>
                  <a:pt x="16145" y="8146"/>
                  <a:pt x="16384" y="7955"/>
                  <a:pt x="16622" y="7753"/>
                </a:cubicBezTo>
                <a:cubicBezTo>
                  <a:pt x="16765" y="7634"/>
                  <a:pt x="16800" y="7479"/>
                  <a:pt x="16753" y="7300"/>
                </a:cubicBezTo>
                <a:cubicBezTo>
                  <a:pt x="16645" y="6788"/>
                  <a:pt x="16526" y="6288"/>
                  <a:pt x="16443" y="5776"/>
                </a:cubicBezTo>
                <a:cubicBezTo>
                  <a:pt x="16395" y="5455"/>
                  <a:pt x="16229" y="5288"/>
                  <a:pt x="15931" y="5241"/>
                </a:cubicBezTo>
                <a:cubicBezTo>
                  <a:pt x="15371" y="5133"/>
                  <a:pt x="14800" y="5014"/>
                  <a:pt x="14240" y="4943"/>
                </a:cubicBezTo>
                <a:cubicBezTo>
                  <a:pt x="14002" y="4907"/>
                  <a:pt x="13847" y="4812"/>
                  <a:pt x="13728" y="4610"/>
                </a:cubicBezTo>
                <a:cubicBezTo>
                  <a:pt x="13609" y="4443"/>
                  <a:pt x="13574" y="4288"/>
                  <a:pt x="13609" y="4086"/>
                </a:cubicBezTo>
                <a:cubicBezTo>
                  <a:pt x="13728" y="3502"/>
                  <a:pt x="13824" y="2907"/>
                  <a:pt x="13919" y="2324"/>
                </a:cubicBezTo>
                <a:cubicBezTo>
                  <a:pt x="13967" y="2050"/>
                  <a:pt x="13871" y="1859"/>
                  <a:pt x="13621" y="1704"/>
                </a:cubicBezTo>
                <a:cubicBezTo>
                  <a:pt x="13181" y="1454"/>
                  <a:pt x="12764" y="1169"/>
                  <a:pt x="12335" y="895"/>
                </a:cubicBezTo>
                <a:cubicBezTo>
                  <a:pt x="12219" y="817"/>
                  <a:pt x="12103" y="775"/>
                  <a:pt x="11987" y="775"/>
                </a:cubicBezTo>
                <a:cubicBezTo>
                  <a:pt x="11889" y="775"/>
                  <a:pt x="11791" y="805"/>
                  <a:pt x="11692" y="871"/>
                </a:cubicBezTo>
                <a:cubicBezTo>
                  <a:pt x="11169" y="1204"/>
                  <a:pt x="10645" y="1550"/>
                  <a:pt x="10133" y="1907"/>
                </a:cubicBezTo>
                <a:cubicBezTo>
                  <a:pt x="10022" y="1987"/>
                  <a:pt x="9920" y="2017"/>
                  <a:pt x="9790" y="2017"/>
                </a:cubicBezTo>
                <a:cubicBezTo>
                  <a:pt x="9766" y="2017"/>
                  <a:pt x="9742" y="2016"/>
                  <a:pt x="9716" y="2014"/>
                </a:cubicBezTo>
                <a:cubicBezTo>
                  <a:pt x="9406" y="1990"/>
                  <a:pt x="9192" y="1847"/>
                  <a:pt x="9049" y="1573"/>
                </a:cubicBezTo>
                <a:cubicBezTo>
                  <a:pt x="9002" y="1466"/>
                  <a:pt x="8918" y="1371"/>
                  <a:pt x="8847" y="1276"/>
                </a:cubicBezTo>
                <a:cubicBezTo>
                  <a:pt x="8609" y="930"/>
                  <a:pt x="8359" y="597"/>
                  <a:pt x="8097" y="252"/>
                </a:cubicBezTo>
                <a:cubicBezTo>
                  <a:pt x="7969" y="88"/>
                  <a:pt x="7821" y="1"/>
                  <a:pt x="7625" y="1"/>
                </a:cubicBezTo>
                <a:close/>
              </a:path>
            </a:pathLst>
          </a:custGeom>
          <a:solidFill>
            <a:srgbClr val="2FC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"/>
          <p:cNvSpPr txBox="1"/>
          <p:nvPr>
            <p:ph type="ctrTitle"/>
          </p:nvPr>
        </p:nvSpPr>
        <p:spPr>
          <a:xfrm>
            <a:off x="504275" y="1106400"/>
            <a:ext cx="40677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&amp; Constraints</a:t>
            </a:r>
            <a:endParaRPr/>
          </a:p>
        </p:txBody>
      </p:sp>
      <p:sp>
        <p:nvSpPr>
          <p:cNvPr id="454" name="Google Shape;454;p30"/>
          <p:cNvSpPr txBox="1"/>
          <p:nvPr>
            <p:ph idx="1" type="subTitle"/>
          </p:nvPr>
        </p:nvSpPr>
        <p:spPr>
          <a:xfrm>
            <a:off x="924250" y="3570600"/>
            <a:ext cx="65904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F1F1F"/>
                </a:solidFill>
              </a:rPr>
              <a:t>When we plan anything, from building a house to developing an app, we make assumptions and encounter constraints.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grpSp>
        <p:nvGrpSpPr>
          <p:cNvPr id="460" name="Google Shape;460;p31"/>
          <p:cNvGrpSpPr/>
          <p:nvPr/>
        </p:nvGrpSpPr>
        <p:grpSpPr>
          <a:xfrm>
            <a:off x="4724400" y="2928100"/>
            <a:ext cx="3480763" cy="1262700"/>
            <a:chOff x="4724400" y="2928100"/>
            <a:chExt cx="3480763" cy="1262700"/>
          </a:xfrm>
        </p:grpSpPr>
        <p:sp>
          <p:nvSpPr>
            <p:cNvPr id="461" name="Google Shape;461;p31"/>
            <p:cNvSpPr/>
            <p:nvPr/>
          </p:nvSpPr>
          <p:spPr>
            <a:xfrm>
              <a:off x="4724400" y="2928100"/>
              <a:ext cx="29259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31"/>
            <p:cNvGrpSpPr/>
            <p:nvPr/>
          </p:nvGrpSpPr>
          <p:grpSpPr>
            <a:xfrm>
              <a:off x="4849200" y="3003525"/>
              <a:ext cx="2207100" cy="1111837"/>
              <a:chOff x="4876800" y="3003537"/>
              <a:chExt cx="2207100" cy="1111837"/>
            </a:xfrm>
          </p:grpSpPr>
          <p:sp>
            <p:nvSpPr>
              <p:cNvPr id="463" name="Google Shape;463;p31"/>
              <p:cNvSpPr txBox="1"/>
              <p:nvPr/>
            </p:nvSpPr>
            <p:spPr>
              <a:xfrm>
                <a:off x="4876800" y="3003537"/>
                <a:ext cx="22071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Community Awareness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64" name="Google Shape;464;p31"/>
              <p:cNvSpPr txBox="1"/>
              <p:nvPr/>
            </p:nvSpPr>
            <p:spPr>
              <a:xfrm>
                <a:off x="4876800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General public interest in disaster preparedness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5" name="Google Shape;465;p31"/>
            <p:cNvSpPr/>
            <p:nvPr/>
          </p:nvSpPr>
          <p:spPr>
            <a:xfrm>
              <a:off x="7753888" y="364777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" y="1"/>
                  </a:moveTo>
                  <a:lnTo>
                    <a:pt x="1" y="7395"/>
                  </a:lnTo>
                  <a:cubicBezTo>
                    <a:pt x="1" y="12443"/>
                    <a:pt x="4097" y="16527"/>
                    <a:pt x="9133" y="16527"/>
                  </a:cubicBezTo>
                  <a:lnTo>
                    <a:pt x="18051" y="16527"/>
                  </a:lnTo>
                  <a:lnTo>
                    <a:pt x="18051" y="11216"/>
                  </a:lnTo>
                  <a:cubicBezTo>
                    <a:pt x="18051" y="5013"/>
                    <a:pt x="13026" y="1"/>
                    <a:pt x="6835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007088" y="3057925"/>
              <a:ext cx="1198075" cy="873350"/>
            </a:xfrm>
            <a:custGeom>
              <a:rect b="b" l="l" r="r" t="t"/>
              <a:pathLst>
                <a:path extrusionOk="0" h="34934" w="47923">
                  <a:moveTo>
                    <a:pt x="18967" y="1"/>
                  </a:moveTo>
                  <a:lnTo>
                    <a:pt x="36" y="14883"/>
                  </a:lnTo>
                  <a:cubicBezTo>
                    <a:pt x="0" y="14907"/>
                    <a:pt x="0" y="14955"/>
                    <a:pt x="36" y="14979"/>
                  </a:cubicBezTo>
                  <a:lnTo>
                    <a:pt x="18967" y="29861"/>
                  </a:lnTo>
                  <a:lnTo>
                    <a:pt x="18967" y="23718"/>
                  </a:lnTo>
                  <a:lnTo>
                    <a:pt x="36707" y="23718"/>
                  </a:lnTo>
                  <a:cubicBezTo>
                    <a:pt x="42898" y="23718"/>
                    <a:pt x="47923" y="28730"/>
                    <a:pt x="47923" y="34933"/>
                  </a:cubicBezTo>
                  <a:lnTo>
                    <a:pt x="47923" y="16895"/>
                  </a:lnTo>
                  <a:cubicBezTo>
                    <a:pt x="47923" y="10692"/>
                    <a:pt x="42898" y="5668"/>
                    <a:pt x="36707" y="5668"/>
                  </a:cubicBezTo>
                  <a:lnTo>
                    <a:pt x="18967" y="5668"/>
                  </a:lnTo>
                  <a:lnTo>
                    <a:pt x="1896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1"/>
          <p:cNvGrpSpPr/>
          <p:nvPr/>
        </p:nvGrpSpPr>
        <p:grpSpPr>
          <a:xfrm>
            <a:off x="7456320" y="3264950"/>
            <a:ext cx="299630" cy="302904"/>
            <a:chOff x="-2668225" y="3239075"/>
            <a:chExt cx="288300" cy="291450"/>
          </a:xfrm>
        </p:grpSpPr>
        <p:sp>
          <p:nvSpPr>
            <p:cNvPr id="468" name="Google Shape;468;p31"/>
            <p:cNvSpPr/>
            <p:nvPr/>
          </p:nvSpPr>
          <p:spPr>
            <a:xfrm>
              <a:off x="-2592600" y="3239075"/>
              <a:ext cx="137850" cy="51225"/>
            </a:xfrm>
            <a:custGeom>
              <a:rect b="b" l="l" r="r" t="t"/>
              <a:pathLst>
                <a:path extrusionOk="0" h="2049" w="5514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2587875" y="3307875"/>
              <a:ext cx="129200" cy="69850"/>
            </a:xfrm>
            <a:custGeom>
              <a:rect b="b" l="l" r="r" t="t"/>
              <a:pathLst>
                <a:path extrusionOk="0" h="2794" w="5168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2566625" y="3427325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-2481550" y="34612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-2668225" y="3393475"/>
              <a:ext cx="288300" cy="137050"/>
            </a:xfrm>
            <a:custGeom>
              <a:rect b="b" l="l" r="r" t="t"/>
              <a:pathLst>
                <a:path extrusionOk="0" h="5482" w="11532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1"/>
          <p:cNvGrpSpPr/>
          <p:nvPr/>
        </p:nvGrpSpPr>
        <p:grpSpPr>
          <a:xfrm>
            <a:off x="4572000" y="1379350"/>
            <a:ext cx="3633163" cy="1262700"/>
            <a:chOff x="4572000" y="1379350"/>
            <a:chExt cx="3633163" cy="1262700"/>
          </a:xfrm>
        </p:grpSpPr>
        <p:sp>
          <p:nvSpPr>
            <p:cNvPr id="474" name="Google Shape;474;p31"/>
            <p:cNvSpPr/>
            <p:nvPr/>
          </p:nvSpPr>
          <p:spPr>
            <a:xfrm>
              <a:off x="4724400" y="1379350"/>
              <a:ext cx="29130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 txBox="1"/>
            <p:nvPr/>
          </p:nvSpPr>
          <p:spPr>
            <a:xfrm>
              <a:off x="4572000" y="1454775"/>
              <a:ext cx="2576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Smartphone Compatibility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6" name="Google Shape;476;p31"/>
            <p:cNvSpPr txBox="1"/>
            <p:nvPr/>
          </p:nvSpPr>
          <p:spPr>
            <a:xfrm>
              <a:off x="4849200" y="1801600"/>
              <a:ext cx="21579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will use either Android or iOS environments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7753888" y="209902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" y="0"/>
                  </a:moveTo>
                  <a:lnTo>
                    <a:pt x="1" y="7394"/>
                  </a:lnTo>
                  <a:cubicBezTo>
                    <a:pt x="1" y="12442"/>
                    <a:pt x="4097" y="16526"/>
                    <a:pt x="9133" y="16526"/>
                  </a:cubicBezTo>
                  <a:lnTo>
                    <a:pt x="18051" y="16526"/>
                  </a:lnTo>
                  <a:lnTo>
                    <a:pt x="18051" y="11216"/>
                  </a:lnTo>
                  <a:cubicBezTo>
                    <a:pt x="18051" y="5025"/>
                    <a:pt x="13026" y="0"/>
                    <a:pt x="6835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7007088" y="1509175"/>
              <a:ext cx="1198075" cy="873350"/>
            </a:xfrm>
            <a:custGeom>
              <a:rect b="b" l="l" r="r" t="t"/>
              <a:pathLst>
                <a:path extrusionOk="0" h="34934" w="47923">
                  <a:moveTo>
                    <a:pt x="18967" y="0"/>
                  </a:moveTo>
                  <a:lnTo>
                    <a:pt x="36" y="14883"/>
                  </a:lnTo>
                  <a:cubicBezTo>
                    <a:pt x="0" y="14907"/>
                    <a:pt x="0" y="14954"/>
                    <a:pt x="36" y="14978"/>
                  </a:cubicBezTo>
                  <a:lnTo>
                    <a:pt x="18967" y="29861"/>
                  </a:lnTo>
                  <a:lnTo>
                    <a:pt x="18967" y="23717"/>
                  </a:lnTo>
                  <a:lnTo>
                    <a:pt x="36707" y="23717"/>
                  </a:lnTo>
                  <a:cubicBezTo>
                    <a:pt x="42898" y="23717"/>
                    <a:pt x="47923" y="28742"/>
                    <a:pt x="47923" y="34933"/>
                  </a:cubicBezTo>
                  <a:lnTo>
                    <a:pt x="47923" y="16895"/>
                  </a:lnTo>
                  <a:cubicBezTo>
                    <a:pt x="47923" y="10692"/>
                    <a:pt x="42898" y="5680"/>
                    <a:pt x="36707" y="5680"/>
                  </a:cubicBezTo>
                  <a:lnTo>
                    <a:pt x="18967" y="5680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7452228" y="1707803"/>
            <a:ext cx="307815" cy="301969"/>
            <a:chOff x="-1183550" y="3586525"/>
            <a:chExt cx="296175" cy="290550"/>
          </a:xfrm>
        </p:grpSpPr>
        <p:sp>
          <p:nvSpPr>
            <p:cNvPr id="480" name="Google Shape;480;p31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938863" y="1379350"/>
            <a:ext cx="3484613" cy="1262700"/>
            <a:chOff x="938863" y="1379350"/>
            <a:chExt cx="3484613" cy="1262700"/>
          </a:xfrm>
        </p:grpSpPr>
        <p:sp>
          <p:nvSpPr>
            <p:cNvPr id="490" name="Google Shape;490;p31"/>
            <p:cNvSpPr/>
            <p:nvPr/>
          </p:nvSpPr>
          <p:spPr>
            <a:xfrm>
              <a:off x="1502375" y="1379350"/>
              <a:ext cx="29211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 txBox="1"/>
            <p:nvPr/>
          </p:nvSpPr>
          <p:spPr>
            <a:xfrm>
              <a:off x="2414175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Target population has base level of literacy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31"/>
            <p:cNvSpPr txBox="1"/>
            <p:nvPr/>
          </p:nvSpPr>
          <p:spPr>
            <a:xfrm>
              <a:off x="2414175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Basic Literacy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938863" y="209902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1216" y="1"/>
                  </a:moveTo>
                  <a:cubicBezTo>
                    <a:pt x="5025" y="1"/>
                    <a:pt x="1" y="5025"/>
                    <a:pt x="1" y="11216"/>
                  </a:cubicBezTo>
                  <a:lnTo>
                    <a:pt x="1" y="16526"/>
                  </a:lnTo>
                  <a:lnTo>
                    <a:pt x="8919" y="16526"/>
                  </a:lnTo>
                  <a:cubicBezTo>
                    <a:pt x="13955" y="16526"/>
                    <a:pt x="18051" y="12443"/>
                    <a:pt x="18051" y="7394"/>
                  </a:cubicBezTo>
                  <a:lnTo>
                    <a:pt x="18051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938863" y="1509175"/>
              <a:ext cx="1198100" cy="873350"/>
            </a:xfrm>
            <a:custGeom>
              <a:rect b="b" l="l" r="r" t="t"/>
              <a:pathLst>
                <a:path extrusionOk="0" h="34934" w="47924">
                  <a:moveTo>
                    <a:pt x="28957" y="0"/>
                  </a:moveTo>
                  <a:lnTo>
                    <a:pt x="28957" y="5680"/>
                  </a:lnTo>
                  <a:lnTo>
                    <a:pt x="11216" y="5680"/>
                  </a:lnTo>
                  <a:cubicBezTo>
                    <a:pt x="5025" y="5680"/>
                    <a:pt x="1" y="10704"/>
                    <a:pt x="1" y="16895"/>
                  </a:cubicBezTo>
                  <a:lnTo>
                    <a:pt x="1" y="34933"/>
                  </a:lnTo>
                  <a:cubicBezTo>
                    <a:pt x="1" y="28742"/>
                    <a:pt x="5025" y="23718"/>
                    <a:pt x="11216" y="23718"/>
                  </a:cubicBezTo>
                  <a:lnTo>
                    <a:pt x="28957" y="23718"/>
                  </a:lnTo>
                  <a:lnTo>
                    <a:pt x="28957" y="29861"/>
                  </a:lnTo>
                  <a:lnTo>
                    <a:pt x="47888" y="14978"/>
                  </a:lnTo>
                  <a:cubicBezTo>
                    <a:pt x="47923" y="14955"/>
                    <a:pt x="47923" y="14907"/>
                    <a:pt x="47888" y="14883"/>
                  </a:cubicBezTo>
                  <a:lnTo>
                    <a:pt x="2895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1"/>
          <p:cNvGrpSpPr/>
          <p:nvPr/>
        </p:nvGrpSpPr>
        <p:grpSpPr>
          <a:xfrm>
            <a:off x="1399276" y="1741958"/>
            <a:ext cx="277283" cy="275041"/>
            <a:chOff x="-2310650" y="3958175"/>
            <a:chExt cx="293825" cy="291450"/>
          </a:xfrm>
        </p:grpSpPr>
        <p:sp>
          <p:nvSpPr>
            <p:cNvPr id="496" name="Google Shape;496;p31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1"/>
          <p:cNvGrpSpPr/>
          <p:nvPr/>
        </p:nvGrpSpPr>
        <p:grpSpPr>
          <a:xfrm>
            <a:off x="938863" y="2928100"/>
            <a:ext cx="3484788" cy="1262700"/>
            <a:chOff x="938863" y="2928100"/>
            <a:chExt cx="3484788" cy="1262700"/>
          </a:xfrm>
        </p:grpSpPr>
        <p:sp>
          <p:nvSpPr>
            <p:cNvPr id="499" name="Google Shape;499;p31"/>
            <p:cNvSpPr/>
            <p:nvPr/>
          </p:nvSpPr>
          <p:spPr>
            <a:xfrm>
              <a:off x="1497375" y="2928100"/>
              <a:ext cx="29262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1963650" y="3003525"/>
              <a:ext cx="246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Level of Connectivity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1" name="Google Shape;501;p31"/>
            <p:cNvSpPr txBox="1"/>
            <p:nvPr/>
          </p:nvSpPr>
          <p:spPr>
            <a:xfrm>
              <a:off x="2078963" y="3350350"/>
              <a:ext cx="221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Some level of cellular or WiFi will be available even if disrupted during a disaster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38863" y="364777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1216" y="1"/>
                  </a:moveTo>
                  <a:cubicBezTo>
                    <a:pt x="5025" y="1"/>
                    <a:pt x="1" y="5013"/>
                    <a:pt x="1" y="11217"/>
                  </a:cubicBezTo>
                  <a:lnTo>
                    <a:pt x="1" y="16527"/>
                  </a:lnTo>
                  <a:lnTo>
                    <a:pt x="8919" y="16527"/>
                  </a:lnTo>
                  <a:cubicBezTo>
                    <a:pt x="13955" y="16527"/>
                    <a:pt x="18051" y="12443"/>
                    <a:pt x="18051" y="7395"/>
                  </a:cubicBezTo>
                  <a:lnTo>
                    <a:pt x="18051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38863" y="3057925"/>
              <a:ext cx="1198100" cy="873350"/>
            </a:xfrm>
            <a:custGeom>
              <a:rect b="b" l="l" r="r" t="t"/>
              <a:pathLst>
                <a:path extrusionOk="0" h="34934" w="47924">
                  <a:moveTo>
                    <a:pt x="28957" y="1"/>
                  </a:moveTo>
                  <a:lnTo>
                    <a:pt x="28957" y="5668"/>
                  </a:lnTo>
                  <a:lnTo>
                    <a:pt x="11216" y="5668"/>
                  </a:lnTo>
                  <a:cubicBezTo>
                    <a:pt x="5025" y="5668"/>
                    <a:pt x="1" y="10693"/>
                    <a:pt x="1" y="16896"/>
                  </a:cubicBezTo>
                  <a:lnTo>
                    <a:pt x="1" y="34934"/>
                  </a:lnTo>
                  <a:cubicBezTo>
                    <a:pt x="1" y="28730"/>
                    <a:pt x="5025" y="23718"/>
                    <a:pt x="11216" y="23718"/>
                  </a:cubicBezTo>
                  <a:lnTo>
                    <a:pt x="28957" y="23718"/>
                  </a:lnTo>
                  <a:lnTo>
                    <a:pt x="28957" y="29862"/>
                  </a:lnTo>
                  <a:lnTo>
                    <a:pt x="47888" y="14979"/>
                  </a:lnTo>
                  <a:cubicBezTo>
                    <a:pt x="47923" y="14955"/>
                    <a:pt x="47923" y="14907"/>
                    <a:pt x="47888" y="14883"/>
                  </a:cubicBezTo>
                  <a:lnTo>
                    <a:pt x="28957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1"/>
          <p:cNvGrpSpPr/>
          <p:nvPr/>
        </p:nvGrpSpPr>
        <p:grpSpPr>
          <a:xfrm>
            <a:off x="1385239" y="3263313"/>
            <a:ext cx="305372" cy="306152"/>
            <a:chOff x="-1591550" y="3597475"/>
            <a:chExt cx="293825" cy="294575"/>
          </a:xfrm>
        </p:grpSpPr>
        <p:sp>
          <p:nvSpPr>
            <p:cNvPr id="505" name="Google Shape;505;p31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999576" y="1106400"/>
            <a:ext cx="38487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Requirement Analysis</a:t>
            </a:r>
            <a:br>
              <a:rPr lang="en" sz="4800"/>
            </a:br>
            <a:endParaRPr sz="270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618577" y="3226500"/>
            <a:ext cx="4233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Definition</a:t>
            </a:r>
            <a:r>
              <a:rPr i="1" lang="en" sz="2700"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i="1" lang="en" sz="27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Purpose</a:t>
            </a:r>
            <a:endParaRPr i="1"/>
          </a:p>
        </p:txBody>
      </p:sp>
      <p:sp>
        <p:nvSpPr>
          <p:cNvPr id="102" name="Google Shape;102;p14"/>
          <p:cNvSpPr txBox="1"/>
          <p:nvPr>
            <p:ph type="ctrTitle"/>
          </p:nvPr>
        </p:nvSpPr>
        <p:spPr>
          <a:xfrm>
            <a:off x="4657175" y="954000"/>
            <a:ext cx="3848700" cy="15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C948"/>
              </a:buClr>
              <a:buSzPts val="1300"/>
              <a:buFont typeface="DM Sans Medium"/>
              <a:buChar char="●"/>
            </a:pPr>
            <a:r>
              <a:rPr lang="en" sz="1300">
                <a:solidFill>
                  <a:srgbClr val="2FC94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 phase of the software development life cycle (SDLC), where you define and document the needs and expectations of your clients and users. </a:t>
            </a:r>
            <a:endParaRPr sz="1300">
              <a:solidFill>
                <a:srgbClr val="2FC94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FC94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FC948"/>
              </a:buClr>
              <a:buSzPts val="1300"/>
              <a:buFont typeface="DM Sans Medium"/>
              <a:buChar char="●"/>
            </a:pPr>
            <a:r>
              <a:rPr lang="en" sz="1300">
                <a:solidFill>
                  <a:srgbClr val="2FC948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It involves gathering, analyzing, validating, and managing the requirements that will shape the scope and quality of your software project</a:t>
            </a:r>
            <a:endParaRPr sz="1300">
              <a:solidFill>
                <a:srgbClr val="2FC948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4657175" y="3163800"/>
            <a:ext cx="3848700" cy="15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BD24"/>
              </a:buClr>
              <a:buSzPts val="1300"/>
              <a:buFont typeface="DM Sans Medium"/>
              <a:buChar char="●"/>
            </a:pPr>
            <a:r>
              <a:rPr lang="en" sz="1300">
                <a:solidFill>
                  <a:srgbClr val="FCBD24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Specify requirements at a level that allows developers to develop systems according to stakeholder needs. </a:t>
            </a:r>
            <a:endParaRPr sz="1300">
              <a:solidFill>
                <a:srgbClr val="FCBD24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CBD24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CBD24"/>
              </a:buClr>
              <a:buSzPts val="1300"/>
              <a:buFont typeface="DM Sans Medium"/>
              <a:buChar char="●"/>
            </a:pPr>
            <a:r>
              <a:rPr lang="en" sz="1300">
                <a:solidFill>
                  <a:srgbClr val="FCBD24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Developers need detailed level requirements to construct solutions. Poor requirements analysis can result in large number of requirement changes!</a:t>
            </a:r>
            <a:endParaRPr sz="1300">
              <a:solidFill>
                <a:srgbClr val="FCBD24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1331375" y="1500875"/>
            <a:ext cx="1524625" cy="2941100"/>
            <a:chOff x="1331375" y="1573950"/>
            <a:chExt cx="1524625" cy="2941100"/>
          </a:xfrm>
        </p:grpSpPr>
        <p:sp>
          <p:nvSpPr>
            <p:cNvPr id="514" name="Google Shape;514;p32"/>
            <p:cNvSpPr/>
            <p:nvPr/>
          </p:nvSpPr>
          <p:spPr>
            <a:xfrm>
              <a:off x="1331388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Battery life, processing power, storage.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853100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32"/>
            <p:cNvSpPr txBox="1"/>
            <p:nvPr/>
          </p:nvSpPr>
          <p:spPr>
            <a:xfrm>
              <a:off x="133137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Technological Limitations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1331400" y="3869450"/>
              <a:ext cx="15246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Mobile devices have limitations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2983600" y="1500875"/>
            <a:ext cx="1524625" cy="3069075"/>
            <a:chOff x="2983600" y="1573950"/>
            <a:chExt cx="1524625" cy="3069075"/>
          </a:xfrm>
        </p:grpSpPr>
        <p:sp>
          <p:nvSpPr>
            <p:cNvPr id="519" name="Google Shape;519;p32"/>
            <p:cNvSpPr/>
            <p:nvPr/>
          </p:nvSpPr>
          <p:spPr>
            <a:xfrm>
              <a:off x="2983611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System should work with limited or no internet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505313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640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1" name="Google Shape;521;p32"/>
            <p:cNvSpPr txBox="1"/>
            <p:nvPr/>
          </p:nvSpPr>
          <p:spPr>
            <a:xfrm>
              <a:off x="298362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Connectivity Issue</a:t>
              </a: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2" name="Google Shape;522;p32"/>
            <p:cNvSpPr txBox="1"/>
            <p:nvPr/>
          </p:nvSpPr>
          <p:spPr>
            <a:xfrm>
              <a:off x="2983600" y="3803325"/>
              <a:ext cx="15246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Disasters can disrupt communication networks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32"/>
          <p:cNvGrpSpPr/>
          <p:nvPr/>
        </p:nvGrpSpPr>
        <p:grpSpPr>
          <a:xfrm>
            <a:off x="4635825" y="1500875"/>
            <a:ext cx="1562700" cy="3188125"/>
            <a:chOff x="4635825" y="1573950"/>
            <a:chExt cx="1562700" cy="3188125"/>
          </a:xfrm>
        </p:grpSpPr>
        <p:sp>
          <p:nvSpPr>
            <p:cNvPr id="524" name="Google Shape;524;p32"/>
            <p:cNvSpPr/>
            <p:nvPr/>
          </p:nvSpPr>
          <p:spPr>
            <a:xfrm>
              <a:off x="4635825" y="1911300"/>
              <a:ext cx="15627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Updates, security, ensuring compatibility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157513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822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463587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Cost &amp; Development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4635838" y="3859075"/>
              <a:ext cx="15246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Developing and maintaining a robust app can be expensive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6288057" y="1500875"/>
            <a:ext cx="1524668" cy="3188125"/>
            <a:chOff x="6288057" y="1573950"/>
            <a:chExt cx="1524668" cy="3188125"/>
          </a:xfrm>
        </p:grpSpPr>
        <p:sp>
          <p:nvSpPr>
            <p:cNvPr id="529" name="Google Shape;529;p32"/>
            <p:cNvSpPr/>
            <p:nvPr/>
          </p:nvSpPr>
          <p:spPr>
            <a:xfrm>
              <a:off x="6288057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awareness, limited literacy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809713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</a:t>
              </a:r>
              <a:endParaRPr sz="2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1" name="Google Shape;531;p32"/>
            <p:cNvSpPr txBox="1"/>
            <p:nvPr/>
          </p:nvSpPr>
          <p:spPr>
            <a:xfrm>
              <a:off x="628812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User Adoption &amp; Training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2" name="Google Shape;532;p32"/>
            <p:cNvSpPr txBox="1"/>
            <p:nvPr/>
          </p:nvSpPr>
          <p:spPr>
            <a:xfrm>
              <a:off x="6288075" y="3859075"/>
              <a:ext cx="15246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Encouraging the use of the app within the community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ctrTitle"/>
          </p:nvPr>
        </p:nvSpPr>
        <p:spPr>
          <a:xfrm>
            <a:off x="504276" y="1106400"/>
            <a:ext cx="38691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8" name="Google Shape;538;p33"/>
          <p:cNvSpPr txBox="1"/>
          <p:nvPr>
            <p:ph idx="1" type="subTitle"/>
          </p:nvPr>
        </p:nvSpPr>
        <p:spPr>
          <a:xfrm>
            <a:off x="504263" y="3171150"/>
            <a:ext cx="84432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r>
              <a:rPr lang="en" sz="1700"/>
              <a:t> mobile disaster management app is not just a piece of software; it is a potential lifeline. By investing in a comprehensive requirements analysis, we can ensure this app becomes a powerful tool for saving lives, minimizing damage, and fostering resilience within communities most vulnerable to disasters.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143975" y="-82450"/>
            <a:ext cx="3236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Requirements</a:t>
            </a:r>
            <a:endParaRPr sz="3600"/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3802550" y="163175"/>
            <a:ext cx="21405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</a:t>
            </a:r>
            <a:r>
              <a:rPr lang="en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Functional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</a:t>
            </a:r>
            <a:r>
              <a:rPr lang="en" sz="2000">
                <a:solidFill>
                  <a:srgbClr val="2FC94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Non-Functional</a:t>
            </a:r>
            <a:endParaRPr sz="2000">
              <a:solidFill>
                <a:srgbClr val="2FC94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</a:t>
            </a:r>
            <a:r>
              <a:rPr lang="en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888125" y="322875"/>
            <a:ext cx="342600" cy="1821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888125" y="643025"/>
            <a:ext cx="342600" cy="182100"/>
          </a:xfrm>
          <a:prstGeom prst="chevron">
            <a:avLst>
              <a:gd fmla="val 50000" name="adj"/>
            </a:avLst>
          </a:prstGeom>
          <a:solidFill>
            <a:srgbClr val="2FC9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888125" y="936850"/>
            <a:ext cx="342600" cy="1821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5936150" y="163175"/>
            <a:ext cx="21405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</a:t>
            </a:r>
            <a:r>
              <a:rPr lang="en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Technical</a:t>
            </a:r>
            <a:endParaRPr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</a:t>
            </a:r>
            <a:r>
              <a:rPr lang="en" sz="2000">
                <a:solidFill>
                  <a:srgbClr val="783F0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Operational</a:t>
            </a:r>
            <a:endParaRPr sz="2000">
              <a:solidFill>
                <a:srgbClr val="783F0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021725" y="322875"/>
            <a:ext cx="342600" cy="1821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3A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021725" y="632050"/>
            <a:ext cx="342600" cy="182100"/>
          </a:xfrm>
          <a:prstGeom prst="chevron">
            <a:avLst>
              <a:gd fmla="val 50000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85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2208350" y="1404225"/>
            <a:ext cx="2484000" cy="15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and Prioritization</a:t>
            </a:r>
            <a:endParaRPr sz="360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457375"/>
            <a:ext cx="1485801" cy="148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275" y="3106000"/>
            <a:ext cx="2328400" cy="17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>
            <p:ph type="ctrTitle"/>
          </p:nvPr>
        </p:nvSpPr>
        <p:spPr>
          <a:xfrm>
            <a:off x="138600" y="3182200"/>
            <a:ext cx="2586600" cy="15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Development </a:t>
            </a:r>
            <a:br>
              <a:rPr lang="en" sz="3600"/>
            </a:br>
            <a:r>
              <a:rPr lang="en" sz="3600"/>
              <a:t>Model</a:t>
            </a:r>
            <a:endParaRPr sz="3600"/>
          </a:p>
        </p:txBody>
      </p:sp>
      <p:sp>
        <p:nvSpPr>
          <p:cNvPr id="120" name="Google Shape;120;p15"/>
          <p:cNvSpPr txBox="1"/>
          <p:nvPr>
            <p:ph type="ctrTitle"/>
          </p:nvPr>
        </p:nvSpPr>
        <p:spPr>
          <a:xfrm>
            <a:off x="5015400" y="3182200"/>
            <a:ext cx="2763300" cy="15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Assumptions &amp; Constraints</a:t>
            </a:r>
            <a:endParaRPr sz="3600"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2600" y="3183100"/>
            <a:ext cx="1592100" cy="15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ctrTitle"/>
          </p:nvPr>
        </p:nvSpPr>
        <p:spPr>
          <a:xfrm>
            <a:off x="694775" y="1106400"/>
            <a:ext cx="44586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Categorization of Requirements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999577" y="3607500"/>
            <a:ext cx="42660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2FC948"/>
                </a:solidFill>
              </a:rPr>
              <a:t>Why Considering Doing This?</a:t>
            </a:r>
            <a:endParaRPr b="1" i="1" sz="2000">
              <a:solidFill>
                <a:srgbClr val="2FC948"/>
              </a:solidFill>
            </a:endParaRPr>
          </a:p>
        </p:txBody>
      </p:sp>
      <p:sp>
        <p:nvSpPr>
          <p:cNvPr id="128" name="Google Shape;128;p16"/>
          <p:cNvSpPr txBox="1"/>
          <p:nvPr>
            <p:ph type="ctrTitle"/>
          </p:nvPr>
        </p:nvSpPr>
        <p:spPr>
          <a:xfrm>
            <a:off x="5038175" y="1563600"/>
            <a:ext cx="37140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FC948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Facilitate </a:t>
            </a:r>
            <a:r>
              <a:rPr lang="en" sz="15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detecting</a:t>
            </a:r>
            <a:r>
              <a:rPr lang="en" sz="15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problems like conflicts and overlaps</a:t>
            </a:r>
            <a:endParaRPr sz="1500">
              <a:solidFill>
                <a:srgbClr val="2FC94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C94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FC948"/>
              </a:buClr>
              <a:buSzPts val="1500"/>
              <a:buFont typeface="Roboto Medium"/>
              <a:buChar char="●"/>
            </a:pPr>
            <a:r>
              <a:rPr lang="en" sz="15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r>
              <a:rPr lang="en" sz="1500">
                <a:solidFill>
                  <a:srgbClr val="2FC948"/>
                </a:solidFill>
                <a:latin typeface="Roboto Medium"/>
                <a:ea typeface="Roboto Medium"/>
                <a:cs typeface="Roboto Medium"/>
                <a:sym typeface="Roboto Medium"/>
              </a:rPr>
              <a:t>inding requirements that are similar and can be combined (duplicates)</a:t>
            </a:r>
            <a:endParaRPr sz="1500">
              <a:solidFill>
                <a:srgbClr val="2FC948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313775" y="1106400"/>
            <a:ext cx="38097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381326" y="3570600"/>
            <a:ext cx="38097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1B4C"/>
                </a:solidFill>
              </a:rPr>
              <a:t>Specific features and functions of the system from users’ point of view after analysis</a:t>
            </a:r>
            <a:endParaRPr>
              <a:solidFill>
                <a:srgbClr val="2A1B4C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4212425" y="111314"/>
            <a:ext cx="2078700" cy="2426661"/>
            <a:chOff x="932675" y="1472289"/>
            <a:chExt cx="2078700" cy="2426661"/>
          </a:xfrm>
        </p:grpSpPr>
        <p:grpSp>
          <p:nvGrpSpPr>
            <p:cNvPr id="136" name="Google Shape;136;p17"/>
            <p:cNvGrpSpPr/>
            <p:nvPr/>
          </p:nvGrpSpPr>
          <p:grpSpPr>
            <a:xfrm>
              <a:off x="932675" y="2887075"/>
              <a:ext cx="2078700" cy="1011875"/>
              <a:chOff x="1030825" y="3300650"/>
              <a:chExt cx="2078700" cy="1011875"/>
            </a:xfrm>
          </p:grpSpPr>
          <p:sp>
            <p:nvSpPr>
              <p:cNvPr id="137" name="Google Shape;137;p17"/>
              <p:cNvSpPr txBox="1"/>
              <p:nvPr/>
            </p:nvSpPr>
            <p:spPr>
              <a:xfrm>
                <a:off x="1030825" y="3300650"/>
                <a:ext cx="2078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Real-time Alert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8" name="Google Shape;138;p17"/>
              <p:cNvSpPr txBox="1"/>
              <p:nvPr/>
            </p:nvSpPr>
            <p:spPr>
              <a:xfrm>
                <a:off x="1030825" y="3666925"/>
                <a:ext cx="2078700" cy="6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Push notifications about disasters happening and after news.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9" name="Google Shape;139;p17"/>
            <p:cNvGrpSpPr/>
            <p:nvPr/>
          </p:nvGrpSpPr>
          <p:grpSpPr>
            <a:xfrm>
              <a:off x="1179000" y="1472289"/>
              <a:ext cx="1524600" cy="1320900"/>
              <a:chOff x="1178988" y="1838227"/>
              <a:chExt cx="1524600" cy="1320900"/>
            </a:xfrm>
          </p:grpSpPr>
          <p:sp>
            <p:nvSpPr>
              <p:cNvPr id="140" name="Google Shape;140;p17"/>
              <p:cNvSpPr/>
              <p:nvPr/>
            </p:nvSpPr>
            <p:spPr>
              <a:xfrm>
                <a:off x="1178988" y="1838227"/>
                <a:ext cx="1524600" cy="1320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41" name="Google Shape;141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62775" y="1920150"/>
                <a:ext cx="1157050" cy="1157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" name="Google Shape;142;p17"/>
          <p:cNvGrpSpPr/>
          <p:nvPr/>
        </p:nvGrpSpPr>
        <p:grpSpPr>
          <a:xfrm>
            <a:off x="6291125" y="263714"/>
            <a:ext cx="2078700" cy="2721061"/>
            <a:chOff x="3011375" y="1472289"/>
            <a:chExt cx="2078700" cy="2721061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3288423" y="1472289"/>
              <a:ext cx="1524600" cy="1320900"/>
              <a:chOff x="2983611" y="1838227"/>
              <a:chExt cx="1524600" cy="1320900"/>
            </a:xfrm>
          </p:grpSpPr>
          <p:sp>
            <p:nvSpPr>
              <p:cNvPr id="144" name="Google Shape;144;p17"/>
              <p:cNvSpPr/>
              <p:nvPr/>
            </p:nvSpPr>
            <p:spPr>
              <a:xfrm>
                <a:off x="2983611" y="1838227"/>
                <a:ext cx="1524600" cy="1320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45" name="Google Shape;14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44712" y="1897489"/>
                <a:ext cx="1202400" cy="1202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17"/>
            <p:cNvGrpSpPr/>
            <p:nvPr/>
          </p:nvGrpSpPr>
          <p:grpSpPr>
            <a:xfrm>
              <a:off x="3011375" y="3052800"/>
              <a:ext cx="2078700" cy="1140550"/>
              <a:chOff x="1030825" y="3072050"/>
              <a:chExt cx="2078700" cy="1140550"/>
            </a:xfrm>
          </p:grpSpPr>
          <p:sp>
            <p:nvSpPr>
              <p:cNvPr id="147" name="Google Shape;147;p17"/>
              <p:cNvSpPr txBox="1"/>
              <p:nvPr/>
            </p:nvSpPr>
            <p:spPr>
              <a:xfrm>
                <a:off x="1030825" y="3072050"/>
                <a:ext cx="2078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Geospatial Data </a:t>
                </a: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integration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8" name="Google Shape;148;p17"/>
              <p:cNvSpPr txBox="1"/>
              <p:nvPr/>
            </p:nvSpPr>
            <p:spPr>
              <a:xfrm>
                <a:off x="1030825" y="3555000"/>
                <a:ext cx="2078700" cy="65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Live location services, to show routes for easy escape.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9" name="Google Shape;149;p17"/>
          <p:cNvGrpSpPr/>
          <p:nvPr/>
        </p:nvGrpSpPr>
        <p:grpSpPr>
          <a:xfrm>
            <a:off x="4572000" y="2590727"/>
            <a:ext cx="2078700" cy="2519291"/>
            <a:chOff x="4978375" y="1472289"/>
            <a:chExt cx="2078700" cy="2519291"/>
          </a:xfrm>
        </p:grpSpPr>
        <p:grpSp>
          <p:nvGrpSpPr>
            <p:cNvPr id="150" name="Google Shape;150;p17"/>
            <p:cNvGrpSpPr/>
            <p:nvPr/>
          </p:nvGrpSpPr>
          <p:grpSpPr>
            <a:xfrm>
              <a:off x="5245447" y="1472289"/>
              <a:ext cx="1524600" cy="1320900"/>
              <a:chOff x="4712034" y="1838227"/>
              <a:chExt cx="1524600" cy="1320900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4712034" y="1838227"/>
                <a:ext cx="1524600" cy="13209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52" name="Google Shape;152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917113" y="1941438"/>
                <a:ext cx="1114450" cy="1114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3" name="Google Shape;153;p17"/>
            <p:cNvGrpSpPr/>
            <p:nvPr/>
          </p:nvGrpSpPr>
          <p:grpSpPr>
            <a:xfrm>
              <a:off x="4978375" y="2941875"/>
              <a:ext cx="2078700" cy="1049706"/>
              <a:chOff x="1030825" y="3096332"/>
              <a:chExt cx="2078700" cy="878562"/>
            </a:xfrm>
          </p:grpSpPr>
          <p:sp>
            <p:nvSpPr>
              <p:cNvPr id="154" name="Google Shape;154;p17"/>
              <p:cNvSpPr txBox="1"/>
              <p:nvPr/>
            </p:nvSpPr>
            <p:spPr>
              <a:xfrm>
                <a:off x="1030825" y="3096332"/>
                <a:ext cx="2078700" cy="4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Incident Report and assistance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" name="Google Shape;155;p17"/>
              <p:cNvSpPr txBox="1"/>
              <p:nvPr/>
            </p:nvSpPr>
            <p:spPr>
              <a:xfrm>
                <a:off x="1030825" y="3513495"/>
                <a:ext cx="2078700" cy="46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Ability to report disasters and request assistance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56" name="Google Shape;156;p17"/>
          <p:cNvSpPr txBox="1"/>
          <p:nvPr/>
        </p:nvSpPr>
        <p:spPr>
          <a:xfrm>
            <a:off x="6866650" y="3304575"/>
            <a:ext cx="20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MORE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-First-Aid Tools section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-Community Engagement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-Language Preferences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398100" y="1097050"/>
            <a:ext cx="41739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243475" y="3425250"/>
            <a:ext cx="4573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on the quality attributes of the system, ensuring it performs effectively under various conditions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816975" y="661638"/>
            <a:ext cx="1990800" cy="714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7153200" y="1206463"/>
            <a:ext cx="1990800" cy="714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RELIABILITY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872375" y="2214588"/>
            <a:ext cx="1990800" cy="714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</a:t>
            </a: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7060975" y="3080838"/>
            <a:ext cx="1990800" cy="714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SECURITY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070175" y="4240713"/>
            <a:ext cx="1990800" cy="714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COMPLIANCE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169500" y="1097050"/>
            <a:ext cx="41739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Requirements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14875" y="3425250"/>
            <a:ext cx="390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ccurate, timely, and comprehensive data needed to effectively manage disaster response and recovery efforts.</a:t>
            </a:r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3915516" y="1067924"/>
            <a:ext cx="4655515" cy="943218"/>
            <a:chOff x="1319875" y="1274525"/>
            <a:chExt cx="4508100" cy="943218"/>
          </a:xfrm>
        </p:grpSpPr>
        <p:sp>
          <p:nvSpPr>
            <p:cNvPr id="175" name="Google Shape;175;p19"/>
            <p:cNvSpPr/>
            <p:nvPr/>
          </p:nvSpPr>
          <p:spPr>
            <a:xfrm>
              <a:off x="1834375" y="1372850"/>
              <a:ext cx="3993600" cy="7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063987" y="1451852"/>
              <a:ext cx="370985" cy="588546"/>
            </a:xfrm>
            <a:custGeom>
              <a:rect b="b" l="l" r="r" t="t"/>
              <a:pathLst>
                <a:path extrusionOk="0" h="34851" w="21968">
                  <a:moveTo>
                    <a:pt x="1" y="1"/>
                  </a:moveTo>
                  <a:lnTo>
                    <a:pt x="1" y="34850"/>
                  </a:lnTo>
                  <a:lnTo>
                    <a:pt x="11907" y="34850"/>
                  </a:lnTo>
                  <a:lnTo>
                    <a:pt x="21968" y="17432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319875" y="1274525"/>
              <a:ext cx="818959" cy="943218"/>
            </a:xfrm>
            <a:custGeom>
              <a:rect b="b" l="l" r="r" t="t"/>
              <a:pathLst>
                <a:path extrusionOk="0" h="55853" w="48495">
                  <a:moveTo>
                    <a:pt x="16300" y="0"/>
                  </a:moveTo>
                  <a:cubicBezTo>
                    <a:pt x="16169" y="0"/>
                    <a:pt x="16050" y="72"/>
                    <a:pt x="15979" y="191"/>
                  </a:cubicBezTo>
                  <a:lnTo>
                    <a:pt x="72" y="27742"/>
                  </a:lnTo>
                  <a:cubicBezTo>
                    <a:pt x="1" y="27849"/>
                    <a:pt x="1" y="28004"/>
                    <a:pt x="72" y="28123"/>
                  </a:cubicBezTo>
                  <a:lnTo>
                    <a:pt x="15979" y="55662"/>
                  </a:lnTo>
                  <a:cubicBezTo>
                    <a:pt x="16050" y="55781"/>
                    <a:pt x="16169" y="55853"/>
                    <a:pt x="16300" y="55853"/>
                  </a:cubicBezTo>
                  <a:lnTo>
                    <a:pt x="48114" y="55853"/>
                  </a:lnTo>
                  <a:cubicBezTo>
                    <a:pt x="48316" y="55853"/>
                    <a:pt x="48495" y="55686"/>
                    <a:pt x="48495" y="55472"/>
                  </a:cubicBezTo>
                  <a:cubicBezTo>
                    <a:pt x="48495" y="55257"/>
                    <a:pt x="48316" y="55091"/>
                    <a:pt x="48114" y="55091"/>
                  </a:cubicBezTo>
                  <a:lnTo>
                    <a:pt x="16526" y="55091"/>
                  </a:lnTo>
                  <a:lnTo>
                    <a:pt x="846" y="27933"/>
                  </a:lnTo>
                  <a:lnTo>
                    <a:pt x="16526" y="762"/>
                  </a:lnTo>
                  <a:lnTo>
                    <a:pt x="48114" y="762"/>
                  </a:lnTo>
                  <a:cubicBezTo>
                    <a:pt x="48316" y="762"/>
                    <a:pt x="48495" y="596"/>
                    <a:pt x="48495" y="381"/>
                  </a:cubicBezTo>
                  <a:cubicBezTo>
                    <a:pt x="48495" y="179"/>
                    <a:pt x="48316" y="0"/>
                    <a:pt x="4811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432661" y="1372839"/>
              <a:ext cx="862191" cy="746579"/>
            </a:xfrm>
            <a:custGeom>
              <a:rect b="b" l="l" r="r" t="t"/>
              <a:pathLst>
                <a:path extrusionOk="0" h="44209" w="51055">
                  <a:moveTo>
                    <a:pt x="12764" y="1"/>
                  </a:moveTo>
                  <a:lnTo>
                    <a:pt x="1" y="22111"/>
                  </a:lnTo>
                  <a:lnTo>
                    <a:pt x="12764" y="44208"/>
                  </a:lnTo>
                  <a:lnTo>
                    <a:pt x="38291" y="44208"/>
                  </a:lnTo>
                  <a:lnTo>
                    <a:pt x="51055" y="22111"/>
                  </a:lnTo>
                  <a:lnTo>
                    <a:pt x="38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179" name="Google Shape;179;p19"/>
            <p:cNvGrpSpPr/>
            <p:nvPr/>
          </p:nvGrpSpPr>
          <p:grpSpPr>
            <a:xfrm>
              <a:off x="2587375" y="1428738"/>
              <a:ext cx="3240600" cy="634800"/>
              <a:chOff x="9616450" y="5482325"/>
              <a:chExt cx="3240600" cy="634800"/>
            </a:xfrm>
          </p:grpSpPr>
          <p:sp>
            <p:nvSpPr>
              <p:cNvPr id="180" name="Google Shape;180;p19"/>
              <p:cNvSpPr txBox="1"/>
              <p:nvPr/>
            </p:nvSpPr>
            <p:spPr>
              <a:xfrm>
                <a:off x="9616450" y="548232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Disaster Information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1" name="Google Shape;181;p19"/>
              <p:cNvSpPr txBox="1"/>
              <p:nvPr/>
            </p:nvSpPr>
            <p:spPr>
              <a:xfrm>
                <a:off x="9616450" y="577962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EEEEEE"/>
                    </a:solidFill>
                    <a:latin typeface="Roboto"/>
                    <a:ea typeface="Roboto"/>
                    <a:cs typeface="Roboto"/>
                    <a:sym typeface="Roboto"/>
                  </a:rPr>
                  <a:t>Meteorological data, geological surveys, emergency reports.</a:t>
                </a:r>
                <a:endParaRPr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2" name="Google Shape;182;p19"/>
          <p:cNvGrpSpPr/>
          <p:nvPr/>
        </p:nvGrpSpPr>
        <p:grpSpPr>
          <a:xfrm>
            <a:off x="3968449" y="2660370"/>
            <a:ext cx="4602319" cy="943015"/>
            <a:chOff x="1319875" y="2866890"/>
            <a:chExt cx="4508100" cy="943015"/>
          </a:xfrm>
        </p:grpSpPr>
        <p:sp>
          <p:nvSpPr>
            <p:cNvPr id="183" name="Google Shape;183;p19"/>
            <p:cNvSpPr/>
            <p:nvPr/>
          </p:nvSpPr>
          <p:spPr>
            <a:xfrm>
              <a:off x="1834375" y="2965050"/>
              <a:ext cx="3993600" cy="7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063987" y="3044031"/>
              <a:ext cx="370985" cy="588732"/>
            </a:xfrm>
            <a:custGeom>
              <a:rect b="b" l="l" r="r" t="t"/>
              <a:pathLst>
                <a:path extrusionOk="0" h="34862" w="21968">
                  <a:moveTo>
                    <a:pt x="1" y="0"/>
                  </a:moveTo>
                  <a:lnTo>
                    <a:pt x="1" y="34862"/>
                  </a:lnTo>
                  <a:lnTo>
                    <a:pt x="11907" y="34862"/>
                  </a:lnTo>
                  <a:lnTo>
                    <a:pt x="21968" y="17431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319875" y="2866890"/>
              <a:ext cx="818959" cy="943015"/>
            </a:xfrm>
            <a:custGeom>
              <a:rect b="b" l="l" r="r" t="t"/>
              <a:pathLst>
                <a:path extrusionOk="0" h="55841" w="48495">
                  <a:moveTo>
                    <a:pt x="16300" y="1"/>
                  </a:moveTo>
                  <a:cubicBezTo>
                    <a:pt x="16169" y="1"/>
                    <a:pt x="16050" y="72"/>
                    <a:pt x="15979" y="191"/>
                  </a:cubicBezTo>
                  <a:lnTo>
                    <a:pt x="72" y="27730"/>
                  </a:lnTo>
                  <a:cubicBezTo>
                    <a:pt x="1" y="27849"/>
                    <a:pt x="1" y="27992"/>
                    <a:pt x="72" y="28111"/>
                  </a:cubicBezTo>
                  <a:lnTo>
                    <a:pt x="15979" y="55650"/>
                  </a:lnTo>
                  <a:cubicBezTo>
                    <a:pt x="16050" y="55770"/>
                    <a:pt x="16169" y="55841"/>
                    <a:pt x="16300" y="55841"/>
                  </a:cubicBezTo>
                  <a:lnTo>
                    <a:pt x="48114" y="55841"/>
                  </a:lnTo>
                  <a:cubicBezTo>
                    <a:pt x="48316" y="55841"/>
                    <a:pt x="48495" y="55674"/>
                    <a:pt x="48495" y="55460"/>
                  </a:cubicBezTo>
                  <a:cubicBezTo>
                    <a:pt x="48495" y="55258"/>
                    <a:pt x="48316" y="55079"/>
                    <a:pt x="48114" y="55079"/>
                  </a:cubicBezTo>
                  <a:lnTo>
                    <a:pt x="16526" y="55079"/>
                  </a:lnTo>
                  <a:lnTo>
                    <a:pt x="846" y="27921"/>
                  </a:lnTo>
                  <a:lnTo>
                    <a:pt x="16526" y="751"/>
                  </a:lnTo>
                  <a:lnTo>
                    <a:pt x="48114" y="751"/>
                  </a:lnTo>
                  <a:cubicBezTo>
                    <a:pt x="48316" y="751"/>
                    <a:pt x="48495" y="584"/>
                    <a:pt x="48495" y="382"/>
                  </a:cubicBezTo>
                  <a:cubicBezTo>
                    <a:pt x="48495" y="167"/>
                    <a:pt x="48316" y="1"/>
                    <a:pt x="4811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432661" y="2965018"/>
              <a:ext cx="862191" cy="746765"/>
            </a:xfrm>
            <a:custGeom>
              <a:rect b="b" l="l" r="r" t="t"/>
              <a:pathLst>
                <a:path extrusionOk="0" h="44220" w="51055">
                  <a:moveTo>
                    <a:pt x="12764" y="0"/>
                  </a:moveTo>
                  <a:lnTo>
                    <a:pt x="1" y="22110"/>
                  </a:lnTo>
                  <a:lnTo>
                    <a:pt x="12764" y="44220"/>
                  </a:lnTo>
                  <a:lnTo>
                    <a:pt x="38291" y="44220"/>
                  </a:lnTo>
                  <a:lnTo>
                    <a:pt x="51055" y="22110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187" name="Google Shape;187;p19"/>
            <p:cNvGrpSpPr/>
            <p:nvPr/>
          </p:nvGrpSpPr>
          <p:grpSpPr>
            <a:xfrm>
              <a:off x="2587375" y="3021003"/>
              <a:ext cx="3240600" cy="634790"/>
              <a:chOff x="9616450" y="6346898"/>
              <a:chExt cx="3240600" cy="634790"/>
            </a:xfrm>
          </p:grpSpPr>
          <p:sp>
            <p:nvSpPr>
              <p:cNvPr id="188" name="Google Shape;188;p19"/>
              <p:cNvSpPr txBox="1"/>
              <p:nvPr/>
            </p:nvSpPr>
            <p:spPr>
              <a:xfrm>
                <a:off x="9616450" y="6346898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Geospatial Data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9" name="Google Shape;189;p19"/>
              <p:cNvSpPr txBox="1"/>
              <p:nvPr/>
            </p:nvSpPr>
            <p:spPr>
              <a:xfrm>
                <a:off x="9616450" y="6644188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GIS databases, satellite imagery providers,drones.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0" name="Google Shape;190;p19"/>
          <p:cNvGrpSpPr/>
          <p:nvPr/>
        </p:nvGrpSpPr>
        <p:grpSpPr>
          <a:xfrm>
            <a:off x="4888275" y="1810170"/>
            <a:ext cx="4255729" cy="1037966"/>
            <a:chOff x="2801488" y="2070707"/>
            <a:chExt cx="5022695" cy="1037966"/>
          </a:xfrm>
        </p:grpSpPr>
        <p:sp>
          <p:nvSpPr>
            <p:cNvPr id="191" name="Google Shape;191;p19"/>
            <p:cNvSpPr/>
            <p:nvPr/>
          </p:nvSpPr>
          <p:spPr>
            <a:xfrm>
              <a:off x="2801488" y="2168874"/>
              <a:ext cx="4508100" cy="746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709065" y="2248034"/>
              <a:ext cx="370985" cy="588529"/>
            </a:xfrm>
            <a:custGeom>
              <a:rect b="b" l="l" r="r" t="t"/>
              <a:pathLst>
                <a:path extrusionOk="0" h="34850" w="21968">
                  <a:moveTo>
                    <a:pt x="10061" y="0"/>
                  </a:moveTo>
                  <a:lnTo>
                    <a:pt x="1" y="17419"/>
                  </a:lnTo>
                  <a:lnTo>
                    <a:pt x="10061" y="34850"/>
                  </a:lnTo>
                  <a:lnTo>
                    <a:pt x="21968" y="34850"/>
                  </a:lnTo>
                  <a:lnTo>
                    <a:pt x="21968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005223" y="2070707"/>
              <a:ext cx="818959" cy="943218"/>
            </a:xfrm>
            <a:custGeom>
              <a:rect b="b" l="l" r="r" t="t"/>
              <a:pathLst>
                <a:path extrusionOk="0" h="55853" w="48495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84"/>
                    <a:pt x="179" y="762"/>
                    <a:pt x="382" y="762"/>
                  </a:cubicBezTo>
                  <a:lnTo>
                    <a:pt x="31969" y="762"/>
                  </a:lnTo>
                  <a:lnTo>
                    <a:pt x="47649" y="27920"/>
                  </a:lnTo>
                  <a:lnTo>
                    <a:pt x="31969" y="55090"/>
                  </a:lnTo>
                  <a:lnTo>
                    <a:pt x="382" y="55090"/>
                  </a:lnTo>
                  <a:cubicBezTo>
                    <a:pt x="179" y="55090"/>
                    <a:pt x="1" y="55257"/>
                    <a:pt x="1" y="55471"/>
                  </a:cubicBezTo>
                  <a:cubicBezTo>
                    <a:pt x="1" y="55674"/>
                    <a:pt x="179" y="55852"/>
                    <a:pt x="382" y="55852"/>
                  </a:cubicBezTo>
                  <a:lnTo>
                    <a:pt x="32195" y="55852"/>
                  </a:lnTo>
                  <a:cubicBezTo>
                    <a:pt x="32326" y="55852"/>
                    <a:pt x="32457" y="55781"/>
                    <a:pt x="32516" y="55662"/>
                  </a:cubicBezTo>
                  <a:lnTo>
                    <a:pt x="48423" y="28111"/>
                  </a:lnTo>
                  <a:cubicBezTo>
                    <a:pt x="48495" y="27992"/>
                    <a:pt x="48495" y="27849"/>
                    <a:pt x="48423" y="27730"/>
                  </a:cubicBezTo>
                  <a:lnTo>
                    <a:pt x="32516" y="191"/>
                  </a:lnTo>
                  <a:cubicBezTo>
                    <a:pt x="32457" y="72"/>
                    <a:pt x="32326" y="0"/>
                    <a:pt x="3219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849207" y="2168819"/>
              <a:ext cx="862191" cy="746782"/>
            </a:xfrm>
            <a:custGeom>
              <a:rect b="b" l="l" r="r" t="t"/>
              <a:pathLst>
                <a:path extrusionOk="0" h="44221" w="51055">
                  <a:moveTo>
                    <a:pt x="12764" y="0"/>
                  </a:moveTo>
                  <a:lnTo>
                    <a:pt x="0" y="22110"/>
                  </a:lnTo>
                  <a:lnTo>
                    <a:pt x="12764" y="44220"/>
                  </a:lnTo>
                  <a:lnTo>
                    <a:pt x="38291" y="44220"/>
                  </a:lnTo>
                  <a:lnTo>
                    <a:pt x="51054" y="22110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195" name="Google Shape;195;p19"/>
            <p:cNvGrpSpPr/>
            <p:nvPr/>
          </p:nvGrpSpPr>
          <p:grpSpPr>
            <a:xfrm>
              <a:off x="2804400" y="2369774"/>
              <a:ext cx="3752400" cy="738900"/>
              <a:chOff x="9104775" y="7356379"/>
              <a:chExt cx="3752400" cy="738900"/>
            </a:xfrm>
          </p:grpSpPr>
          <p:sp>
            <p:nvSpPr>
              <p:cNvPr id="196" name="Google Shape;196;p19"/>
              <p:cNvSpPr txBox="1"/>
              <p:nvPr/>
            </p:nvSpPr>
            <p:spPr>
              <a:xfrm>
                <a:off x="9616447" y="7414004"/>
                <a:ext cx="3240600" cy="1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Public Information and Alerts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7" name="Google Shape;197;p19"/>
              <p:cNvSpPr txBox="1"/>
              <p:nvPr/>
            </p:nvSpPr>
            <p:spPr>
              <a:xfrm>
                <a:off x="9104775" y="7356379"/>
                <a:ext cx="37524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Government websites, social media, public broadcasting systems.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9"/>
          <p:cNvGrpSpPr/>
          <p:nvPr/>
        </p:nvGrpSpPr>
        <p:grpSpPr>
          <a:xfrm>
            <a:off x="4732048" y="3456393"/>
            <a:ext cx="4412013" cy="943218"/>
            <a:chOff x="2971550" y="3662870"/>
            <a:chExt cx="4852632" cy="943218"/>
          </a:xfrm>
        </p:grpSpPr>
        <p:sp>
          <p:nvSpPr>
            <p:cNvPr id="199" name="Google Shape;199;p19"/>
            <p:cNvSpPr/>
            <p:nvPr/>
          </p:nvSpPr>
          <p:spPr>
            <a:xfrm>
              <a:off x="2971550" y="3761225"/>
              <a:ext cx="4338000" cy="74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709065" y="3840196"/>
              <a:ext cx="370985" cy="588546"/>
            </a:xfrm>
            <a:custGeom>
              <a:rect b="b" l="l" r="r" t="t"/>
              <a:pathLst>
                <a:path extrusionOk="0" h="34851" w="21968">
                  <a:moveTo>
                    <a:pt x="10061" y="1"/>
                  </a:moveTo>
                  <a:lnTo>
                    <a:pt x="1" y="17432"/>
                  </a:lnTo>
                  <a:lnTo>
                    <a:pt x="10061" y="34850"/>
                  </a:lnTo>
                  <a:lnTo>
                    <a:pt x="21968" y="34850"/>
                  </a:lnTo>
                  <a:lnTo>
                    <a:pt x="21968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005223" y="3662870"/>
              <a:ext cx="818959" cy="943218"/>
            </a:xfrm>
            <a:custGeom>
              <a:rect b="b" l="l" r="r" t="t"/>
              <a:pathLst>
                <a:path extrusionOk="0" h="55853" w="48495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lnTo>
                    <a:pt x="31969" y="763"/>
                  </a:lnTo>
                  <a:lnTo>
                    <a:pt x="47649" y="27933"/>
                  </a:lnTo>
                  <a:lnTo>
                    <a:pt x="31969" y="55091"/>
                  </a:lnTo>
                  <a:lnTo>
                    <a:pt x="382" y="55091"/>
                  </a:lnTo>
                  <a:cubicBezTo>
                    <a:pt x="179" y="55091"/>
                    <a:pt x="1" y="55257"/>
                    <a:pt x="1" y="55472"/>
                  </a:cubicBezTo>
                  <a:cubicBezTo>
                    <a:pt x="1" y="55686"/>
                    <a:pt x="179" y="55853"/>
                    <a:pt x="382" y="55853"/>
                  </a:cubicBezTo>
                  <a:lnTo>
                    <a:pt x="32195" y="55853"/>
                  </a:lnTo>
                  <a:cubicBezTo>
                    <a:pt x="32326" y="55853"/>
                    <a:pt x="32457" y="55781"/>
                    <a:pt x="32516" y="55662"/>
                  </a:cubicBezTo>
                  <a:lnTo>
                    <a:pt x="48423" y="28123"/>
                  </a:lnTo>
                  <a:cubicBezTo>
                    <a:pt x="48495" y="28004"/>
                    <a:pt x="48495" y="27861"/>
                    <a:pt x="48423" y="27742"/>
                  </a:cubicBezTo>
                  <a:lnTo>
                    <a:pt x="32516" y="191"/>
                  </a:lnTo>
                  <a:cubicBezTo>
                    <a:pt x="32457" y="72"/>
                    <a:pt x="32326" y="1"/>
                    <a:pt x="321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849207" y="3761184"/>
              <a:ext cx="862191" cy="746579"/>
            </a:xfrm>
            <a:custGeom>
              <a:rect b="b" l="l" r="r" t="t"/>
              <a:pathLst>
                <a:path extrusionOk="0" h="44209" w="51055">
                  <a:moveTo>
                    <a:pt x="12764" y="1"/>
                  </a:moveTo>
                  <a:lnTo>
                    <a:pt x="0" y="22111"/>
                  </a:lnTo>
                  <a:lnTo>
                    <a:pt x="12764" y="44209"/>
                  </a:lnTo>
                  <a:lnTo>
                    <a:pt x="38291" y="44209"/>
                  </a:lnTo>
                  <a:lnTo>
                    <a:pt x="51054" y="22111"/>
                  </a:lnTo>
                  <a:lnTo>
                    <a:pt x="38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grpSp>
          <p:nvGrpSpPr>
            <p:cNvPr id="203" name="Google Shape;203;p19"/>
            <p:cNvGrpSpPr/>
            <p:nvPr/>
          </p:nvGrpSpPr>
          <p:grpSpPr>
            <a:xfrm>
              <a:off x="2971550" y="3817125"/>
              <a:ext cx="3585300" cy="634800"/>
              <a:chOff x="9271925" y="8076100"/>
              <a:chExt cx="3585300" cy="634800"/>
            </a:xfrm>
          </p:grpSpPr>
          <p:sp>
            <p:nvSpPr>
              <p:cNvPr id="204" name="Google Shape;204;p19"/>
              <p:cNvSpPr txBox="1"/>
              <p:nvPr/>
            </p:nvSpPr>
            <p:spPr>
              <a:xfrm>
                <a:off x="9616450" y="8076100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Incident reports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5" name="Google Shape;205;p19"/>
              <p:cNvSpPr txBox="1"/>
              <p:nvPr/>
            </p:nvSpPr>
            <p:spPr>
              <a:xfrm>
                <a:off x="9271925" y="8373400"/>
                <a:ext cx="35853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Field reports, emergency call centers.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ctrTitle"/>
          </p:nvPr>
        </p:nvSpPr>
        <p:spPr>
          <a:xfrm>
            <a:off x="208800" y="1106400"/>
            <a:ext cx="3859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Technical Requirements</a:t>
            </a:r>
            <a:endParaRPr sz="5100"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4144900" y="221039"/>
            <a:ext cx="2419800" cy="2413936"/>
            <a:chOff x="2437475" y="1548389"/>
            <a:chExt cx="2419800" cy="2413936"/>
          </a:xfrm>
        </p:grpSpPr>
        <p:sp>
          <p:nvSpPr>
            <p:cNvPr id="212" name="Google Shape;212;p20"/>
            <p:cNvSpPr/>
            <p:nvPr/>
          </p:nvSpPr>
          <p:spPr>
            <a:xfrm>
              <a:off x="3017740" y="1548389"/>
              <a:ext cx="1332336" cy="1332306"/>
            </a:xfrm>
            <a:custGeom>
              <a:rect b="b" l="l" r="r" t="t"/>
              <a:pathLst>
                <a:path extrusionOk="0" h="45768" w="45769">
                  <a:moveTo>
                    <a:pt x="1" y="0"/>
                  </a:moveTo>
                  <a:lnTo>
                    <a:pt x="1" y="45768"/>
                  </a:lnTo>
                  <a:lnTo>
                    <a:pt x="45769" y="45768"/>
                  </a:lnTo>
                  <a:lnTo>
                    <a:pt x="4576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2437475" y="3137925"/>
              <a:ext cx="2419800" cy="8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rgbClr val="2A1B4C"/>
                  </a:solidFill>
                  <a:latin typeface="DM Sans"/>
                  <a:ea typeface="DM Sans"/>
                  <a:cs typeface="DM Sans"/>
                  <a:sym typeface="DM Sans"/>
                </a:rPr>
                <a:t>Network Infrastructure</a:t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3660975" y="3131989"/>
            <a:ext cx="3304500" cy="2151436"/>
            <a:chOff x="239025" y="1548389"/>
            <a:chExt cx="3304500" cy="2151436"/>
          </a:xfrm>
        </p:grpSpPr>
        <p:sp>
          <p:nvSpPr>
            <p:cNvPr id="215" name="Google Shape;215;p20"/>
            <p:cNvSpPr/>
            <p:nvPr/>
          </p:nvSpPr>
          <p:spPr>
            <a:xfrm>
              <a:off x="1341356" y="1548389"/>
              <a:ext cx="1332306" cy="1332306"/>
            </a:xfrm>
            <a:custGeom>
              <a:rect b="b" l="l" r="r" t="t"/>
              <a:pathLst>
                <a:path extrusionOk="0" h="45768" w="45768">
                  <a:moveTo>
                    <a:pt x="0" y="0"/>
                  </a:moveTo>
                  <a:lnTo>
                    <a:pt x="0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239025" y="3137925"/>
              <a:ext cx="33045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rgbClr val="2A1B4C"/>
                  </a:solidFill>
                  <a:latin typeface="DM Sans"/>
                  <a:ea typeface="DM Sans"/>
                  <a:cs typeface="DM Sans"/>
                  <a:sym typeface="DM Sans"/>
                </a:rPr>
                <a:t>Cloud-Based servers</a:t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50" y="457150"/>
            <a:ext cx="813450" cy="81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0"/>
          <p:cNvGrpSpPr/>
          <p:nvPr/>
        </p:nvGrpSpPr>
        <p:grpSpPr>
          <a:xfrm>
            <a:off x="6583900" y="1201789"/>
            <a:ext cx="2636400" cy="2368936"/>
            <a:chOff x="3922125" y="1548389"/>
            <a:chExt cx="2636400" cy="2368936"/>
          </a:xfrm>
        </p:grpSpPr>
        <p:sp>
          <p:nvSpPr>
            <p:cNvPr id="219" name="Google Shape;219;p20"/>
            <p:cNvSpPr/>
            <p:nvPr/>
          </p:nvSpPr>
          <p:spPr>
            <a:xfrm>
              <a:off x="4784275" y="1612854"/>
              <a:ext cx="1203378" cy="1203378"/>
            </a:xfrm>
            <a:custGeom>
              <a:rect b="b" l="l" r="r" t="t"/>
              <a:pathLst>
                <a:path extrusionOk="0" h="41339" w="41339">
                  <a:moveTo>
                    <a:pt x="20669" y="2274"/>
                  </a:moveTo>
                  <a:cubicBezTo>
                    <a:pt x="30825" y="2274"/>
                    <a:pt x="39064" y="10513"/>
                    <a:pt x="39064" y="20669"/>
                  </a:cubicBezTo>
                  <a:cubicBezTo>
                    <a:pt x="39076" y="30837"/>
                    <a:pt x="30825" y="39076"/>
                    <a:pt x="20669" y="39076"/>
                  </a:cubicBezTo>
                  <a:cubicBezTo>
                    <a:pt x="10501" y="39076"/>
                    <a:pt x="2262" y="30837"/>
                    <a:pt x="2262" y="20669"/>
                  </a:cubicBezTo>
                  <a:cubicBezTo>
                    <a:pt x="2262" y="10513"/>
                    <a:pt x="10501" y="2274"/>
                    <a:pt x="20669" y="2274"/>
                  </a:cubicBezTo>
                  <a:close/>
                  <a:moveTo>
                    <a:pt x="20669" y="0"/>
                  </a:moveTo>
                  <a:cubicBezTo>
                    <a:pt x="9251" y="0"/>
                    <a:pt x="0" y="9251"/>
                    <a:pt x="0" y="20669"/>
                  </a:cubicBezTo>
                  <a:cubicBezTo>
                    <a:pt x="0" y="32087"/>
                    <a:pt x="9251" y="41338"/>
                    <a:pt x="20669" y="41338"/>
                  </a:cubicBezTo>
                  <a:cubicBezTo>
                    <a:pt x="32087" y="41338"/>
                    <a:pt x="41339" y="32087"/>
                    <a:pt x="41339" y="20669"/>
                  </a:cubicBezTo>
                  <a:cubicBezTo>
                    <a:pt x="41339" y="9263"/>
                    <a:pt x="32087" y="0"/>
                    <a:pt x="20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3922125" y="3137925"/>
              <a:ext cx="2636400" cy="7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rgbClr val="2A1B4C"/>
                  </a:solidFill>
                  <a:latin typeface="DM Sans"/>
                  <a:ea typeface="DM Sans"/>
                  <a:cs typeface="DM Sans"/>
                  <a:sym typeface="DM Sans"/>
                </a:rPr>
                <a:t>Architectural Frameworks</a:t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719799" y="1548389"/>
              <a:ext cx="1332336" cy="1332306"/>
            </a:xfrm>
            <a:custGeom>
              <a:rect b="b" l="l" r="r" t="t"/>
              <a:pathLst>
                <a:path extrusionOk="0" h="45768" w="45769">
                  <a:moveTo>
                    <a:pt x="1" y="0"/>
                  </a:moveTo>
                  <a:lnTo>
                    <a:pt x="1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677" y="1481694"/>
            <a:ext cx="1358950" cy="84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100" y="3216225"/>
            <a:ext cx="944824" cy="11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/>
          <p:nvPr/>
        </p:nvSpPr>
        <p:spPr>
          <a:xfrm>
            <a:off x="4572000" y="3049850"/>
            <a:ext cx="1659181" cy="1493268"/>
          </a:xfrm>
          <a:custGeom>
            <a:rect b="b" l="l" r="r" t="t"/>
            <a:pathLst>
              <a:path extrusionOk="0" h="41339" w="41340">
                <a:moveTo>
                  <a:pt x="20670" y="2274"/>
                </a:moveTo>
                <a:cubicBezTo>
                  <a:pt x="30838" y="2274"/>
                  <a:pt x="39077" y="10513"/>
                  <a:pt x="39077" y="20669"/>
                </a:cubicBezTo>
                <a:cubicBezTo>
                  <a:pt x="39077" y="30837"/>
                  <a:pt x="30838" y="39076"/>
                  <a:pt x="20670" y="39076"/>
                </a:cubicBezTo>
                <a:cubicBezTo>
                  <a:pt x="10514" y="39076"/>
                  <a:pt x="2275" y="30837"/>
                  <a:pt x="2275" y="20669"/>
                </a:cubicBezTo>
                <a:cubicBezTo>
                  <a:pt x="2275" y="10513"/>
                  <a:pt x="10514" y="2274"/>
                  <a:pt x="20670" y="2274"/>
                </a:cubicBezTo>
                <a:close/>
                <a:moveTo>
                  <a:pt x="20670" y="0"/>
                </a:moveTo>
                <a:cubicBezTo>
                  <a:pt x="9252" y="0"/>
                  <a:pt x="1" y="9251"/>
                  <a:pt x="1" y="20669"/>
                </a:cubicBezTo>
                <a:cubicBezTo>
                  <a:pt x="1" y="32087"/>
                  <a:pt x="9252" y="41338"/>
                  <a:pt x="20670" y="41338"/>
                </a:cubicBezTo>
                <a:cubicBezTo>
                  <a:pt x="32088" y="41338"/>
                  <a:pt x="41339" y="32087"/>
                  <a:pt x="41339" y="20669"/>
                </a:cubicBezTo>
                <a:cubicBezTo>
                  <a:pt x="41339" y="9263"/>
                  <a:pt x="32088" y="0"/>
                  <a:pt x="20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572000" y="77125"/>
            <a:ext cx="1553557" cy="1583904"/>
          </a:xfrm>
          <a:custGeom>
            <a:rect b="b" l="l" r="r" t="t"/>
            <a:pathLst>
              <a:path extrusionOk="0" h="41339" w="41340">
                <a:moveTo>
                  <a:pt x="20670" y="2274"/>
                </a:moveTo>
                <a:cubicBezTo>
                  <a:pt x="30838" y="2274"/>
                  <a:pt x="39077" y="10513"/>
                  <a:pt x="39077" y="20669"/>
                </a:cubicBezTo>
                <a:cubicBezTo>
                  <a:pt x="39077" y="30837"/>
                  <a:pt x="30838" y="39076"/>
                  <a:pt x="20670" y="39076"/>
                </a:cubicBezTo>
                <a:cubicBezTo>
                  <a:pt x="10514" y="39076"/>
                  <a:pt x="2275" y="30837"/>
                  <a:pt x="2275" y="20669"/>
                </a:cubicBezTo>
                <a:cubicBezTo>
                  <a:pt x="2275" y="10513"/>
                  <a:pt x="10514" y="2274"/>
                  <a:pt x="20670" y="2274"/>
                </a:cubicBezTo>
                <a:close/>
                <a:moveTo>
                  <a:pt x="20670" y="0"/>
                </a:moveTo>
                <a:cubicBezTo>
                  <a:pt x="9252" y="0"/>
                  <a:pt x="1" y="9251"/>
                  <a:pt x="1" y="20669"/>
                </a:cubicBezTo>
                <a:cubicBezTo>
                  <a:pt x="1" y="32087"/>
                  <a:pt x="9252" y="41338"/>
                  <a:pt x="20670" y="41338"/>
                </a:cubicBezTo>
                <a:cubicBezTo>
                  <a:pt x="32088" y="41338"/>
                  <a:pt x="41339" y="32087"/>
                  <a:pt x="41339" y="20669"/>
                </a:cubicBezTo>
                <a:cubicBezTo>
                  <a:pt x="41339" y="9263"/>
                  <a:pt x="32088" y="0"/>
                  <a:pt x="20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7180000" y="1106401"/>
            <a:ext cx="1659181" cy="1583904"/>
          </a:xfrm>
          <a:custGeom>
            <a:rect b="b" l="l" r="r" t="t"/>
            <a:pathLst>
              <a:path extrusionOk="0" h="41339" w="41340">
                <a:moveTo>
                  <a:pt x="20670" y="2274"/>
                </a:moveTo>
                <a:cubicBezTo>
                  <a:pt x="30838" y="2274"/>
                  <a:pt x="39077" y="10513"/>
                  <a:pt x="39077" y="20669"/>
                </a:cubicBezTo>
                <a:cubicBezTo>
                  <a:pt x="39077" y="30837"/>
                  <a:pt x="30838" y="39076"/>
                  <a:pt x="20670" y="39076"/>
                </a:cubicBezTo>
                <a:cubicBezTo>
                  <a:pt x="10514" y="39076"/>
                  <a:pt x="2275" y="30837"/>
                  <a:pt x="2275" y="20669"/>
                </a:cubicBezTo>
                <a:cubicBezTo>
                  <a:pt x="2275" y="10513"/>
                  <a:pt x="10514" y="2274"/>
                  <a:pt x="20670" y="2274"/>
                </a:cubicBezTo>
                <a:close/>
                <a:moveTo>
                  <a:pt x="20670" y="0"/>
                </a:moveTo>
                <a:cubicBezTo>
                  <a:pt x="9252" y="0"/>
                  <a:pt x="1" y="9251"/>
                  <a:pt x="1" y="20669"/>
                </a:cubicBezTo>
                <a:cubicBezTo>
                  <a:pt x="1" y="32087"/>
                  <a:pt x="9252" y="41338"/>
                  <a:pt x="20670" y="41338"/>
                </a:cubicBezTo>
                <a:cubicBezTo>
                  <a:pt x="32088" y="41338"/>
                  <a:pt x="41339" y="32087"/>
                  <a:pt x="41339" y="20669"/>
                </a:cubicBezTo>
                <a:cubicBezTo>
                  <a:pt x="41339" y="9263"/>
                  <a:pt x="32088" y="0"/>
                  <a:pt x="20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ctrTitle"/>
          </p:nvPr>
        </p:nvSpPr>
        <p:spPr>
          <a:xfrm>
            <a:off x="285000" y="1106400"/>
            <a:ext cx="3859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Requirements</a:t>
            </a:r>
            <a:endParaRPr/>
          </a:p>
        </p:txBody>
      </p:sp>
      <p:grpSp>
        <p:nvGrpSpPr>
          <p:cNvPr id="232" name="Google Shape;232;p21"/>
          <p:cNvGrpSpPr/>
          <p:nvPr/>
        </p:nvGrpSpPr>
        <p:grpSpPr>
          <a:xfrm>
            <a:off x="3992400" y="137139"/>
            <a:ext cx="2636400" cy="2368936"/>
            <a:chOff x="3922125" y="1548389"/>
            <a:chExt cx="2636400" cy="2368936"/>
          </a:xfrm>
        </p:grpSpPr>
        <p:sp>
          <p:nvSpPr>
            <p:cNvPr id="233" name="Google Shape;233;p21"/>
            <p:cNvSpPr/>
            <p:nvPr/>
          </p:nvSpPr>
          <p:spPr>
            <a:xfrm>
              <a:off x="4719799" y="1548389"/>
              <a:ext cx="1332336" cy="1332306"/>
            </a:xfrm>
            <a:custGeom>
              <a:rect b="b" l="l" r="r" t="t"/>
              <a:pathLst>
                <a:path extrusionOk="0" h="45768" w="45769">
                  <a:moveTo>
                    <a:pt x="1" y="0"/>
                  </a:moveTo>
                  <a:lnTo>
                    <a:pt x="1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3922125" y="3137925"/>
              <a:ext cx="2636400" cy="7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2A1B4C"/>
                  </a:solidFill>
                  <a:latin typeface="DM Sans"/>
                  <a:ea typeface="DM Sans"/>
                  <a:cs typeface="DM Sans"/>
                  <a:sym typeface="DM Sans"/>
                </a:rPr>
                <a:t>Disaster Recovery</a:t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6730800" y="1652564"/>
            <a:ext cx="2419800" cy="2413936"/>
            <a:chOff x="2437475" y="1548389"/>
            <a:chExt cx="2419800" cy="2413936"/>
          </a:xfrm>
        </p:grpSpPr>
        <p:sp>
          <p:nvSpPr>
            <p:cNvPr id="236" name="Google Shape;236;p21"/>
            <p:cNvSpPr/>
            <p:nvPr/>
          </p:nvSpPr>
          <p:spPr>
            <a:xfrm>
              <a:off x="3017740" y="1548389"/>
              <a:ext cx="1332336" cy="1332306"/>
            </a:xfrm>
            <a:custGeom>
              <a:rect b="b" l="l" r="r" t="t"/>
              <a:pathLst>
                <a:path extrusionOk="0" h="45768" w="45769">
                  <a:moveTo>
                    <a:pt x="1" y="0"/>
                  </a:moveTo>
                  <a:lnTo>
                    <a:pt x="1" y="45768"/>
                  </a:lnTo>
                  <a:lnTo>
                    <a:pt x="45769" y="45768"/>
                  </a:lnTo>
                  <a:lnTo>
                    <a:pt x="4576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2437475" y="3137925"/>
              <a:ext cx="2419800" cy="8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2A1B4C"/>
                  </a:solidFill>
                  <a:latin typeface="DM Sans"/>
                  <a:ea typeface="DM Sans"/>
                  <a:cs typeface="DM Sans"/>
                  <a:sym typeface="DM Sans"/>
                </a:rPr>
                <a:t>Data Backup</a:t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3315325" y="2806675"/>
            <a:ext cx="3650100" cy="2248150"/>
            <a:chOff x="-106625" y="1451675"/>
            <a:chExt cx="3650100" cy="2248150"/>
          </a:xfrm>
        </p:grpSpPr>
        <p:sp>
          <p:nvSpPr>
            <p:cNvPr id="239" name="Google Shape;239;p21"/>
            <p:cNvSpPr/>
            <p:nvPr/>
          </p:nvSpPr>
          <p:spPr>
            <a:xfrm>
              <a:off x="1341356" y="1548389"/>
              <a:ext cx="1332306" cy="1332306"/>
            </a:xfrm>
            <a:custGeom>
              <a:rect b="b" l="l" r="r" t="t"/>
              <a:pathLst>
                <a:path extrusionOk="0" h="45768" w="45768">
                  <a:moveTo>
                    <a:pt x="0" y="0"/>
                  </a:moveTo>
                  <a:lnTo>
                    <a:pt x="0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281425" y="1451675"/>
              <a:ext cx="1494958" cy="1520862"/>
            </a:xfrm>
            <a:custGeom>
              <a:rect b="b" l="l" r="r" t="t"/>
              <a:pathLst>
                <a:path extrusionOk="0" h="41339" w="41340">
                  <a:moveTo>
                    <a:pt x="20670" y="2274"/>
                  </a:moveTo>
                  <a:cubicBezTo>
                    <a:pt x="30838" y="2274"/>
                    <a:pt x="39077" y="10513"/>
                    <a:pt x="39077" y="20669"/>
                  </a:cubicBezTo>
                  <a:cubicBezTo>
                    <a:pt x="39077" y="30837"/>
                    <a:pt x="30838" y="39076"/>
                    <a:pt x="20670" y="39076"/>
                  </a:cubicBezTo>
                  <a:cubicBezTo>
                    <a:pt x="10514" y="39076"/>
                    <a:pt x="2275" y="30837"/>
                    <a:pt x="2275" y="20669"/>
                  </a:cubicBezTo>
                  <a:cubicBezTo>
                    <a:pt x="2275" y="10513"/>
                    <a:pt x="10514" y="2274"/>
                    <a:pt x="20670" y="2274"/>
                  </a:cubicBezTo>
                  <a:close/>
                  <a:moveTo>
                    <a:pt x="20670" y="0"/>
                  </a:moveTo>
                  <a:cubicBezTo>
                    <a:pt x="9252" y="0"/>
                    <a:pt x="1" y="9251"/>
                    <a:pt x="1" y="20669"/>
                  </a:cubicBezTo>
                  <a:cubicBezTo>
                    <a:pt x="1" y="32087"/>
                    <a:pt x="9252" y="41338"/>
                    <a:pt x="20670" y="41338"/>
                  </a:cubicBezTo>
                  <a:cubicBezTo>
                    <a:pt x="32088" y="41338"/>
                    <a:pt x="41339" y="32087"/>
                    <a:pt x="41339" y="20669"/>
                  </a:cubicBezTo>
                  <a:cubicBezTo>
                    <a:pt x="41339" y="9263"/>
                    <a:pt x="32088" y="0"/>
                    <a:pt x="20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-106625" y="3137925"/>
              <a:ext cx="36501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rgbClr val="2A1B4C"/>
                  </a:solidFill>
                  <a:latin typeface="DM Sans"/>
                  <a:ea typeface="DM Sans"/>
                  <a:cs typeface="DM Sans"/>
                  <a:sym typeface="DM Sans"/>
                </a:rPr>
                <a:t>Real-Time Monitoring</a:t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rgbClr val="2A1B4C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350" y="3111450"/>
            <a:ext cx="1023350" cy="10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/>
          <p:nvPr/>
        </p:nvSpPr>
        <p:spPr>
          <a:xfrm>
            <a:off x="4635900" y="77125"/>
            <a:ext cx="1562445" cy="1424129"/>
          </a:xfrm>
          <a:custGeom>
            <a:rect b="b" l="l" r="r" t="t"/>
            <a:pathLst>
              <a:path extrusionOk="0" h="41339" w="41340">
                <a:moveTo>
                  <a:pt x="20670" y="2274"/>
                </a:moveTo>
                <a:cubicBezTo>
                  <a:pt x="30838" y="2274"/>
                  <a:pt x="39077" y="10513"/>
                  <a:pt x="39077" y="20669"/>
                </a:cubicBezTo>
                <a:cubicBezTo>
                  <a:pt x="39077" y="30837"/>
                  <a:pt x="30838" y="39076"/>
                  <a:pt x="20670" y="39076"/>
                </a:cubicBezTo>
                <a:cubicBezTo>
                  <a:pt x="10514" y="39076"/>
                  <a:pt x="2275" y="30837"/>
                  <a:pt x="2275" y="20669"/>
                </a:cubicBezTo>
                <a:cubicBezTo>
                  <a:pt x="2275" y="10513"/>
                  <a:pt x="10514" y="2274"/>
                  <a:pt x="20670" y="2274"/>
                </a:cubicBezTo>
                <a:close/>
                <a:moveTo>
                  <a:pt x="20670" y="0"/>
                </a:moveTo>
                <a:cubicBezTo>
                  <a:pt x="9252" y="0"/>
                  <a:pt x="1" y="9251"/>
                  <a:pt x="1" y="20669"/>
                </a:cubicBezTo>
                <a:cubicBezTo>
                  <a:pt x="1" y="32087"/>
                  <a:pt x="9252" y="41338"/>
                  <a:pt x="20670" y="41338"/>
                </a:cubicBezTo>
                <a:cubicBezTo>
                  <a:pt x="32088" y="41338"/>
                  <a:pt x="41339" y="32087"/>
                  <a:pt x="41339" y="20669"/>
                </a:cubicBezTo>
                <a:cubicBezTo>
                  <a:pt x="41339" y="9263"/>
                  <a:pt x="32088" y="0"/>
                  <a:pt x="20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7166150" y="1584275"/>
            <a:ext cx="1562445" cy="1520862"/>
          </a:xfrm>
          <a:custGeom>
            <a:rect b="b" l="l" r="r" t="t"/>
            <a:pathLst>
              <a:path extrusionOk="0" h="41339" w="41340">
                <a:moveTo>
                  <a:pt x="20670" y="2274"/>
                </a:moveTo>
                <a:cubicBezTo>
                  <a:pt x="30838" y="2274"/>
                  <a:pt x="39077" y="10513"/>
                  <a:pt x="39077" y="20669"/>
                </a:cubicBezTo>
                <a:cubicBezTo>
                  <a:pt x="39077" y="30837"/>
                  <a:pt x="30838" y="39076"/>
                  <a:pt x="20670" y="39076"/>
                </a:cubicBezTo>
                <a:cubicBezTo>
                  <a:pt x="10514" y="39076"/>
                  <a:pt x="2275" y="30837"/>
                  <a:pt x="2275" y="20669"/>
                </a:cubicBezTo>
                <a:cubicBezTo>
                  <a:pt x="2275" y="10513"/>
                  <a:pt x="10514" y="2274"/>
                  <a:pt x="20670" y="2274"/>
                </a:cubicBezTo>
                <a:close/>
                <a:moveTo>
                  <a:pt x="20670" y="0"/>
                </a:moveTo>
                <a:cubicBezTo>
                  <a:pt x="9252" y="0"/>
                  <a:pt x="1" y="9251"/>
                  <a:pt x="1" y="20669"/>
                </a:cubicBezTo>
                <a:cubicBezTo>
                  <a:pt x="1" y="32087"/>
                  <a:pt x="9252" y="41338"/>
                  <a:pt x="20670" y="41338"/>
                </a:cubicBezTo>
                <a:cubicBezTo>
                  <a:pt x="32088" y="41338"/>
                  <a:pt x="41339" y="32087"/>
                  <a:pt x="41339" y="20669"/>
                </a:cubicBezTo>
                <a:cubicBezTo>
                  <a:pt x="41339" y="9263"/>
                  <a:pt x="32088" y="0"/>
                  <a:pt x="206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150" y="1901725"/>
            <a:ext cx="889200" cy="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650" y="284527"/>
            <a:ext cx="955050" cy="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OT Analysi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