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Fira Sans Extra Condensed"/>
      <p:regular r:id="rId35"/>
      <p:bold r:id="rId36"/>
      <p:italic r:id="rId37"/>
      <p:boldItalic r:id="rId38"/>
    </p:embeddedFont>
    <p:embeddedFont>
      <p:font typeface="Fira Sans Extra Condensed SemiBol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bold.fntdata"/><Relationship Id="rId20" Type="http://schemas.openxmlformats.org/officeDocument/2006/relationships/slide" Target="slides/slide16.xml"/><Relationship Id="rId42" Type="http://schemas.openxmlformats.org/officeDocument/2006/relationships/font" Target="fonts/FiraSansExtraCondensedSemiBold-boldItalic.fntdata"/><Relationship Id="rId41" Type="http://schemas.openxmlformats.org/officeDocument/2006/relationships/font" Target="fonts/FiraSansExtraCondensedSemiBold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regular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-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bold.fntdata"/><Relationship Id="rId17" Type="http://schemas.openxmlformats.org/officeDocument/2006/relationships/slide" Target="slides/slide13.xml"/><Relationship Id="rId39" Type="http://schemas.openxmlformats.org/officeDocument/2006/relationships/font" Target="fonts/FiraSansExtraCondensedSemiBold-regular.fntdata"/><Relationship Id="rId16" Type="http://schemas.openxmlformats.org/officeDocument/2006/relationships/slide" Target="slides/slide12.xml"/><Relationship Id="rId38" Type="http://schemas.openxmlformats.org/officeDocument/2006/relationships/font" Target="fonts/FiraSansExtraCondense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e7483d02ce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e7483d02ce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e72ffc63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e72ffc63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e67ac0c64e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e67ac0c64e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4885b4a177d8ecc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4885b4a177d8ecc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4885b4a177d8ecc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4885b4a177d8ecc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e7483d02ce_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e7483d02ce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2e7483d02c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2e7483d02c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665741957053011a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665741957053011a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665741957053011a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665741957053011a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e72ffc63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e72ffc63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67ac0c6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67ac0c6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e72ffc630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e72ffc630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665741957053011a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665741957053011a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ee5eb34d0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ee5eb34d0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67ac0c64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67ac0c64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72ffc63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e72ffc63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e72ffc630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e72ffc630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e72ffc630e_7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e72ffc630e_7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e72ffc630e_7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e72ffc630e_7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e72ffc630e_7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e72ffc630e_7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e67ac0c64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e67ac0c64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5.jp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6725" y="98007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Design and Implementation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6725" y="33755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Group 7</a:t>
            </a:r>
            <a:endParaRPr b="1"/>
          </a:p>
        </p:txBody>
      </p:sp>
      <p:sp>
        <p:nvSpPr>
          <p:cNvPr id="56" name="Google Shape;56;p13"/>
          <p:cNvSpPr/>
          <p:nvPr/>
        </p:nvSpPr>
        <p:spPr>
          <a:xfrm>
            <a:off x="7104476" y="2833233"/>
            <a:ext cx="1738986" cy="1021673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4698934" y="1680516"/>
            <a:ext cx="1801298" cy="2313940"/>
            <a:chOff x="2616388" y="1504175"/>
            <a:chExt cx="2082425" cy="2675075"/>
          </a:xfrm>
        </p:grpSpPr>
        <p:sp>
          <p:nvSpPr>
            <p:cNvPr id="58" name="Google Shape;58;p13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13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13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7350038" y="20179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7343613" y="16471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7370135" y="21312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370135" y="21823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7370135" y="22337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7370135" y="22851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370135" y="23364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370135" y="24280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370135" y="24794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370135" y="25305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370135" y="25818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370135" y="26332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370135" y="27248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370135" y="27762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370135" y="28276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370135" y="28786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7370135" y="29300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7370135" y="30216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370135" y="30730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7370135" y="31243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7370135" y="31757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7370135" y="32268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7998900" y="21312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7998900" y="21823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7998900" y="22337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7998900" y="22851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7998900" y="23364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7998900" y="24280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7998900" y="24794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7998900" y="25305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7998900" y="25818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7998900" y="26332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7998900" y="27248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7998900" y="27762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7998900" y="28276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7998900" y="28786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7998900" y="29300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7998900" y="30216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7998900" y="30730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7998900" y="31243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7998900" y="31757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7998900" y="32268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099142" y="1508152"/>
            <a:ext cx="1738986" cy="1497958"/>
            <a:chOff x="5553063" y="1487604"/>
            <a:chExt cx="1981525" cy="1707075"/>
          </a:xfrm>
        </p:grpSpPr>
        <p:sp>
          <p:nvSpPr>
            <p:cNvPr id="168" name="Google Shape;168;p13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5917575" y="16344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6055650" y="13573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6306150" y="14244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6351575" y="11490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6586075" y="12463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844600" y="14070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844600" y="11863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7079000" y="13573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199125" y="15199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7386250" y="15372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7466800" y="16948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7594725" y="17161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 txBox="1"/>
          <p:nvPr>
            <p:ph idx="1" type="subTitle"/>
          </p:nvPr>
        </p:nvSpPr>
        <p:spPr>
          <a:xfrm>
            <a:off x="446725" y="457542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Course Instructor: Dr. NKEMENI Valery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2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</a:t>
            </a:r>
            <a:endParaRPr/>
          </a:p>
        </p:txBody>
      </p:sp>
      <p:grpSp>
        <p:nvGrpSpPr>
          <p:cNvPr id="824" name="Google Shape;824;p22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825" name="Google Shape;825;p22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826" name="Google Shape;826;p22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2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2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2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0" name="Google Shape;830;p22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831" name="Google Shape;831;p22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2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2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2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5" name="Google Shape;835;p22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836" name="Google Shape;836;p22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9" name="Google Shape;839;p2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840" name="Google Shape;840;p2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6" name="Google Shape;896;p22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22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904" name="Google Shape;904;p22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5" name="Google Shape;905;p22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906" name="Google Shape;906;p22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Cost-Effective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07" name="Google Shape;907;p22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212529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Significant savings compared to commercial databases.</a:t>
                </a:r>
                <a:endParaRPr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08" name="Google Shape;908;p22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909" name="Google Shape;909;p22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0" name="Google Shape;910;p22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911" name="Google Shape;911;p22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Rich Data Types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12" name="Google Shape;912;p22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</a:rPr>
                  <a:t>Supports arrays, JSON, hstore, and more.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13" name="Google Shape;913;p22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914" name="Google Shape;914;p22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5" name="Google Shape;915;p22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916" name="Google Shape;916;p22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Scalability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17" name="Google Shape;917;p22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>
                    <a:latin typeface="Roboto"/>
                    <a:ea typeface="Roboto"/>
                    <a:cs typeface="Roboto"/>
                    <a:sym typeface="Roboto"/>
                  </a:rPr>
                  <a:t>Handles large volumes of data and high-concurrency environments.</a:t>
                </a:r>
                <a:endParaRPr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18" name="Google Shape;918;p22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919" name="Google Shape;919;p22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0" name="Google Shape;920;p22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921" name="Google Shape;921;p22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Open Source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22" name="Google Shape;922;p22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212529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Free to use, distribute, and modify.</a:t>
                </a:r>
                <a:endParaRPr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23" name="Google Shape;923;p22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924" name="Google Shape;924;p22"/>
            <p:cNvSpPr/>
            <p:nvPr/>
          </p:nvSpPr>
          <p:spPr>
            <a:xfrm>
              <a:off x="5315391" y="2247184"/>
              <a:ext cx="39764" cy="19891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52145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52841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5176243" y="2247184"/>
              <a:ext cx="39782" cy="19891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5096732" y="2347254"/>
              <a:ext cx="59655" cy="178912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5176243" y="2247870"/>
              <a:ext cx="225875" cy="278296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931" name="Google Shape;931;p22"/>
            <p:cNvSpPr/>
            <p:nvPr/>
          </p:nvSpPr>
          <p:spPr>
            <a:xfrm>
              <a:off x="5073161" y="3210325"/>
              <a:ext cx="340520" cy="279651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5073109" y="3368712"/>
              <a:ext cx="101144" cy="61662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5206412" y="3150705"/>
              <a:ext cx="207269" cy="139165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34" name="Google Shape;934;p22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935" name="Google Shape;935;p22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39" name="Google Shape;939;p22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940" name="Google Shape;940;p22"/>
            <p:cNvSpPr/>
            <p:nvPr/>
          </p:nvSpPr>
          <p:spPr>
            <a:xfrm>
              <a:off x="5110273" y="1532297"/>
              <a:ext cx="52491" cy="39764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5110273" y="1312952"/>
              <a:ext cx="198785" cy="199489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5110273" y="1253332"/>
              <a:ext cx="198785" cy="39764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5169910" y="1353402"/>
              <a:ext cx="218658" cy="239183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3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the Database Tables</a:t>
            </a:r>
            <a:endParaRPr/>
          </a:p>
        </p:txBody>
      </p:sp>
      <p:pic>
        <p:nvPicPr>
          <p:cNvPr id="949" name="Google Shape;9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125" y="956000"/>
            <a:ext cx="3678239" cy="16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00" y="955988"/>
            <a:ext cx="4294724" cy="16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00" y="2871775"/>
            <a:ext cx="4294725" cy="20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3338" y="2871775"/>
            <a:ext cx="3585826" cy="18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24"/>
          <p:cNvGrpSpPr/>
          <p:nvPr/>
        </p:nvGrpSpPr>
        <p:grpSpPr>
          <a:xfrm>
            <a:off x="1845742" y="1749833"/>
            <a:ext cx="6494100" cy="1644127"/>
            <a:chOff x="1067234" y="1254725"/>
            <a:chExt cx="3315854" cy="827400"/>
          </a:xfrm>
        </p:grpSpPr>
        <p:cxnSp>
          <p:nvCxnSpPr>
            <p:cNvPr id="958" name="Google Shape;958;p24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9" name="Google Shape;959;p24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1" name="Google Shape;961;p24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2" name="Google Shape;962;p24"/>
          <p:cNvSpPr txBox="1"/>
          <p:nvPr/>
        </p:nvSpPr>
        <p:spPr>
          <a:xfrm>
            <a:off x="2951090" y="1879690"/>
            <a:ext cx="51795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Constraints and Validation Rules </a:t>
            </a:r>
            <a:endParaRPr sz="23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63" name="Google Shape;963;p24"/>
          <p:cNvGrpSpPr/>
          <p:nvPr/>
        </p:nvGrpSpPr>
        <p:grpSpPr>
          <a:xfrm>
            <a:off x="804141" y="1577764"/>
            <a:ext cx="1456446" cy="1987977"/>
            <a:chOff x="3478424" y="1308364"/>
            <a:chExt cx="2187185" cy="2942536"/>
          </a:xfrm>
        </p:grpSpPr>
        <p:sp>
          <p:nvSpPr>
            <p:cNvPr id="964" name="Google Shape;964;p24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7" name="Google Shape;1007;p24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0" name="Google Shape;1010;p24"/>
          <p:cNvGrpSpPr/>
          <p:nvPr/>
        </p:nvGrpSpPr>
        <p:grpSpPr>
          <a:xfrm>
            <a:off x="4276654" y="242508"/>
            <a:ext cx="871995" cy="940390"/>
            <a:chOff x="3669150" y="2223718"/>
            <a:chExt cx="436237" cy="503799"/>
          </a:xfrm>
        </p:grpSpPr>
        <p:sp>
          <p:nvSpPr>
            <p:cNvPr id="1011" name="Google Shape;1011;p2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3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25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019" name="Google Shape;1019;p25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020" name="Google Shape;1020;p25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7" name="Google Shape;1027;p25"/>
            <p:cNvSpPr/>
            <p:nvPr/>
          </p:nvSpPr>
          <p:spPr>
            <a:xfrm>
              <a:off x="3979488" y="2993900"/>
              <a:ext cx="264050" cy="127700"/>
            </a:xfrm>
            <a:custGeom>
              <a:rect b="b" l="l" r="r" t="t"/>
              <a:pathLst>
                <a:path extrusionOk="0" h="5108" w="10562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4045863" y="2849525"/>
              <a:ext cx="24725" cy="219100"/>
            </a:xfrm>
            <a:custGeom>
              <a:rect b="b" l="l" r="r" t="t"/>
              <a:pathLst>
                <a:path extrusionOk="0" h="8764" w="989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4045863" y="2788200"/>
              <a:ext cx="130400" cy="75350"/>
            </a:xfrm>
            <a:custGeom>
              <a:rect b="b" l="l" r="r" t="t"/>
              <a:pathLst>
                <a:path extrusionOk="0" h="3014" w="5216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4069963" y="2802200"/>
              <a:ext cx="106900" cy="266425"/>
            </a:xfrm>
            <a:custGeom>
              <a:rect b="b" l="l" r="r" t="t"/>
              <a:pathLst>
                <a:path extrusionOk="0" h="10657" w="4276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3554138" y="3162650"/>
              <a:ext cx="30975" cy="29200"/>
            </a:xfrm>
            <a:custGeom>
              <a:rect b="b" l="l" r="r" t="t"/>
              <a:pathLst>
                <a:path extrusionOk="0" h="1168" w="1239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3552338" y="1956550"/>
              <a:ext cx="973075" cy="1221025"/>
            </a:xfrm>
            <a:custGeom>
              <a:rect b="b" l="l" r="r" t="t"/>
              <a:pathLst>
                <a:path extrusionOk="0" h="48841" w="38923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3576463" y="1969250"/>
              <a:ext cx="957875" cy="1224425"/>
            </a:xfrm>
            <a:custGeom>
              <a:rect b="b" l="l" r="r" t="t"/>
              <a:pathLst>
                <a:path extrusionOk="0" h="48977" w="38315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3576463" y="1969350"/>
              <a:ext cx="957875" cy="1224300"/>
            </a:xfrm>
            <a:custGeom>
              <a:rect b="b" l="l" r="r" t="t"/>
              <a:pathLst>
                <a:path extrusionOk="0" h="48972" w="38315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3597288" y="1989600"/>
              <a:ext cx="919200" cy="1168625"/>
            </a:xfrm>
            <a:custGeom>
              <a:rect b="b" l="l" r="r" t="t"/>
              <a:pathLst>
                <a:path extrusionOk="0" h="46745" w="36768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3981863" y="3106100"/>
              <a:ext cx="524200" cy="225050"/>
            </a:xfrm>
            <a:custGeom>
              <a:rect b="b" l="l" r="r" t="t"/>
              <a:pathLst>
                <a:path extrusionOk="0" h="9002" w="20968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3978888" y="3021150"/>
              <a:ext cx="529850" cy="299750"/>
            </a:xfrm>
            <a:custGeom>
              <a:rect b="b" l="l" r="r" t="t"/>
              <a:pathLst>
                <a:path extrusionOk="0" h="11990" w="21194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3981563" y="3021275"/>
              <a:ext cx="524500" cy="299475"/>
            </a:xfrm>
            <a:custGeom>
              <a:rect b="b" l="l" r="r" t="t"/>
              <a:pathLst>
                <a:path extrusionOk="0" h="11979" w="2098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4019663" y="3036300"/>
              <a:ext cx="436700" cy="257875"/>
            </a:xfrm>
            <a:custGeom>
              <a:rect b="b" l="l" r="r" t="t"/>
              <a:pathLst>
                <a:path extrusionOk="0" h="10315" w="17468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4010438" y="2155100"/>
              <a:ext cx="448300" cy="417025"/>
            </a:xfrm>
            <a:custGeom>
              <a:rect b="b" l="l" r="r" t="t"/>
              <a:pathLst>
                <a:path extrusionOk="0" h="16681" w="17932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4051513" y="2226225"/>
              <a:ext cx="410500" cy="322700"/>
            </a:xfrm>
            <a:custGeom>
              <a:rect b="b" l="l" r="r" t="t"/>
              <a:pathLst>
                <a:path extrusionOk="0" h="12908" w="1642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3968163" y="2370900"/>
              <a:ext cx="25" cy="284275"/>
            </a:xfrm>
            <a:custGeom>
              <a:rect b="b" l="l" r="r" t="t"/>
              <a:pathLst>
                <a:path extrusionOk="0" fill="none" h="11371" w="1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3952688" y="2330125"/>
              <a:ext cx="527775" cy="303325"/>
            </a:xfrm>
            <a:custGeom>
              <a:rect b="b" l="l" r="r" t="t"/>
              <a:pathLst>
                <a:path extrusionOk="0" fill="none" h="12133" w="21111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3646113" y="2778375"/>
              <a:ext cx="246175" cy="245375"/>
            </a:xfrm>
            <a:custGeom>
              <a:rect b="b" l="l" r="r" t="t"/>
              <a:pathLst>
                <a:path extrusionOk="0" h="9815" w="9847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3720513" y="2747725"/>
              <a:ext cx="80100" cy="162250"/>
            </a:xfrm>
            <a:custGeom>
              <a:rect b="b" l="l" r="r" t="t"/>
              <a:pathLst>
                <a:path extrusionOk="0" h="6490" w="3204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3621988" y="2435025"/>
              <a:ext cx="287575" cy="359850"/>
            </a:xfrm>
            <a:custGeom>
              <a:rect b="b" l="l" r="r" t="t"/>
              <a:pathLst>
                <a:path extrusionOk="0" h="14394" w="11503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3982463" y="2408100"/>
              <a:ext cx="489075" cy="431025"/>
            </a:xfrm>
            <a:custGeom>
              <a:rect b="b" l="l" r="r" t="t"/>
              <a:pathLst>
                <a:path extrusionOk="0" h="17241" w="19563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3308863" y="2388488"/>
              <a:ext cx="674525" cy="1025150"/>
            </a:xfrm>
            <a:custGeom>
              <a:rect b="b" l="l" r="r" t="t"/>
              <a:pathLst>
                <a:path extrusionOk="0" h="41006" w="26981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3743438" y="2542050"/>
              <a:ext cx="131900" cy="95575"/>
            </a:xfrm>
            <a:custGeom>
              <a:rect b="b" l="l" r="r" t="t"/>
              <a:pathLst>
                <a:path extrusionOk="0" h="3823" w="5276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4301838" y="1738075"/>
              <a:ext cx="535825" cy="814425"/>
            </a:xfrm>
            <a:custGeom>
              <a:rect b="b" l="l" r="r" t="t"/>
              <a:pathLst>
                <a:path extrusionOk="0" h="32577" w="21433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4321788" y="1809825"/>
              <a:ext cx="430425" cy="672725"/>
            </a:xfrm>
            <a:custGeom>
              <a:rect b="b" l="l" r="r" t="t"/>
              <a:pathLst>
                <a:path extrusionOk="0" h="26909" w="17217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3369288" y="2576313"/>
              <a:ext cx="508725" cy="768875"/>
            </a:xfrm>
            <a:custGeom>
              <a:rect b="b" l="l" r="r" t="t"/>
              <a:pathLst>
                <a:path extrusionOk="0" h="30755" w="20349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25"/>
          <p:cNvGrpSpPr/>
          <p:nvPr/>
        </p:nvGrpSpPr>
        <p:grpSpPr>
          <a:xfrm>
            <a:off x="376274" y="1570522"/>
            <a:ext cx="2857439" cy="948253"/>
            <a:chOff x="408978" y="1286797"/>
            <a:chExt cx="2560200" cy="948253"/>
          </a:xfrm>
        </p:grpSpPr>
        <p:sp>
          <p:nvSpPr>
            <p:cNvPr id="1058" name="Google Shape;1058;p25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59" name="Google Shape;1059;p25"/>
            <p:cNvSpPr txBox="1"/>
            <p:nvPr/>
          </p:nvSpPr>
          <p:spPr>
            <a:xfrm>
              <a:off x="408978" y="1387850"/>
              <a:ext cx="25602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Rules that enforce limits and conditions on the data that can be inserted or updated in a table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0" name="Google Shape;1060;p25"/>
          <p:cNvSpPr txBox="1"/>
          <p:nvPr/>
        </p:nvSpPr>
        <p:spPr>
          <a:xfrm>
            <a:off x="6244450" y="3452700"/>
            <a:ext cx="27900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process ensuring that data entered into a system is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accurate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meaningful, and meets the required business rules and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constraints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1" name="Google Shape;1061;p25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062" name="Google Shape;1062;p25"/>
            <p:cNvSpPr/>
            <p:nvPr/>
          </p:nvSpPr>
          <p:spPr>
            <a:xfrm>
              <a:off x="1828850" y="2766100"/>
              <a:ext cx="1070200" cy="1007875"/>
            </a:xfrm>
            <a:custGeom>
              <a:rect b="b" l="l" r="r" t="t"/>
              <a:pathLst>
                <a:path extrusionOk="0" h="40315" w="42808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63" name="Google Shape;1063;p25"/>
            <p:cNvSpPr/>
            <p:nvPr/>
          </p:nvSpPr>
          <p:spPr>
            <a:xfrm>
              <a:off x="1828850" y="2765150"/>
              <a:ext cx="1070200" cy="1004800"/>
            </a:xfrm>
            <a:custGeom>
              <a:rect b="b" l="l" r="r" t="t"/>
              <a:pathLst>
                <a:path extrusionOk="0" h="40192" w="42808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64" name="Google Shape;1064;p25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065" name="Google Shape;1065;p25"/>
            <p:cNvSpPr/>
            <p:nvPr/>
          </p:nvSpPr>
          <p:spPr>
            <a:xfrm>
              <a:off x="5659725" y="1746113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66" name="Google Shape;1066;p25"/>
            <p:cNvSpPr/>
            <p:nvPr/>
          </p:nvSpPr>
          <p:spPr>
            <a:xfrm>
              <a:off x="5659725" y="1742100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67" name="Google Shape;1067;p25"/>
          <p:cNvSpPr txBox="1"/>
          <p:nvPr/>
        </p:nvSpPr>
        <p:spPr>
          <a:xfrm>
            <a:off x="690424" y="11308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CONSTRAINTS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68" name="Google Shape;1068;p25"/>
          <p:cNvSpPr txBox="1"/>
          <p:nvPr/>
        </p:nvSpPr>
        <p:spPr>
          <a:xfrm>
            <a:off x="6412287" y="2917250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VALIDATION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3" name="Google Shape;1073;p26"/>
          <p:cNvCxnSpPr>
            <a:stCxn id="1074" idx="2"/>
            <a:endCxn id="1075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26"/>
          <p:cNvCxnSpPr>
            <a:stCxn id="1077" idx="2"/>
            <a:endCxn id="1078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26"/>
          <p:cNvCxnSpPr>
            <a:stCxn id="1080" idx="2"/>
            <a:endCxn id="1081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26"/>
          <p:cNvCxnSpPr>
            <a:stCxn id="1083" idx="2"/>
            <a:endCxn id="1084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26"/>
          <p:cNvCxnSpPr>
            <a:stCxn id="1078" idx="2"/>
            <a:endCxn id="1086" idx="0"/>
          </p:cNvCxnSpPr>
          <p:nvPr/>
        </p:nvCxnSpPr>
        <p:spPr>
          <a:xfrm>
            <a:off x="5627662" y="2995126"/>
            <a:ext cx="134100" cy="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26"/>
          <p:cNvCxnSpPr>
            <a:stCxn id="1084" idx="1"/>
            <a:endCxn id="1081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26"/>
          <p:cNvCxnSpPr>
            <a:stCxn id="1078" idx="1"/>
            <a:endCxn id="1084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26"/>
          <p:cNvCxnSpPr>
            <a:stCxn id="1075" idx="1"/>
            <a:endCxn id="1078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26"/>
          <p:cNvCxnSpPr>
            <a:stCxn id="1075" idx="2"/>
            <a:endCxn id="1091" idx="0"/>
          </p:cNvCxnSpPr>
          <p:nvPr/>
        </p:nvCxnSpPr>
        <p:spPr>
          <a:xfrm>
            <a:off x="7739046" y="2995126"/>
            <a:ext cx="0" cy="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26"/>
          <p:cNvCxnSpPr>
            <a:stCxn id="1084" idx="2"/>
            <a:endCxn id="1093" idx="0"/>
          </p:cNvCxnSpPr>
          <p:nvPr/>
        </p:nvCxnSpPr>
        <p:spPr>
          <a:xfrm>
            <a:off x="3516278" y="2995126"/>
            <a:ext cx="69300" cy="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26"/>
          <p:cNvCxnSpPr>
            <a:stCxn id="1081" idx="2"/>
            <a:endCxn id="1095" idx="0"/>
          </p:cNvCxnSpPr>
          <p:nvPr/>
        </p:nvCxnSpPr>
        <p:spPr>
          <a:xfrm>
            <a:off x="1404894" y="2995126"/>
            <a:ext cx="0" cy="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2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CONSTRAINTS</a:t>
            </a:r>
            <a:endParaRPr/>
          </a:p>
        </p:txBody>
      </p:sp>
      <p:grpSp>
        <p:nvGrpSpPr>
          <p:cNvPr id="1097" name="Google Shape;1097;p26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1098" name="Google Shape;1098;p26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6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1095" name="Google Shape;1095;p26"/>
            <p:cNvSpPr txBox="1"/>
            <p:nvPr/>
          </p:nvSpPr>
          <p:spPr>
            <a:xfrm>
              <a:off x="459450" y="2997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856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Uniquely </a:t>
              </a:r>
              <a:r>
                <a:rPr lang="en-GB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identifies</a:t>
              </a:r>
              <a:r>
                <a:rPr lang="en-GB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records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100" name="Google Shape;1100;p26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1101" name="Google Shape;1101;p26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2" name="Google Shape;1102;p26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Primary Key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103" name="Google Shape;1103;p26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1104" name="Google Shape;1104;p26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26"/>
          <p:cNvGrpSpPr/>
          <p:nvPr/>
        </p:nvGrpSpPr>
        <p:grpSpPr>
          <a:xfrm>
            <a:off x="2441225" y="2388267"/>
            <a:ext cx="2288700" cy="2191592"/>
            <a:chOff x="2441225" y="2388267"/>
            <a:chExt cx="2288700" cy="2191592"/>
          </a:xfrm>
        </p:grpSpPr>
        <p:sp>
          <p:nvSpPr>
            <p:cNvPr id="1093" name="Google Shape;1093;p26"/>
            <p:cNvSpPr txBox="1"/>
            <p:nvPr/>
          </p:nvSpPr>
          <p:spPr>
            <a:xfrm>
              <a:off x="2441225" y="2997650"/>
              <a:ext cx="22887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Establish links between two tables 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106" name="Google Shape;1106;p26"/>
            <p:cNvGrpSpPr/>
            <p:nvPr/>
          </p:nvGrpSpPr>
          <p:grpSpPr>
            <a:xfrm>
              <a:off x="2523271" y="2388267"/>
              <a:ext cx="1890900" cy="2191592"/>
              <a:chOff x="2523271" y="2388267"/>
              <a:chExt cx="1890900" cy="2191592"/>
            </a:xfrm>
          </p:grpSpPr>
          <p:sp>
            <p:nvSpPr>
              <p:cNvPr id="1107" name="Google Shape;1107;p26"/>
              <p:cNvSpPr txBox="1"/>
              <p:nvPr/>
            </p:nvSpPr>
            <p:spPr>
              <a:xfrm>
                <a:off x="252327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8" name="Google Shape;1108;p26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Foreign Key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109" name="Google Shape;1109;p26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1110" name="Google Shape;1110;p26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26"/>
          <p:cNvGrpSpPr/>
          <p:nvPr/>
        </p:nvGrpSpPr>
        <p:grpSpPr>
          <a:xfrm>
            <a:off x="4682210" y="2388267"/>
            <a:ext cx="2158816" cy="2191593"/>
            <a:chOff x="4682210" y="2388267"/>
            <a:chExt cx="2158816" cy="2191593"/>
          </a:xfrm>
        </p:grpSpPr>
        <p:sp>
          <p:nvSpPr>
            <p:cNvPr id="1086" name="Google Shape;1086;p26"/>
            <p:cNvSpPr txBox="1"/>
            <p:nvPr/>
          </p:nvSpPr>
          <p:spPr>
            <a:xfrm>
              <a:off x="4682227" y="2997650"/>
              <a:ext cx="21588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Ensures values in a column are distinct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112" name="Google Shape;1112;p26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1113" name="Google Shape;1113;p26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4" name="Google Shape;1114;p26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Unique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115" name="Google Shape;1115;p26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1116" name="Google Shape;1116;p26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p26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1091" name="Google Shape;1091;p26"/>
            <p:cNvSpPr txBox="1"/>
            <p:nvPr/>
          </p:nvSpPr>
          <p:spPr>
            <a:xfrm>
              <a:off x="6793599" y="2997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Column can not contain null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118" name="Google Shape;1118;p26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1119" name="Google Shape;1119;p26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0" name="Google Shape;1120;p26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Not Null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1121" name="Google Shape;1121;p26"/>
          <p:cNvCxnSpPr>
            <a:stCxn id="1081" idx="2"/>
            <a:endCxn id="1095" idx="0"/>
          </p:cNvCxnSpPr>
          <p:nvPr/>
        </p:nvCxnSpPr>
        <p:spPr>
          <a:xfrm>
            <a:off x="1404894" y="2995126"/>
            <a:ext cx="0" cy="2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26"/>
          <p:cNvCxnSpPr>
            <a:stCxn id="1084" idx="2"/>
            <a:endCxn id="1093" idx="0"/>
          </p:cNvCxnSpPr>
          <p:nvPr/>
        </p:nvCxnSpPr>
        <p:spPr>
          <a:xfrm>
            <a:off x="3516278" y="2995126"/>
            <a:ext cx="69300" cy="2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26"/>
          <p:cNvCxnSpPr>
            <a:stCxn id="1078" idx="2"/>
            <a:endCxn id="1086" idx="0"/>
          </p:cNvCxnSpPr>
          <p:nvPr/>
        </p:nvCxnSpPr>
        <p:spPr>
          <a:xfrm>
            <a:off x="5627662" y="2995126"/>
            <a:ext cx="134100" cy="2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26"/>
          <p:cNvCxnSpPr>
            <a:stCxn id="1075" idx="2"/>
            <a:endCxn id="1091" idx="0"/>
          </p:cNvCxnSpPr>
          <p:nvPr/>
        </p:nvCxnSpPr>
        <p:spPr>
          <a:xfrm>
            <a:off x="7739046" y="2995126"/>
            <a:ext cx="0" cy="2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26"/>
          <p:cNvCxnSpPr>
            <a:stCxn id="1075" idx="1"/>
            <a:endCxn id="1078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26"/>
          <p:cNvCxnSpPr>
            <a:stCxn id="1078" idx="1"/>
            <a:endCxn id="1084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26"/>
          <p:cNvCxnSpPr>
            <a:stCxn id="1084" idx="1"/>
            <a:endCxn id="1081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26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6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6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26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8" name="Google Shape;1128;p26"/>
          <p:cNvCxnSpPr>
            <a:stCxn id="1080" idx="2"/>
            <a:endCxn id="1081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26"/>
          <p:cNvCxnSpPr>
            <a:stCxn id="1083" idx="2"/>
            <a:endCxn id="1084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26"/>
          <p:cNvCxnSpPr>
            <a:stCxn id="1077" idx="2"/>
            <a:endCxn id="1078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26"/>
          <p:cNvCxnSpPr>
            <a:stCxn id="1074" idx="2"/>
            <a:endCxn id="1075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2" name="Google Shape;1132;p26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1133" name="Google Shape;1133;p26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9" name="Google Shape;1139;p26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1140" name="Google Shape;1140;p26"/>
            <p:cNvSpPr/>
            <p:nvPr/>
          </p:nvSpPr>
          <p:spPr>
            <a:xfrm>
              <a:off x="4447550" y="413675"/>
              <a:ext cx="353475" cy="317200"/>
            </a:xfrm>
            <a:custGeom>
              <a:rect b="b" l="l" r="r" t="t"/>
              <a:pathLst>
                <a:path extrusionOk="0" h="12688" w="14139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589675" y="249750"/>
              <a:ext cx="358300" cy="322025"/>
            </a:xfrm>
            <a:custGeom>
              <a:rect b="b" l="l" r="r" t="t"/>
              <a:pathLst>
                <a:path extrusionOk="0" h="12881" w="14332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2" name="Google Shape;1142;p26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1143" name="Google Shape;1143;p26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5" name="Google Shape;1145;p26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1146" name="Google Shape;1146;p26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3" name="Google Shape;1153;p27"/>
          <p:cNvCxnSpPr>
            <a:stCxn id="1154" idx="2"/>
            <a:endCxn id="1155" idx="0"/>
          </p:cNvCxnSpPr>
          <p:nvPr/>
        </p:nvCxnSpPr>
        <p:spPr>
          <a:xfrm>
            <a:off x="6465887" y="1573649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27"/>
          <p:cNvCxnSpPr>
            <a:stCxn id="1157" idx="2"/>
            <a:endCxn id="1158" idx="0"/>
          </p:cNvCxnSpPr>
          <p:nvPr/>
        </p:nvCxnSpPr>
        <p:spPr>
          <a:xfrm>
            <a:off x="2243119" y="1573649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27"/>
          <p:cNvCxnSpPr>
            <a:stCxn id="1160" idx="2"/>
            <a:endCxn id="1161" idx="0"/>
          </p:cNvCxnSpPr>
          <p:nvPr/>
        </p:nvCxnSpPr>
        <p:spPr>
          <a:xfrm>
            <a:off x="4354503" y="1573649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27"/>
          <p:cNvCxnSpPr>
            <a:stCxn id="1155" idx="2"/>
            <a:endCxn id="1163" idx="0"/>
          </p:cNvCxnSpPr>
          <p:nvPr/>
        </p:nvCxnSpPr>
        <p:spPr>
          <a:xfrm>
            <a:off x="6465887" y="2912301"/>
            <a:ext cx="134100" cy="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27"/>
          <p:cNvCxnSpPr>
            <a:stCxn id="1161" idx="1"/>
            <a:endCxn id="1158" idx="3"/>
          </p:cNvCxnSpPr>
          <p:nvPr/>
        </p:nvCxnSpPr>
        <p:spPr>
          <a:xfrm rot="10800000">
            <a:off x="3141018" y="2432190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27"/>
          <p:cNvCxnSpPr>
            <a:stCxn id="1155" idx="1"/>
            <a:endCxn id="1161" idx="3"/>
          </p:cNvCxnSpPr>
          <p:nvPr/>
        </p:nvCxnSpPr>
        <p:spPr>
          <a:xfrm rot="10800000">
            <a:off x="5252402" y="2432190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27"/>
          <p:cNvCxnSpPr/>
          <p:nvPr/>
        </p:nvCxnSpPr>
        <p:spPr>
          <a:xfrm>
            <a:off x="8043871" y="2912301"/>
            <a:ext cx="0" cy="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27"/>
          <p:cNvCxnSpPr>
            <a:stCxn id="1161" idx="2"/>
            <a:endCxn id="1168" idx="0"/>
          </p:cNvCxnSpPr>
          <p:nvPr/>
        </p:nvCxnSpPr>
        <p:spPr>
          <a:xfrm>
            <a:off x="4354503" y="2912301"/>
            <a:ext cx="69300" cy="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27"/>
          <p:cNvCxnSpPr>
            <a:stCxn id="1158" idx="2"/>
            <a:endCxn id="1170" idx="0"/>
          </p:cNvCxnSpPr>
          <p:nvPr/>
        </p:nvCxnSpPr>
        <p:spPr>
          <a:xfrm>
            <a:off x="2243119" y="2912301"/>
            <a:ext cx="0" cy="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1" name="Google Shape;1171;p27"/>
          <p:cNvSpPr txBox="1"/>
          <p:nvPr>
            <p:ph type="title"/>
          </p:nvPr>
        </p:nvSpPr>
        <p:spPr>
          <a:xfrm>
            <a:off x="514800" y="217875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</a:t>
            </a:r>
            <a:endParaRPr/>
          </a:p>
        </p:txBody>
      </p:sp>
      <p:grpSp>
        <p:nvGrpSpPr>
          <p:cNvPr id="1172" name="Google Shape;1172;p27"/>
          <p:cNvGrpSpPr/>
          <p:nvPr/>
        </p:nvGrpSpPr>
        <p:grpSpPr>
          <a:xfrm>
            <a:off x="1345233" y="1952079"/>
            <a:ext cx="1795771" cy="960222"/>
            <a:chOff x="751150" y="2247204"/>
            <a:chExt cx="2043900" cy="1140000"/>
          </a:xfrm>
        </p:grpSpPr>
        <p:sp>
          <p:nvSpPr>
            <p:cNvPr id="1173" name="Google Shape;1173;p27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27"/>
          <p:cNvGrpSpPr/>
          <p:nvPr/>
        </p:nvGrpSpPr>
        <p:grpSpPr>
          <a:xfrm>
            <a:off x="1297663" y="2305442"/>
            <a:ext cx="1890913" cy="2191592"/>
            <a:chOff x="459438" y="2388267"/>
            <a:chExt cx="1890913" cy="2191592"/>
          </a:xfrm>
        </p:grpSpPr>
        <p:sp>
          <p:nvSpPr>
            <p:cNvPr id="1170" name="Google Shape;1170;p27"/>
            <p:cNvSpPr txBox="1"/>
            <p:nvPr/>
          </p:nvSpPr>
          <p:spPr>
            <a:xfrm>
              <a:off x="459450" y="2997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856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Ensure data is of the correct type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175" name="Google Shape;1175;p27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1176" name="Google Shape;1176;p27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7" name="Google Shape;1177;p27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Data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178" name="Google Shape;1178;p27"/>
          <p:cNvGrpSpPr/>
          <p:nvPr/>
        </p:nvGrpSpPr>
        <p:grpSpPr>
          <a:xfrm>
            <a:off x="3456618" y="1952079"/>
            <a:ext cx="1795771" cy="960222"/>
            <a:chOff x="751150" y="2247204"/>
            <a:chExt cx="2043900" cy="1140000"/>
          </a:xfrm>
        </p:grpSpPr>
        <p:sp>
          <p:nvSpPr>
            <p:cNvPr id="1179" name="Google Shape;1179;p27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7"/>
          <p:cNvGrpSpPr/>
          <p:nvPr/>
        </p:nvGrpSpPr>
        <p:grpSpPr>
          <a:xfrm>
            <a:off x="3279450" y="2305442"/>
            <a:ext cx="2288700" cy="2191592"/>
            <a:chOff x="2441225" y="2388267"/>
            <a:chExt cx="2288700" cy="2191592"/>
          </a:xfrm>
        </p:grpSpPr>
        <p:sp>
          <p:nvSpPr>
            <p:cNvPr id="1168" name="Google Shape;1168;p27"/>
            <p:cNvSpPr txBox="1"/>
            <p:nvPr/>
          </p:nvSpPr>
          <p:spPr>
            <a:xfrm>
              <a:off x="2441225" y="2997650"/>
              <a:ext cx="22887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Checking that data adheres to a specified format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181" name="Google Shape;1181;p27"/>
            <p:cNvGrpSpPr/>
            <p:nvPr/>
          </p:nvGrpSpPr>
          <p:grpSpPr>
            <a:xfrm>
              <a:off x="2523271" y="2388267"/>
              <a:ext cx="1890900" cy="2191592"/>
              <a:chOff x="2523271" y="2388267"/>
              <a:chExt cx="1890900" cy="2191592"/>
            </a:xfrm>
          </p:grpSpPr>
          <p:sp>
            <p:nvSpPr>
              <p:cNvPr id="1182" name="Google Shape;1182;p27"/>
              <p:cNvSpPr txBox="1"/>
              <p:nvPr/>
            </p:nvSpPr>
            <p:spPr>
              <a:xfrm>
                <a:off x="252327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3" name="Google Shape;1183;p27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Format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184" name="Google Shape;1184;p27"/>
          <p:cNvGrpSpPr/>
          <p:nvPr/>
        </p:nvGrpSpPr>
        <p:grpSpPr>
          <a:xfrm>
            <a:off x="5568002" y="1952079"/>
            <a:ext cx="1795771" cy="960222"/>
            <a:chOff x="751150" y="2247204"/>
            <a:chExt cx="2043900" cy="1140000"/>
          </a:xfrm>
        </p:grpSpPr>
        <p:sp>
          <p:nvSpPr>
            <p:cNvPr id="1185" name="Google Shape;1185;p27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27"/>
          <p:cNvGrpSpPr/>
          <p:nvPr/>
        </p:nvGrpSpPr>
        <p:grpSpPr>
          <a:xfrm>
            <a:off x="5520435" y="2305442"/>
            <a:ext cx="2158816" cy="2191593"/>
            <a:chOff x="4682210" y="2388267"/>
            <a:chExt cx="2158816" cy="2191593"/>
          </a:xfrm>
        </p:grpSpPr>
        <p:sp>
          <p:nvSpPr>
            <p:cNvPr id="1163" name="Google Shape;1163;p27"/>
            <p:cNvSpPr txBox="1"/>
            <p:nvPr/>
          </p:nvSpPr>
          <p:spPr>
            <a:xfrm>
              <a:off x="4682227" y="2997650"/>
              <a:ext cx="21588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Verifying that numeric data falls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187" name="Google Shape;1187;p27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1188" name="Google Shape;1188;p27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9" name="Google Shape;1189;p27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Range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1190" name="Google Shape;1190;p27"/>
          <p:cNvSpPr txBox="1"/>
          <p:nvPr/>
        </p:nvSpPr>
        <p:spPr>
          <a:xfrm>
            <a:off x="7631819" y="3808835"/>
            <a:ext cx="18909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1" name="Google Shape;1191;p27"/>
          <p:cNvCxnSpPr>
            <a:stCxn id="1158" idx="2"/>
            <a:endCxn id="1170" idx="0"/>
          </p:cNvCxnSpPr>
          <p:nvPr/>
        </p:nvCxnSpPr>
        <p:spPr>
          <a:xfrm>
            <a:off x="2243119" y="2912301"/>
            <a:ext cx="0" cy="2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27"/>
          <p:cNvCxnSpPr>
            <a:stCxn id="1161" idx="2"/>
            <a:endCxn id="1168" idx="0"/>
          </p:cNvCxnSpPr>
          <p:nvPr/>
        </p:nvCxnSpPr>
        <p:spPr>
          <a:xfrm>
            <a:off x="4354503" y="2912301"/>
            <a:ext cx="69300" cy="2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27"/>
          <p:cNvCxnSpPr>
            <a:stCxn id="1155" idx="2"/>
            <a:endCxn id="1163" idx="0"/>
          </p:cNvCxnSpPr>
          <p:nvPr/>
        </p:nvCxnSpPr>
        <p:spPr>
          <a:xfrm>
            <a:off x="6465887" y="2912301"/>
            <a:ext cx="134100" cy="2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27"/>
          <p:cNvCxnSpPr/>
          <p:nvPr/>
        </p:nvCxnSpPr>
        <p:spPr>
          <a:xfrm>
            <a:off x="8043871" y="2912301"/>
            <a:ext cx="0" cy="2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27"/>
          <p:cNvCxnSpPr>
            <a:stCxn id="1155" idx="1"/>
            <a:endCxn id="1161" idx="3"/>
          </p:cNvCxnSpPr>
          <p:nvPr/>
        </p:nvCxnSpPr>
        <p:spPr>
          <a:xfrm rot="10800000">
            <a:off x="5252402" y="2432190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27"/>
          <p:cNvCxnSpPr>
            <a:stCxn id="1161" idx="1"/>
            <a:endCxn id="1158" idx="3"/>
          </p:cNvCxnSpPr>
          <p:nvPr/>
        </p:nvCxnSpPr>
        <p:spPr>
          <a:xfrm rot="10800000">
            <a:off x="3141018" y="2432190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0" name="Google Shape;1160;p27"/>
          <p:cNvSpPr/>
          <p:nvPr/>
        </p:nvSpPr>
        <p:spPr>
          <a:xfrm>
            <a:off x="4076103" y="1016849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7"/>
          <p:cNvSpPr/>
          <p:nvPr/>
        </p:nvSpPr>
        <p:spPr>
          <a:xfrm>
            <a:off x="1964719" y="1016849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6187487" y="1016849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7" name="Google Shape;1197;p27"/>
          <p:cNvCxnSpPr>
            <a:stCxn id="1157" idx="2"/>
            <a:endCxn id="1158" idx="0"/>
          </p:cNvCxnSpPr>
          <p:nvPr/>
        </p:nvCxnSpPr>
        <p:spPr>
          <a:xfrm>
            <a:off x="2243119" y="1573649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27"/>
          <p:cNvCxnSpPr>
            <a:stCxn id="1160" idx="2"/>
            <a:endCxn id="1161" idx="0"/>
          </p:cNvCxnSpPr>
          <p:nvPr/>
        </p:nvCxnSpPr>
        <p:spPr>
          <a:xfrm>
            <a:off x="4354503" y="1573649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27"/>
          <p:cNvCxnSpPr>
            <a:stCxn id="1154" idx="2"/>
            <a:endCxn id="1155" idx="0"/>
          </p:cNvCxnSpPr>
          <p:nvPr/>
        </p:nvCxnSpPr>
        <p:spPr>
          <a:xfrm>
            <a:off x="6465887" y="1573649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0" name="Google Shape;1200;p27"/>
          <p:cNvGrpSpPr/>
          <p:nvPr/>
        </p:nvGrpSpPr>
        <p:grpSpPr>
          <a:xfrm>
            <a:off x="4179451" y="1101157"/>
            <a:ext cx="350103" cy="388182"/>
            <a:chOff x="3300325" y="249875"/>
            <a:chExt cx="433725" cy="480900"/>
          </a:xfrm>
        </p:grpSpPr>
        <p:sp>
          <p:nvSpPr>
            <p:cNvPr id="1201" name="Google Shape;1201;p27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07" name="Google Shape;1207;p27"/>
          <p:cNvGrpSpPr/>
          <p:nvPr/>
        </p:nvGrpSpPr>
        <p:grpSpPr>
          <a:xfrm>
            <a:off x="6263915" y="1101067"/>
            <a:ext cx="403943" cy="388364"/>
            <a:chOff x="4447550" y="249750"/>
            <a:chExt cx="500425" cy="481125"/>
          </a:xfrm>
        </p:grpSpPr>
        <p:sp>
          <p:nvSpPr>
            <p:cNvPr id="1208" name="Google Shape;1208;p27"/>
            <p:cNvSpPr/>
            <p:nvPr/>
          </p:nvSpPr>
          <p:spPr>
            <a:xfrm>
              <a:off x="4447550" y="413675"/>
              <a:ext cx="353475" cy="317200"/>
            </a:xfrm>
            <a:custGeom>
              <a:rect b="b" l="l" r="r" t="t"/>
              <a:pathLst>
                <a:path extrusionOk="0" h="12688" w="14139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4589675" y="249750"/>
              <a:ext cx="358300" cy="322025"/>
            </a:xfrm>
            <a:custGeom>
              <a:rect b="b" l="l" r="r" t="t"/>
              <a:pathLst>
                <a:path extrusionOk="0" h="12881" w="14332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0" name="Google Shape;1210;p27"/>
          <p:cNvGrpSpPr/>
          <p:nvPr/>
        </p:nvGrpSpPr>
        <p:grpSpPr>
          <a:xfrm>
            <a:off x="2048624" y="1100784"/>
            <a:ext cx="388990" cy="388929"/>
            <a:chOff x="2685825" y="840375"/>
            <a:chExt cx="481900" cy="481825"/>
          </a:xfrm>
        </p:grpSpPr>
        <p:sp>
          <p:nvSpPr>
            <p:cNvPr id="1211" name="Google Shape;1211;p27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8"/>
          <p:cNvSpPr txBox="1"/>
          <p:nvPr>
            <p:ph type="title"/>
          </p:nvPr>
        </p:nvSpPr>
        <p:spPr>
          <a:xfrm>
            <a:off x="366450" y="888150"/>
            <a:ext cx="6713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2900"/>
              <a:t>Referential Integrity</a:t>
            </a:r>
            <a:endParaRPr sz="2900"/>
          </a:p>
        </p:txBody>
      </p:sp>
      <p:sp>
        <p:nvSpPr>
          <p:cNvPr id="1218" name="Google Shape;1218;p28"/>
          <p:cNvSpPr txBox="1"/>
          <p:nvPr>
            <p:ph type="title"/>
          </p:nvPr>
        </p:nvSpPr>
        <p:spPr>
          <a:xfrm>
            <a:off x="311700" y="2571750"/>
            <a:ext cx="701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 startAt="3"/>
            </a:pPr>
            <a:r>
              <a:rPr lang="en-GB" sz="2900"/>
              <a:t>Data consistency</a:t>
            </a:r>
            <a:endParaRPr sz="2900"/>
          </a:p>
        </p:txBody>
      </p:sp>
      <p:sp>
        <p:nvSpPr>
          <p:cNvPr id="1219" name="Google Shape;1219;p28"/>
          <p:cNvSpPr txBox="1"/>
          <p:nvPr>
            <p:ph type="title"/>
          </p:nvPr>
        </p:nvSpPr>
        <p:spPr>
          <a:xfrm>
            <a:off x="311700" y="1729950"/>
            <a:ext cx="594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 startAt="2"/>
            </a:pPr>
            <a:r>
              <a:rPr lang="en-GB" sz="2900"/>
              <a:t>Business Rule enforcement</a:t>
            </a:r>
            <a:endParaRPr sz="2900"/>
          </a:p>
        </p:txBody>
      </p:sp>
      <p:sp>
        <p:nvSpPr>
          <p:cNvPr id="1220" name="Google Shape;1220;p28"/>
          <p:cNvSpPr txBox="1"/>
          <p:nvPr>
            <p:ph type="title"/>
          </p:nvPr>
        </p:nvSpPr>
        <p:spPr>
          <a:xfrm>
            <a:off x="311700" y="3316075"/>
            <a:ext cx="682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 startAt="4"/>
            </a:pPr>
            <a:r>
              <a:rPr lang="en-GB" sz="2900"/>
              <a:t>Error Handling</a:t>
            </a:r>
            <a:endParaRPr sz="2900"/>
          </a:p>
        </p:txBody>
      </p:sp>
      <p:sp>
        <p:nvSpPr>
          <p:cNvPr id="1221" name="Google Shape;1221;p28"/>
          <p:cNvSpPr txBox="1"/>
          <p:nvPr>
            <p:ph type="title"/>
          </p:nvPr>
        </p:nvSpPr>
        <p:spPr>
          <a:xfrm>
            <a:off x="311700" y="4157875"/>
            <a:ext cx="643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 startAt="5"/>
            </a:pPr>
            <a:r>
              <a:rPr lang="en-GB" sz="2900"/>
              <a:t>Performance Consideration</a:t>
            </a:r>
            <a:endParaRPr sz="2900"/>
          </a:p>
        </p:txBody>
      </p:sp>
      <p:sp>
        <p:nvSpPr>
          <p:cNvPr id="1222" name="Google Shape;1222;p28"/>
          <p:cNvSpPr txBox="1"/>
          <p:nvPr>
            <p:ph idx="4294967295" type="subTitle"/>
          </p:nvPr>
        </p:nvSpPr>
        <p:spPr>
          <a:xfrm>
            <a:off x="305150" y="161775"/>
            <a:ext cx="73746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rgbClr val="80008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Overall System Constraints and Validation</a:t>
            </a:r>
            <a:endParaRPr sz="2800">
              <a:solidFill>
                <a:srgbClr val="80008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29"/>
          <p:cNvGrpSpPr/>
          <p:nvPr/>
        </p:nvGrpSpPr>
        <p:grpSpPr>
          <a:xfrm>
            <a:off x="1845742" y="1749833"/>
            <a:ext cx="6494100" cy="1644127"/>
            <a:chOff x="1067234" y="1254725"/>
            <a:chExt cx="3315854" cy="827400"/>
          </a:xfrm>
        </p:grpSpPr>
        <p:cxnSp>
          <p:nvCxnSpPr>
            <p:cNvPr id="1228" name="Google Shape;1228;p29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9" name="Google Shape;1229;p29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1" name="Google Shape;1231;p29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2" name="Google Shape;1232;p29"/>
          <p:cNvSpPr txBox="1"/>
          <p:nvPr/>
        </p:nvSpPr>
        <p:spPr>
          <a:xfrm>
            <a:off x="2951090" y="1879690"/>
            <a:ext cx="51795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Implementation and Testing</a:t>
            </a:r>
            <a:endParaRPr sz="23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33" name="Google Shape;1233;p29"/>
          <p:cNvGrpSpPr/>
          <p:nvPr/>
        </p:nvGrpSpPr>
        <p:grpSpPr>
          <a:xfrm>
            <a:off x="804141" y="1577764"/>
            <a:ext cx="1456446" cy="1987977"/>
            <a:chOff x="3478424" y="1308364"/>
            <a:chExt cx="2187185" cy="2942536"/>
          </a:xfrm>
        </p:grpSpPr>
        <p:sp>
          <p:nvSpPr>
            <p:cNvPr id="1234" name="Google Shape;1234;p29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7" name="Google Shape;1277;p29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1278" name="Google Shape;1278;p29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0" name="Google Shape;1280;p29"/>
          <p:cNvGrpSpPr/>
          <p:nvPr/>
        </p:nvGrpSpPr>
        <p:grpSpPr>
          <a:xfrm>
            <a:off x="4276654" y="242508"/>
            <a:ext cx="871995" cy="940390"/>
            <a:chOff x="3669150" y="2223718"/>
            <a:chExt cx="436237" cy="503799"/>
          </a:xfrm>
        </p:grpSpPr>
        <p:sp>
          <p:nvSpPr>
            <p:cNvPr id="1281" name="Google Shape;1281;p2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3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25" y="249650"/>
            <a:ext cx="80933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4" name="Google Shape;1294;p31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5" name="Google Shape;1295;p31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6" name="Google Shape;1296;p31"/>
          <p:cNvSpPr/>
          <p:nvPr/>
        </p:nvSpPr>
        <p:spPr>
          <a:xfrm>
            <a:off x="5150525" y="3231450"/>
            <a:ext cx="1619900" cy="839600"/>
          </a:xfrm>
          <a:custGeom>
            <a:rect b="b" l="l" r="r" t="t"/>
            <a:pathLst>
              <a:path extrusionOk="0" h="33584" w="64796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97" name="Google Shape;1297;p31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1298" name="Google Shape;1298;p31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31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31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31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31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31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4" name="Google Shape;1304;p31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5" name="Google Shape;1305;p31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6" name="Google Shape;1306;p31"/>
          <p:cNvSpPr txBox="1"/>
          <p:nvPr>
            <p:ph type="title"/>
          </p:nvPr>
        </p:nvSpPr>
        <p:spPr>
          <a:xfrm>
            <a:off x="514800" y="333125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PostgreSQL</a:t>
            </a:r>
            <a:endParaRPr/>
          </a:p>
        </p:txBody>
      </p:sp>
      <p:sp>
        <p:nvSpPr>
          <p:cNvPr id="1307" name="Google Shape;1307;p31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308" name="Google Shape;1308;p31"/>
          <p:cNvGrpSpPr/>
          <p:nvPr/>
        </p:nvGrpSpPr>
        <p:grpSpPr>
          <a:xfrm>
            <a:off x="480188" y="1462650"/>
            <a:ext cx="1872412" cy="1102575"/>
            <a:chOff x="480188" y="1462650"/>
            <a:chExt cx="1872412" cy="1102575"/>
          </a:xfrm>
        </p:grpSpPr>
        <p:sp>
          <p:nvSpPr>
            <p:cNvPr id="1309" name="Google Shape;1309;p31"/>
            <p:cNvSpPr txBox="1"/>
            <p:nvPr/>
          </p:nvSpPr>
          <p:spPr>
            <a:xfrm>
              <a:off x="480300" y="1794225"/>
              <a:ext cx="1872300" cy="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Complaint with Cloud databases like Superbase and Firebase.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0" name="Google Shape;1310;p31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Extensible </a:t>
              </a: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Architecture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11" name="Google Shape;1311;p31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312" name="Google Shape;1312;p31"/>
          <p:cNvGrpSpPr/>
          <p:nvPr/>
        </p:nvGrpSpPr>
        <p:grpSpPr>
          <a:xfrm>
            <a:off x="6756775" y="1462650"/>
            <a:ext cx="1906986" cy="949250"/>
            <a:chOff x="6791300" y="1452625"/>
            <a:chExt cx="1906986" cy="949250"/>
          </a:xfrm>
        </p:grpSpPr>
        <p:sp>
          <p:nvSpPr>
            <p:cNvPr id="1313" name="Google Shape;1313;p31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work with Geographic objects.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4" name="Google Shape;1314;p31"/>
            <p:cNvSpPr txBox="1"/>
            <p:nvPr/>
          </p:nvSpPr>
          <p:spPr>
            <a:xfrm flipH="1">
              <a:off x="6825986" y="145262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Advanced PostGIS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15" name="Google Shape;1315;p31"/>
          <p:cNvGrpSpPr/>
          <p:nvPr/>
        </p:nvGrpSpPr>
        <p:grpSpPr>
          <a:xfrm>
            <a:off x="480188" y="3069100"/>
            <a:ext cx="1872600" cy="1073900"/>
            <a:chOff x="480188" y="3069100"/>
            <a:chExt cx="1872600" cy="1073900"/>
          </a:xfrm>
        </p:grpSpPr>
        <p:sp>
          <p:nvSpPr>
            <p:cNvPr id="1316" name="Google Shape;1316;p31"/>
            <p:cNvSpPr txBox="1"/>
            <p:nvPr/>
          </p:nvSpPr>
          <p:spPr>
            <a:xfrm>
              <a:off x="480200" y="3400500"/>
              <a:ext cx="18723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Cost-effective and benefits from a large community of developers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7" name="Google Shape;1317;p31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Open Source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18" name="Google Shape;1318;p31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319" name="Google Shape;1319;p31"/>
          <p:cNvGrpSpPr/>
          <p:nvPr/>
        </p:nvGrpSpPr>
        <p:grpSpPr>
          <a:xfrm>
            <a:off x="6774063" y="3060850"/>
            <a:ext cx="1872411" cy="941008"/>
            <a:chOff x="6791400" y="3069100"/>
            <a:chExt cx="1872411" cy="941008"/>
          </a:xfrm>
        </p:grpSpPr>
        <p:sp>
          <p:nvSpPr>
            <p:cNvPr id="1320" name="Google Shape;1320;p31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Store a high volume of data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1" name="Google Shape;1321;p31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Scalability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22" name="Google Shape;1322;p31"/>
          <p:cNvSpPr/>
          <p:nvPr/>
        </p:nvSpPr>
        <p:spPr>
          <a:xfrm>
            <a:off x="5160025" y="3231450"/>
            <a:ext cx="1610400" cy="839600"/>
          </a:xfrm>
          <a:custGeom>
            <a:rect b="b" l="l" r="r" t="t"/>
            <a:pathLst>
              <a:path extrusionOk="0" h="33584" w="64416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323" name="Google Shape;13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450" y="1154386"/>
            <a:ext cx="2980475" cy="30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50" y="846125"/>
            <a:ext cx="672700" cy="6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075" y="2565225"/>
            <a:ext cx="632865" cy="7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5979" y="468029"/>
            <a:ext cx="994625" cy="9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31"/>
          <p:cNvSpPr txBox="1"/>
          <p:nvPr/>
        </p:nvSpPr>
        <p:spPr>
          <a:xfrm>
            <a:off x="0" y="4551600"/>
            <a:ext cx="29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Automatic ERD generation 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28" name="Google Shape;1328;p31"/>
          <p:cNvSpPr txBox="1"/>
          <p:nvPr/>
        </p:nvSpPr>
        <p:spPr>
          <a:xfrm>
            <a:off x="5648700" y="4508375"/>
            <a:ext cx="298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Provides statistics on performance and queries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29" name="Google Shape;1329;p31"/>
          <p:cNvSpPr txBox="1"/>
          <p:nvPr/>
        </p:nvSpPr>
        <p:spPr>
          <a:xfrm>
            <a:off x="3064425" y="4551600"/>
            <a:ext cx="298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Reliable to Real-time weather updates 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514800" y="292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grpSp>
        <p:nvGrpSpPr>
          <p:cNvPr id="188" name="Google Shape;188;p14"/>
          <p:cNvGrpSpPr/>
          <p:nvPr/>
        </p:nvGrpSpPr>
        <p:grpSpPr>
          <a:xfrm>
            <a:off x="5739524" y="1020441"/>
            <a:ext cx="3053802" cy="3392364"/>
            <a:chOff x="5291599" y="959866"/>
            <a:chExt cx="3053802" cy="3392364"/>
          </a:xfrm>
        </p:grpSpPr>
        <p:sp>
          <p:nvSpPr>
            <p:cNvPr id="189" name="Google Shape;189;p14"/>
            <p:cNvSpPr/>
            <p:nvPr/>
          </p:nvSpPr>
          <p:spPr>
            <a:xfrm>
              <a:off x="5364925" y="2575892"/>
              <a:ext cx="2386625" cy="1654725"/>
            </a:xfrm>
            <a:custGeom>
              <a:rect b="b" l="l" r="r" t="t"/>
              <a:pathLst>
                <a:path extrusionOk="0" h="52816" w="76177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5380590" y="2591933"/>
              <a:ext cx="2355295" cy="1622863"/>
            </a:xfrm>
            <a:custGeom>
              <a:rect b="b" l="l" r="r" t="t"/>
              <a:pathLst>
                <a:path extrusionOk="0" h="51799" w="75177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804357" y="1539975"/>
              <a:ext cx="1101563" cy="1167262"/>
            </a:xfrm>
            <a:custGeom>
              <a:rect b="b" l="l" r="r" t="t"/>
              <a:pathLst>
                <a:path extrusionOk="0" h="37257" w="3516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5819645" y="1555577"/>
              <a:ext cx="1070609" cy="1136370"/>
            </a:xfrm>
            <a:custGeom>
              <a:rect b="b" l="l" r="r" t="t"/>
              <a:pathLst>
                <a:path extrusionOk="0" h="36271" w="34172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38418" y="3338332"/>
              <a:ext cx="1706984" cy="992284"/>
            </a:xfrm>
            <a:custGeom>
              <a:rect b="b" l="l" r="r" t="t"/>
              <a:pathLst>
                <a:path extrusionOk="0" h="31672" w="54484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637666" y="3725161"/>
              <a:ext cx="1707736" cy="627070"/>
            </a:xfrm>
            <a:custGeom>
              <a:rect b="b" l="l" r="r" t="t"/>
              <a:pathLst>
                <a:path extrusionOk="0" h="20015" w="54508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727207" y="3386831"/>
              <a:ext cx="1499579" cy="881094"/>
            </a:xfrm>
            <a:custGeom>
              <a:rect b="b" l="l" r="r" t="t"/>
              <a:pathLst>
                <a:path extrusionOk="0" h="28123" w="47864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090883" y="3719177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7090883" y="3526718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7090883" y="3169340"/>
              <a:ext cx="110094" cy="55266"/>
            </a:xfrm>
            <a:custGeom>
              <a:rect b="b" l="l" r="r" t="t"/>
              <a:pathLst>
                <a:path extrusionOk="0" h="1764" w="3514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090883" y="3554320"/>
              <a:ext cx="54859" cy="220093"/>
            </a:xfrm>
            <a:custGeom>
              <a:rect b="b" l="l" r="r" t="t"/>
              <a:pathLst>
                <a:path extrusionOk="0" h="7025" w="1751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7145710" y="3554320"/>
              <a:ext cx="55266" cy="220093"/>
            </a:xfrm>
            <a:custGeom>
              <a:rect b="b" l="l" r="r" t="t"/>
              <a:pathLst>
                <a:path extrusionOk="0" h="7025" w="1764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7090883" y="3911666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7090883" y="3746778"/>
              <a:ext cx="54859" cy="220125"/>
            </a:xfrm>
            <a:custGeom>
              <a:rect b="b" l="l" r="r" t="t"/>
              <a:pathLst>
                <a:path extrusionOk="0" h="7026" w="1751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7145710" y="3746778"/>
              <a:ext cx="55266" cy="220125"/>
            </a:xfrm>
            <a:custGeom>
              <a:rect b="b" l="l" r="r" t="t"/>
              <a:pathLst>
                <a:path extrusionOk="0" h="7026" w="1764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7090883" y="3196973"/>
              <a:ext cx="54859" cy="384983"/>
            </a:xfrm>
            <a:custGeom>
              <a:rect b="b" l="l" r="r" t="t"/>
              <a:pathLst>
                <a:path extrusionOk="0" h="12288" w="1751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7145710" y="3196973"/>
              <a:ext cx="55266" cy="384983"/>
            </a:xfrm>
            <a:custGeom>
              <a:rect b="b" l="l" r="r" t="t"/>
              <a:pathLst>
                <a:path extrusionOk="0" h="12288" w="1764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7357969" y="3676662"/>
              <a:ext cx="195123" cy="97374"/>
            </a:xfrm>
            <a:custGeom>
              <a:rect b="b" l="l" r="r" t="t"/>
              <a:pathLst>
                <a:path extrusionOk="0" h="3108" w="6228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357969" y="3433074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7357969" y="3043269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357969" y="3481572"/>
              <a:ext cx="97750" cy="292466"/>
            </a:xfrm>
            <a:custGeom>
              <a:rect b="b" l="l" r="r" t="t"/>
              <a:pathLst>
                <a:path extrusionOk="0" h="9335" w="312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455718" y="3481572"/>
              <a:ext cx="97374" cy="292466"/>
            </a:xfrm>
            <a:custGeom>
              <a:rect b="b" l="l" r="r" t="t"/>
              <a:pathLst>
                <a:path extrusionOk="0" h="9335" w="3108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357969" y="3822502"/>
              <a:ext cx="195123" cy="97781"/>
            </a:xfrm>
            <a:custGeom>
              <a:rect b="b" l="l" r="r" t="t"/>
              <a:pathLst>
                <a:path extrusionOk="0" h="3121" w="6228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7357969" y="3725161"/>
              <a:ext cx="97750" cy="195123"/>
            </a:xfrm>
            <a:custGeom>
              <a:rect b="b" l="l" r="r" t="t"/>
              <a:pathLst>
                <a:path extrusionOk="0" h="6228" w="312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7455718" y="3725161"/>
              <a:ext cx="97374" cy="195123"/>
            </a:xfrm>
            <a:custGeom>
              <a:rect b="b" l="l" r="r" t="t"/>
              <a:pathLst>
                <a:path extrusionOk="0" h="6228" w="3108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7357969" y="3092144"/>
              <a:ext cx="97750" cy="438338"/>
            </a:xfrm>
            <a:custGeom>
              <a:rect b="b" l="l" r="r" t="t"/>
              <a:pathLst>
                <a:path extrusionOk="0" h="13991" w="312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7455718" y="3092144"/>
              <a:ext cx="97374" cy="438338"/>
            </a:xfrm>
            <a:custGeom>
              <a:rect b="b" l="l" r="r" t="t"/>
              <a:pathLst>
                <a:path extrusionOk="0" h="13991" w="3108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640721" y="3581921"/>
              <a:ext cx="110062" cy="54859"/>
            </a:xfrm>
            <a:custGeom>
              <a:rect b="b" l="l" r="r" t="t"/>
              <a:pathLst>
                <a:path extrusionOk="0" h="1751" w="3513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7640721" y="3499461"/>
              <a:ext cx="110062" cy="54890"/>
            </a:xfrm>
            <a:custGeom>
              <a:rect b="b" l="l" r="r" t="t"/>
              <a:pathLst>
                <a:path extrusionOk="0" h="1752" w="3513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640721" y="333422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640721" y="3526718"/>
              <a:ext cx="54859" cy="110062"/>
            </a:xfrm>
            <a:custGeom>
              <a:rect b="b" l="l" r="r" t="t"/>
              <a:pathLst>
                <a:path extrusionOk="0" h="3513" w="1751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695548" y="3526718"/>
              <a:ext cx="55235" cy="110062"/>
            </a:xfrm>
            <a:custGeom>
              <a:rect b="b" l="l" r="r" t="t"/>
              <a:pathLst>
                <a:path extrusionOk="0" h="3513" w="1763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7640721" y="363674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640721" y="3609523"/>
              <a:ext cx="54859" cy="82461"/>
            </a:xfrm>
            <a:custGeom>
              <a:rect b="b" l="l" r="r" t="t"/>
              <a:pathLst>
                <a:path extrusionOk="0" h="2632" w="1751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7695548" y="3609523"/>
              <a:ext cx="55235" cy="82461"/>
            </a:xfrm>
            <a:custGeom>
              <a:rect b="b" l="l" r="r" t="t"/>
              <a:pathLst>
                <a:path extrusionOk="0" h="2632" w="1763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640721" y="3361830"/>
              <a:ext cx="54859" cy="192523"/>
            </a:xfrm>
            <a:custGeom>
              <a:rect b="b" l="l" r="r" t="t"/>
              <a:pathLst>
                <a:path extrusionOk="0" h="6145" w="1751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695548" y="3361830"/>
              <a:ext cx="55235" cy="192523"/>
            </a:xfrm>
            <a:custGeom>
              <a:rect b="b" l="l" r="r" t="t"/>
              <a:pathLst>
                <a:path extrusionOk="0" h="6145" w="1763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45710" y="3939268"/>
              <a:ext cx="277584" cy="139168"/>
            </a:xfrm>
            <a:custGeom>
              <a:rect b="b" l="l" r="r" t="t"/>
              <a:pathLst>
                <a:path extrusionOk="0" h="4442" w="886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455718" y="3871376"/>
              <a:ext cx="318939" cy="155585"/>
            </a:xfrm>
            <a:custGeom>
              <a:rect b="b" l="l" r="r" t="t"/>
              <a:pathLst>
                <a:path extrusionOk="0" h="4966" w="1018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695548" y="3664350"/>
              <a:ext cx="258911" cy="123879"/>
            </a:xfrm>
            <a:custGeom>
              <a:rect b="b" l="l" r="r" t="t"/>
              <a:pathLst>
                <a:path extrusionOk="0" h="3954" w="8264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14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230" name="Google Shape;230;p14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4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236" name="Google Shape;236;p14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4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240" name="Google Shape;240;p14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4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244" name="Google Shape;244;p14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4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4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252" name="Google Shape;252;p14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5" name="Google Shape;255;p14"/>
          <p:cNvSpPr txBox="1"/>
          <p:nvPr/>
        </p:nvSpPr>
        <p:spPr>
          <a:xfrm>
            <a:off x="1151752" y="1375050"/>
            <a:ext cx="2017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Conceptual Design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6" name="Google Shape;256;p14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"/>
          <p:cNvSpPr txBox="1"/>
          <p:nvPr/>
        </p:nvSpPr>
        <p:spPr>
          <a:xfrm>
            <a:off x="1194901" y="2603775"/>
            <a:ext cx="20178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Logical Design and Schema Creation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1151749" y="3793412"/>
            <a:ext cx="1752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Physical Design 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"/>
          <p:cNvSpPr txBox="1"/>
          <p:nvPr/>
        </p:nvSpPr>
        <p:spPr>
          <a:xfrm>
            <a:off x="3978692" y="1595403"/>
            <a:ext cx="1752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Constraints and Validation Rules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3412412" y="14656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3956005" y="2719044"/>
            <a:ext cx="1752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Implementation and Testing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3412412" y="25892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3500962" y="1554215"/>
            <a:ext cx="335901" cy="335872"/>
            <a:chOff x="-4478975" y="3251700"/>
            <a:chExt cx="293825" cy="293800"/>
          </a:xfrm>
        </p:grpSpPr>
        <p:sp>
          <p:nvSpPr>
            <p:cNvPr id="266" name="Google Shape;266;p14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270" name="Google Shape;270;p14"/>
            <p:cNvSpPr/>
            <p:nvPr/>
          </p:nvSpPr>
          <p:spPr>
            <a:xfrm>
              <a:off x="-4426200" y="4058225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-4480550" y="3970800"/>
              <a:ext cx="297750" cy="291425"/>
            </a:xfrm>
            <a:custGeom>
              <a:rect b="b" l="l" r="r" t="t"/>
              <a:pathLst>
                <a:path extrusionOk="0" h="11657" w="1191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4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273" name="Google Shape;273;p14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4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281" name="Google Shape;281;p14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4"/>
          <p:cNvGrpSpPr/>
          <p:nvPr/>
        </p:nvGrpSpPr>
        <p:grpSpPr>
          <a:xfrm>
            <a:off x="3501419" y="2687302"/>
            <a:ext cx="334986" cy="316981"/>
            <a:chOff x="-1592325" y="3957400"/>
            <a:chExt cx="293025" cy="277275"/>
          </a:xfrm>
        </p:grpSpPr>
        <p:sp>
          <p:nvSpPr>
            <p:cNvPr id="287" name="Google Shape;287;p14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" name="Google Shape;13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5" y="0"/>
            <a:ext cx="38481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600" y="0"/>
            <a:ext cx="40526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25" y="3097625"/>
            <a:ext cx="34226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175"/>
            <a:ext cx="8839201" cy="478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4"/>
          <p:cNvSpPr txBox="1"/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47" name="Google Shape;1347;p34"/>
          <p:cNvSpPr txBox="1"/>
          <p:nvPr/>
        </p:nvSpPr>
        <p:spPr>
          <a:xfrm>
            <a:off x="875425" y="1294200"/>
            <a:ext cx="7587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disaster management system, powered by PostgreSQL, offers a robust, scalable, and secure database solution. PostgreSQL's ACID compliance, GIS support, and advanced performance features ensure efficient handling and analysis of critical data. This well-designed database structure supports real-time data processing and integration, making it a reliable backbone for effective disaster response and recovery operations.</a:t>
            </a:r>
            <a:endParaRPr sz="22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5"/>
          <p:cNvGrpSpPr/>
          <p:nvPr/>
        </p:nvGrpSpPr>
        <p:grpSpPr>
          <a:xfrm>
            <a:off x="1845742" y="1749833"/>
            <a:ext cx="6494100" cy="1644127"/>
            <a:chOff x="1067234" y="1254725"/>
            <a:chExt cx="3315854" cy="827400"/>
          </a:xfrm>
        </p:grpSpPr>
        <p:cxnSp>
          <p:nvCxnSpPr>
            <p:cNvPr id="296" name="Google Shape;296;p1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7" name="Google Shape;297;p1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" name="Google Shape;299;p1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0" name="Google Shape;300;p15"/>
          <p:cNvSpPr txBox="1"/>
          <p:nvPr/>
        </p:nvSpPr>
        <p:spPr>
          <a:xfrm>
            <a:off x="2951090" y="1879690"/>
            <a:ext cx="51795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Requirement Analysis and Conceptual Design</a:t>
            </a:r>
            <a:endParaRPr sz="23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01" name="Google Shape;301;p15"/>
          <p:cNvGrpSpPr/>
          <p:nvPr/>
        </p:nvGrpSpPr>
        <p:grpSpPr>
          <a:xfrm>
            <a:off x="804141" y="1577764"/>
            <a:ext cx="1456446" cy="1987977"/>
            <a:chOff x="3478424" y="1308364"/>
            <a:chExt cx="2187185" cy="2942536"/>
          </a:xfrm>
        </p:grpSpPr>
        <p:sp>
          <p:nvSpPr>
            <p:cNvPr id="302" name="Google Shape;302;p1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1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8" name="Google Shape;348;p15"/>
          <p:cNvGrpSpPr/>
          <p:nvPr/>
        </p:nvGrpSpPr>
        <p:grpSpPr>
          <a:xfrm>
            <a:off x="4276654" y="242508"/>
            <a:ext cx="871995" cy="940390"/>
            <a:chOff x="3669150" y="2223718"/>
            <a:chExt cx="436237" cy="503799"/>
          </a:xfrm>
        </p:grpSpPr>
        <p:sp>
          <p:nvSpPr>
            <p:cNvPr id="349" name="Google Shape;349;p15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3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15"/>
          <p:cNvSpPr txBox="1"/>
          <p:nvPr/>
        </p:nvSpPr>
        <p:spPr>
          <a:xfrm>
            <a:off x="3151850" y="3652425"/>
            <a:ext cx="5179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overview of requirements and high-level conceptual model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Entities and Attributes</a:t>
            </a:r>
            <a:endParaRPr/>
          </a:p>
        </p:txBody>
      </p:sp>
      <p:grpSp>
        <p:nvGrpSpPr>
          <p:cNvPr id="358" name="Google Shape;358;p16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359" name="Google Shape;359;p16"/>
            <p:cNvSpPr/>
            <p:nvPr/>
          </p:nvSpPr>
          <p:spPr>
            <a:xfrm>
              <a:off x="5364925" y="2575892"/>
              <a:ext cx="2386625" cy="1654725"/>
            </a:xfrm>
            <a:custGeom>
              <a:rect b="b" l="l" r="r" t="t"/>
              <a:pathLst>
                <a:path extrusionOk="0" h="52816" w="76177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5380590" y="2591933"/>
              <a:ext cx="2355295" cy="1622863"/>
            </a:xfrm>
            <a:custGeom>
              <a:rect b="b" l="l" r="r" t="t"/>
              <a:pathLst>
                <a:path extrusionOk="0" h="51799" w="75177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804357" y="1539975"/>
              <a:ext cx="1101563" cy="1167262"/>
            </a:xfrm>
            <a:custGeom>
              <a:rect b="b" l="l" r="r" t="t"/>
              <a:pathLst>
                <a:path extrusionOk="0" h="37257" w="3516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819645" y="1555577"/>
              <a:ext cx="1070609" cy="1136370"/>
            </a:xfrm>
            <a:custGeom>
              <a:rect b="b" l="l" r="r" t="t"/>
              <a:pathLst>
                <a:path extrusionOk="0" h="36271" w="34172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638418" y="3338332"/>
              <a:ext cx="1706984" cy="992284"/>
            </a:xfrm>
            <a:custGeom>
              <a:rect b="b" l="l" r="r" t="t"/>
              <a:pathLst>
                <a:path extrusionOk="0" h="31672" w="54484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6637666" y="3725161"/>
              <a:ext cx="1707736" cy="627070"/>
            </a:xfrm>
            <a:custGeom>
              <a:rect b="b" l="l" r="r" t="t"/>
              <a:pathLst>
                <a:path extrusionOk="0" h="20015" w="54508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727207" y="3386831"/>
              <a:ext cx="1499579" cy="881094"/>
            </a:xfrm>
            <a:custGeom>
              <a:rect b="b" l="l" r="r" t="t"/>
              <a:pathLst>
                <a:path extrusionOk="0" h="28123" w="47864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7090883" y="3719177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7090883" y="3526718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7090883" y="3169340"/>
              <a:ext cx="110094" cy="55266"/>
            </a:xfrm>
            <a:custGeom>
              <a:rect b="b" l="l" r="r" t="t"/>
              <a:pathLst>
                <a:path extrusionOk="0" h="1764" w="3514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7090883" y="3554320"/>
              <a:ext cx="54859" cy="220093"/>
            </a:xfrm>
            <a:custGeom>
              <a:rect b="b" l="l" r="r" t="t"/>
              <a:pathLst>
                <a:path extrusionOk="0" h="7025" w="1751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7145710" y="3554320"/>
              <a:ext cx="55266" cy="220093"/>
            </a:xfrm>
            <a:custGeom>
              <a:rect b="b" l="l" r="r" t="t"/>
              <a:pathLst>
                <a:path extrusionOk="0" h="7025" w="1764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7090883" y="3911666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7090883" y="3746778"/>
              <a:ext cx="54859" cy="220125"/>
            </a:xfrm>
            <a:custGeom>
              <a:rect b="b" l="l" r="r" t="t"/>
              <a:pathLst>
                <a:path extrusionOk="0" h="7026" w="1751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7145710" y="3746778"/>
              <a:ext cx="55266" cy="220125"/>
            </a:xfrm>
            <a:custGeom>
              <a:rect b="b" l="l" r="r" t="t"/>
              <a:pathLst>
                <a:path extrusionOk="0" h="7026" w="1764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7090883" y="3196973"/>
              <a:ext cx="54859" cy="384983"/>
            </a:xfrm>
            <a:custGeom>
              <a:rect b="b" l="l" r="r" t="t"/>
              <a:pathLst>
                <a:path extrusionOk="0" h="12288" w="1751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7145710" y="3196973"/>
              <a:ext cx="55266" cy="384983"/>
            </a:xfrm>
            <a:custGeom>
              <a:rect b="b" l="l" r="r" t="t"/>
              <a:pathLst>
                <a:path extrusionOk="0" h="12288" w="1764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7357969" y="3676662"/>
              <a:ext cx="195123" cy="97374"/>
            </a:xfrm>
            <a:custGeom>
              <a:rect b="b" l="l" r="r" t="t"/>
              <a:pathLst>
                <a:path extrusionOk="0" h="3108" w="6228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7357969" y="3433074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7357969" y="3043269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7357969" y="3481572"/>
              <a:ext cx="97750" cy="292466"/>
            </a:xfrm>
            <a:custGeom>
              <a:rect b="b" l="l" r="r" t="t"/>
              <a:pathLst>
                <a:path extrusionOk="0" h="9335" w="312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7455718" y="3481572"/>
              <a:ext cx="97374" cy="292466"/>
            </a:xfrm>
            <a:custGeom>
              <a:rect b="b" l="l" r="r" t="t"/>
              <a:pathLst>
                <a:path extrusionOk="0" h="9335" w="3108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7357969" y="3822502"/>
              <a:ext cx="195123" cy="97781"/>
            </a:xfrm>
            <a:custGeom>
              <a:rect b="b" l="l" r="r" t="t"/>
              <a:pathLst>
                <a:path extrusionOk="0" h="3121" w="6228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7357969" y="3725161"/>
              <a:ext cx="97750" cy="195123"/>
            </a:xfrm>
            <a:custGeom>
              <a:rect b="b" l="l" r="r" t="t"/>
              <a:pathLst>
                <a:path extrusionOk="0" h="6228" w="312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7455718" y="3725161"/>
              <a:ext cx="97374" cy="195123"/>
            </a:xfrm>
            <a:custGeom>
              <a:rect b="b" l="l" r="r" t="t"/>
              <a:pathLst>
                <a:path extrusionOk="0" h="6228" w="3108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7357969" y="3092144"/>
              <a:ext cx="97750" cy="438338"/>
            </a:xfrm>
            <a:custGeom>
              <a:rect b="b" l="l" r="r" t="t"/>
              <a:pathLst>
                <a:path extrusionOk="0" h="13991" w="312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7455718" y="3092144"/>
              <a:ext cx="97374" cy="438338"/>
            </a:xfrm>
            <a:custGeom>
              <a:rect b="b" l="l" r="r" t="t"/>
              <a:pathLst>
                <a:path extrusionOk="0" h="13991" w="3108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7640721" y="3581921"/>
              <a:ext cx="110062" cy="54859"/>
            </a:xfrm>
            <a:custGeom>
              <a:rect b="b" l="l" r="r" t="t"/>
              <a:pathLst>
                <a:path extrusionOk="0" h="1751" w="3513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7640721" y="3499461"/>
              <a:ext cx="110062" cy="54890"/>
            </a:xfrm>
            <a:custGeom>
              <a:rect b="b" l="l" r="r" t="t"/>
              <a:pathLst>
                <a:path extrusionOk="0" h="1752" w="3513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7640721" y="333422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7640721" y="3526718"/>
              <a:ext cx="54859" cy="110062"/>
            </a:xfrm>
            <a:custGeom>
              <a:rect b="b" l="l" r="r" t="t"/>
              <a:pathLst>
                <a:path extrusionOk="0" h="3513" w="1751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695548" y="3526718"/>
              <a:ext cx="55235" cy="110062"/>
            </a:xfrm>
            <a:custGeom>
              <a:rect b="b" l="l" r="r" t="t"/>
              <a:pathLst>
                <a:path extrusionOk="0" h="3513" w="1763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640721" y="363674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7640721" y="3609523"/>
              <a:ext cx="54859" cy="82461"/>
            </a:xfrm>
            <a:custGeom>
              <a:rect b="b" l="l" r="r" t="t"/>
              <a:pathLst>
                <a:path extrusionOk="0" h="2632" w="1751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695548" y="3609523"/>
              <a:ext cx="55235" cy="82461"/>
            </a:xfrm>
            <a:custGeom>
              <a:rect b="b" l="l" r="r" t="t"/>
              <a:pathLst>
                <a:path extrusionOk="0" h="2632" w="1763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7640721" y="3361830"/>
              <a:ext cx="54859" cy="192523"/>
            </a:xfrm>
            <a:custGeom>
              <a:rect b="b" l="l" r="r" t="t"/>
              <a:pathLst>
                <a:path extrusionOk="0" h="6145" w="1751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7695548" y="3361830"/>
              <a:ext cx="55235" cy="192523"/>
            </a:xfrm>
            <a:custGeom>
              <a:rect b="b" l="l" r="r" t="t"/>
              <a:pathLst>
                <a:path extrusionOk="0" h="6145" w="1763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7145710" y="3939268"/>
              <a:ext cx="277584" cy="139168"/>
            </a:xfrm>
            <a:custGeom>
              <a:rect b="b" l="l" r="r" t="t"/>
              <a:pathLst>
                <a:path extrusionOk="0" h="4442" w="886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7455718" y="3871376"/>
              <a:ext cx="318939" cy="155585"/>
            </a:xfrm>
            <a:custGeom>
              <a:rect b="b" l="l" r="r" t="t"/>
              <a:pathLst>
                <a:path extrusionOk="0" h="4966" w="1018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7695548" y="3664350"/>
              <a:ext cx="258911" cy="123879"/>
            </a:xfrm>
            <a:custGeom>
              <a:rect b="b" l="l" r="r" t="t"/>
              <a:pathLst>
                <a:path extrusionOk="0" h="3954" w="8264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16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400" name="Google Shape;400;p16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" name="Google Shape;405;p16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406" name="Google Shape;406;p16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16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414" name="Google Shape;414;p16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16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418" name="Google Shape;418;p16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5" name="Google Shape;425;p16"/>
          <p:cNvGrpSpPr/>
          <p:nvPr/>
        </p:nvGrpSpPr>
        <p:grpSpPr>
          <a:xfrm>
            <a:off x="1130549" y="1325754"/>
            <a:ext cx="1752912" cy="694195"/>
            <a:chOff x="1130549" y="1325753"/>
            <a:chExt cx="1752912" cy="694195"/>
          </a:xfrm>
        </p:grpSpPr>
        <p:sp>
          <p:nvSpPr>
            <p:cNvPr id="426" name="Google Shape;426;p16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Users: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7" name="Google Shape;427;p16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userId, name, contactInfo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8" name="Google Shape;428;p16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16"/>
          <p:cNvGrpSpPr/>
          <p:nvPr/>
        </p:nvGrpSpPr>
        <p:grpSpPr>
          <a:xfrm>
            <a:off x="1130424" y="2449395"/>
            <a:ext cx="1893300" cy="694205"/>
            <a:chOff x="1130424" y="2425385"/>
            <a:chExt cx="1893300" cy="694205"/>
          </a:xfrm>
        </p:grpSpPr>
        <p:sp>
          <p:nvSpPr>
            <p:cNvPr id="430" name="Google Shape;430;p16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Incidents: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1" name="Google Shape;431;p16"/>
            <p:cNvSpPr txBox="1"/>
            <p:nvPr/>
          </p:nvSpPr>
          <p:spPr>
            <a:xfrm>
              <a:off x="1130424" y="2678890"/>
              <a:ext cx="18933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incidentId, location, type, description, timestamp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2" name="Google Shape;432;p16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16"/>
          <p:cNvGrpSpPr/>
          <p:nvPr/>
        </p:nvGrpSpPr>
        <p:grpSpPr>
          <a:xfrm>
            <a:off x="1130549" y="3573037"/>
            <a:ext cx="1752912" cy="694216"/>
            <a:chOff x="1130549" y="3573038"/>
            <a:chExt cx="1752912" cy="694216"/>
          </a:xfrm>
        </p:grpSpPr>
        <p:sp>
          <p:nvSpPr>
            <p:cNvPr id="434" name="Google Shape;434;p16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Volunteer: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5" name="Google Shape;435;p16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volunteerId, skills, availability,badges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6" name="Google Shape;436;p16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16"/>
          <p:cNvGrpSpPr/>
          <p:nvPr/>
        </p:nvGrpSpPr>
        <p:grpSpPr>
          <a:xfrm>
            <a:off x="3660574" y="1325750"/>
            <a:ext cx="1962300" cy="694199"/>
            <a:chOff x="3660574" y="1325750"/>
            <a:chExt cx="1962300" cy="694199"/>
          </a:xfrm>
        </p:grpSpPr>
        <p:sp>
          <p:nvSpPr>
            <p:cNvPr id="438" name="Google Shape;438;p16"/>
            <p:cNvSpPr txBox="1"/>
            <p:nvPr/>
          </p:nvSpPr>
          <p:spPr>
            <a:xfrm>
              <a:off x="3660574" y="1325750"/>
              <a:ext cx="19623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Emergency Services: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9" name="Google Shape;439;p16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serviceId, type, contactInfo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0" name="Google Shape;440;p16"/>
          <p:cNvSpPr/>
          <p:nvPr/>
        </p:nvSpPr>
        <p:spPr>
          <a:xfrm>
            <a:off x="3094300" y="14163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16"/>
          <p:cNvGrpSpPr/>
          <p:nvPr/>
        </p:nvGrpSpPr>
        <p:grpSpPr>
          <a:xfrm>
            <a:off x="3660575" y="2449400"/>
            <a:ext cx="2238000" cy="694191"/>
            <a:chOff x="3660575" y="2414160"/>
            <a:chExt cx="2238000" cy="694191"/>
          </a:xfrm>
        </p:grpSpPr>
        <p:sp>
          <p:nvSpPr>
            <p:cNvPr id="442" name="Google Shape;442;p16"/>
            <p:cNvSpPr txBox="1"/>
            <p:nvPr/>
          </p:nvSpPr>
          <p:spPr>
            <a:xfrm>
              <a:off x="3660575" y="2414160"/>
              <a:ext cx="2238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Government Agencies: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43" name="Google Shape;443;p16"/>
            <p:cNvSpPr txBox="1"/>
            <p:nvPr/>
          </p:nvSpPr>
          <p:spPr>
            <a:xfrm>
              <a:off x="3660591" y="2667651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agencyId, name, directives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4" name="Google Shape;444;p16"/>
          <p:cNvSpPr/>
          <p:nvPr/>
        </p:nvSpPr>
        <p:spPr>
          <a:xfrm>
            <a:off x="3094300" y="25399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16"/>
          <p:cNvGrpSpPr/>
          <p:nvPr/>
        </p:nvGrpSpPr>
        <p:grpSpPr>
          <a:xfrm>
            <a:off x="3660575" y="3573255"/>
            <a:ext cx="2238000" cy="1139806"/>
            <a:chOff x="3660575" y="3573025"/>
            <a:chExt cx="2238000" cy="493529"/>
          </a:xfrm>
        </p:grpSpPr>
        <p:sp>
          <p:nvSpPr>
            <p:cNvPr id="446" name="Google Shape;446;p16"/>
            <p:cNvSpPr txBox="1"/>
            <p:nvPr/>
          </p:nvSpPr>
          <p:spPr>
            <a:xfrm>
              <a:off x="3660575" y="3573025"/>
              <a:ext cx="2238000" cy="3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Weather Data Providers: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47" name="Google Shape;447;p16"/>
            <p:cNvSpPr txBox="1"/>
            <p:nvPr/>
          </p:nvSpPr>
          <p:spPr>
            <a:xfrm>
              <a:off x="3660600" y="3826554"/>
              <a:ext cx="17529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providerId, weatherData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8" name="Google Shape;448;p16"/>
          <p:cNvSpPr/>
          <p:nvPr/>
        </p:nvSpPr>
        <p:spPr>
          <a:xfrm>
            <a:off x="3094300" y="3663645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16"/>
          <p:cNvGrpSpPr/>
          <p:nvPr/>
        </p:nvGrpSpPr>
        <p:grpSpPr>
          <a:xfrm>
            <a:off x="3182849" y="1504915"/>
            <a:ext cx="335901" cy="335872"/>
            <a:chOff x="-4478975" y="3251700"/>
            <a:chExt cx="293825" cy="293800"/>
          </a:xfrm>
        </p:grpSpPr>
        <p:sp>
          <p:nvSpPr>
            <p:cNvPr id="450" name="Google Shape;450;p16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6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454" name="Google Shape;454;p16"/>
            <p:cNvSpPr/>
            <p:nvPr/>
          </p:nvSpPr>
          <p:spPr>
            <a:xfrm>
              <a:off x="-4426200" y="4058225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-4480550" y="3970800"/>
              <a:ext cx="297750" cy="291425"/>
            </a:xfrm>
            <a:custGeom>
              <a:rect b="b" l="l" r="r" t="t"/>
              <a:pathLst>
                <a:path extrusionOk="0" h="11657" w="1191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3181506" y="3754067"/>
            <a:ext cx="338587" cy="332157"/>
            <a:chOff x="-1183550" y="3586525"/>
            <a:chExt cx="296175" cy="290550"/>
          </a:xfrm>
        </p:grpSpPr>
        <p:sp>
          <p:nvSpPr>
            <p:cNvPr id="457" name="Google Shape;457;p16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6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467" name="Google Shape;467;p16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6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475" name="Google Shape;475;p16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16"/>
          <p:cNvGrpSpPr/>
          <p:nvPr/>
        </p:nvGrpSpPr>
        <p:grpSpPr>
          <a:xfrm>
            <a:off x="3183307" y="2638002"/>
            <a:ext cx="334986" cy="316981"/>
            <a:chOff x="-1592325" y="3957400"/>
            <a:chExt cx="293025" cy="277275"/>
          </a:xfrm>
        </p:grpSpPr>
        <p:sp>
          <p:nvSpPr>
            <p:cNvPr id="481" name="Google Shape;481;p16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17"/>
          <p:cNvGrpSpPr/>
          <p:nvPr/>
        </p:nvGrpSpPr>
        <p:grpSpPr>
          <a:xfrm>
            <a:off x="1845742" y="1749833"/>
            <a:ext cx="6494100" cy="1644127"/>
            <a:chOff x="1067234" y="1254725"/>
            <a:chExt cx="3315854" cy="827400"/>
          </a:xfrm>
        </p:grpSpPr>
        <p:cxnSp>
          <p:nvCxnSpPr>
            <p:cNvPr id="490" name="Google Shape;490;p17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1" name="Google Shape;491;p17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3" name="Google Shape;493;p17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4" name="Google Shape;494;p17"/>
          <p:cNvSpPr txBox="1"/>
          <p:nvPr/>
        </p:nvSpPr>
        <p:spPr>
          <a:xfrm>
            <a:off x="2951090" y="1879690"/>
            <a:ext cx="51795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Logical Design &amp; Schema Creation</a:t>
            </a:r>
            <a:endParaRPr sz="23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95" name="Google Shape;495;p17"/>
          <p:cNvGrpSpPr/>
          <p:nvPr/>
        </p:nvGrpSpPr>
        <p:grpSpPr>
          <a:xfrm>
            <a:off x="804141" y="1577764"/>
            <a:ext cx="1456446" cy="1987977"/>
            <a:chOff x="3478424" y="1308364"/>
            <a:chExt cx="2187185" cy="2942536"/>
          </a:xfrm>
        </p:grpSpPr>
        <p:sp>
          <p:nvSpPr>
            <p:cNvPr id="496" name="Google Shape;496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9" name="Google Shape;539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540" name="Google Shape;540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2" name="Google Shape;542;p17"/>
          <p:cNvGrpSpPr/>
          <p:nvPr/>
        </p:nvGrpSpPr>
        <p:grpSpPr>
          <a:xfrm>
            <a:off x="4276650" y="242508"/>
            <a:ext cx="871998" cy="940401"/>
            <a:chOff x="3669148" y="2223718"/>
            <a:chExt cx="436239" cy="503804"/>
          </a:xfrm>
        </p:grpSpPr>
        <p:sp>
          <p:nvSpPr>
            <p:cNvPr id="543" name="Google Shape;543;p17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3669148" y="2349906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3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17"/>
          <p:cNvSpPr txBox="1"/>
          <p:nvPr/>
        </p:nvSpPr>
        <p:spPr>
          <a:xfrm>
            <a:off x="3151850" y="3652425"/>
            <a:ext cx="5179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overview of  logic database design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8"/>
          <p:cNvSpPr txBox="1"/>
          <p:nvPr/>
        </p:nvSpPr>
        <p:spPr>
          <a:xfrm>
            <a:off x="1877350" y="112350"/>
            <a:ext cx="4692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entity is transformed into a table, and each attribute into columns with specified data types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00" y="845900"/>
            <a:ext cx="2672200" cy="4158575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3" name="Google Shape;5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25" y="772950"/>
            <a:ext cx="2672200" cy="4231525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9"/>
          <p:cNvSpPr txBox="1"/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Normalization &amp; Denormalization</a:t>
            </a:r>
            <a:endParaRPr/>
          </a:p>
        </p:txBody>
      </p:sp>
      <p:grpSp>
        <p:nvGrpSpPr>
          <p:cNvPr id="559" name="Google Shape;559;p19"/>
          <p:cNvGrpSpPr/>
          <p:nvPr/>
        </p:nvGrpSpPr>
        <p:grpSpPr>
          <a:xfrm>
            <a:off x="789913" y="2244600"/>
            <a:ext cx="4065022" cy="2232303"/>
            <a:chOff x="831563" y="2244612"/>
            <a:chExt cx="4065022" cy="2232303"/>
          </a:xfrm>
        </p:grpSpPr>
        <p:grpSp>
          <p:nvGrpSpPr>
            <p:cNvPr id="560" name="Google Shape;560;p19"/>
            <p:cNvGrpSpPr/>
            <p:nvPr/>
          </p:nvGrpSpPr>
          <p:grpSpPr>
            <a:xfrm>
              <a:off x="1851675" y="3644187"/>
              <a:ext cx="3044910" cy="832728"/>
              <a:chOff x="1851675" y="3644187"/>
              <a:chExt cx="3044910" cy="832728"/>
            </a:xfrm>
          </p:grpSpPr>
          <p:sp>
            <p:nvSpPr>
              <p:cNvPr id="561" name="Google Shape;561;p19"/>
              <p:cNvSpPr/>
              <p:nvPr/>
            </p:nvSpPr>
            <p:spPr>
              <a:xfrm>
                <a:off x="1874150" y="3704013"/>
                <a:ext cx="3022435" cy="77278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62" name="Google Shape;562;p19"/>
              <p:cNvSpPr/>
              <p:nvPr/>
            </p:nvSpPr>
            <p:spPr>
              <a:xfrm>
                <a:off x="1851675" y="3644187"/>
                <a:ext cx="3022435" cy="832728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563" name="Google Shape;563;p19"/>
            <p:cNvGrpSpPr/>
            <p:nvPr/>
          </p:nvGrpSpPr>
          <p:grpSpPr>
            <a:xfrm>
              <a:off x="831563" y="2244612"/>
              <a:ext cx="2180412" cy="1459408"/>
              <a:chOff x="831563" y="2244612"/>
              <a:chExt cx="2180412" cy="1459408"/>
            </a:xfrm>
          </p:grpSpPr>
          <p:sp>
            <p:nvSpPr>
              <p:cNvPr id="564" name="Google Shape;564;p19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Normalization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65" name="Google Shape;565;p19"/>
              <p:cNvSpPr txBox="1"/>
              <p:nvPr/>
            </p:nvSpPr>
            <p:spPr>
              <a:xfrm>
                <a:off x="831575" y="2365420"/>
                <a:ext cx="2180400" cy="13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is done to ensure there is no unnecessary duplicate information and that the data is accurate and includes 1NF, 2NF and 3NF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66" name="Google Shape;566;p19"/>
          <p:cNvGrpSpPr/>
          <p:nvPr/>
        </p:nvGrpSpPr>
        <p:grpSpPr>
          <a:xfrm>
            <a:off x="4241764" y="2244612"/>
            <a:ext cx="4472612" cy="2232288"/>
            <a:chOff x="4241764" y="2244612"/>
            <a:chExt cx="4472612" cy="2232288"/>
          </a:xfrm>
        </p:grpSpPr>
        <p:grpSp>
          <p:nvGrpSpPr>
            <p:cNvPr id="567" name="Google Shape;567;p19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568" name="Google Shape;568;p19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69" name="Google Shape;569;p19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570" name="Google Shape;570;p19"/>
            <p:cNvGrpSpPr/>
            <p:nvPr/>
          </p:nvGrpSpPr>
          <p:grpSpPr>
            <a:xfrm>
              <a:off x="6124187" y="2244612"/>
              <a:ext cx="2590188" cy="1073863"/>
              <a:chOff x="6124187" y="2244612"/>
              <a:chExt cx="2590188" cy="1073863"/>
            </a:xfrm>
          </p:grpSpPr>
          <p:sp>
            <p:nvSpPr>
              <p:cNvPr id="571" name="Google Shape;571;p19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Denormalization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2" name="Google Shape;572;p19"/>
              <p:cNvSpPr txBox="1"/>
              <p:nvPr/>
            </p:nvSpPr>
            <p:spPr>
              <a:xfrm>
                <a:off x="6352776" y="2388775"/>
                <a:ext cx="23616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is employed to make a database work faster by simplifying how data is retrieved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3" name="Google Shape;573;p19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574" name="Google Shape;574;p19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7" name="Google Shape;617;p19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618" name="Google Shape;618;p19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0" name="Google Shape;620;p19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9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19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623" name="Google Shape;623;p19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9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630" name="Google Shape;630;p19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Considerations for Optimization &amp; Scalability</a:t>
            </a:r>
            <a:endParaRPr/>
          </a:p>
        </p:txBody>
      </p:sp>
      <p:grpSp>
        <p:nvGrpSpPr>
          <p:cNvPr id="639" name="Google Shape;639;p20"/>
          <p:cNvGrpSpPr/>
          <p:nvPr/>
        </p:nvGrpSpPr>
        <p:grpSpPr>
          <a:xfrm>
            <a:off x="3123556" y="3040316"/>
            <a:ext cx="2764325" cy="1540153"/>
            <a:chOff x="1012725" y="2202350"/>
            <a:chExt cx="2668525" cy="1503175"/>
          </a:xfrm>
        </p:grpSpPr>
        <p:sp>
          <p:nvSpPr>
            <p:cNvPr id="640" name="Google Shape;640;p20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0"/>
          <p:cNvGrpSpPr/>
          <p:nvPr/>
        </p:nvGrpSpPr>
        <p:grpSpPr>
          <a:xfrm>
            <a:off x="3664948" y="1103683"/>
            <a:ext cx="1730032" cy="3194489"/>
            <a:chOff x="1497487" y="1374192"/>
            <a:chExt cx="1262521" cy="2410026"/>
          </a:xfrm>
        </p:grpSpPr>
        <p:sp>
          <p:nvSpPr>
            <p:cNvPr id="645" name="Google Shape;645;p20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1497487" y="1374192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1627890" y="1449158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1676756" y="1477948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20"/>
          <p:cNvGrpSpPr/>
          <p:nvPr/>
        </p:nvGrpSpPr>
        <p:grpSpPr>
          <a:xfrm>
            <a:off x="487119" y="1433145"/>
            <a:ext cx="2555406" cy="1278399"/>
            <a:chOff x="487119" y="1402945"/>
            <a:chExt cx="2555406" cy="1278399"/>
          </a:xfrm>
        </p:grpSpPr>
        <p:grpSp>
          <p:nvGrpSpPr>
            <p:cNvPr id="738" name="Google Shape;738;p20"/>
            <p:cNvGrpSpPr/>
            <p:nvPr/>
          </p:nvGrpSpPr>
          <p:grpSpPr>
            <a:xfrm>
              <a:off x="487125" y="1837402"/>
              <a:ext cx="2555400" cy="843941"/>
              <a:chOff x="487125" y="1837402"/>
              <a:chExt cx="2555400" cy="843941"/>
            </a:xfrm>
          </p:grpSpPr>
          <p:sp>
            <p:nvSpPr>
              <p:cNvPr id="739" name="Google Shape;739;p20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Indexing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40" name="Google Shape;740;p20"/>
              <p:cNvSpPr txBox="1"/>
              <p:nvPr/>
            </p:nvSpPr>
            <p:spPr>
              <a:xfrm>
                <a:off x="487125" y="22469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Quick references are created for parts looked up often.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41" name="Google Shape;741;p20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2" name="Google Shape;742;p20"/>
          <p:cNvGrpSpPr/>
          <p:nvPr/>
        </p:nvGrpSpPr>
        <p:grpSpPr>
          <a:xfrm>
            <a:off x="6107022" y="1433141"/>
            <a:ext cx="2555404" cy="1125961"/>
            <a:chOff x="6107022" y="1326741"/>
            <a:chExt cx="2555404" cy="1125961"/>
          </a:xfrm>
        </p:grpSpPr>
        <p:grpSp>
          <p:nvGrpSpPr>
            <p:cNvPr id="743" name="Google Shape;743;p20"/>
            <p:cNvGrpSpPr/>
            <p:nvPr/>
          </p:nvGrpSpPr>
          <p:grpSpPr>
            <a:xfrm>
              <a:off x="6107026" y="1761199"/>
              <a:ext cx="2555400" cy="691503"/>
              <a:chOff x="6107026" y="1761199"/>
              <a:chExt cx="2555400" cy="691503"/>
            </a:xfrm>
          </p:grpSpPr>
          <p:sp>
            <p:nvSpPr>
              <p:cNvPr id="744" name="Google Shape;744;p20"/>
              <p:cNvSpPr txBox="1"/>
              <p:nvPr/>
            </p:nvSpPr>
            <p:spPr>
              <a:xfrm>
                <a:off x="6107026" y="17611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Partitioning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45" name="Google Shape;745;p20"/>
              <p:cNvSpPr txBox="1"/>
              <p:nvPr/>
            </p:nvSpPr>
            <p:spPr>
              <a:xfrm>
                <a:off x="6107026" y="20183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Large tables are split into sections based on common attributes.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46" name="Google Shape;746;p20"/>
            <p:cNvSpPr txBox="1"/>
            <p:nvPr/>
          </p:nvSpPr>
          <p:spPr>
            <a:xfrm>
              <a:off x="6107022" y="13267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7" name="Google Shape;747;p20"/>
          <p:cNvGrpSpPr/>
          <p:nvPr/>
        </p:nvGrpSpPr>
        <p:grpSpPr>
          <a:xfrm>
            <a:off x="486725" y="3189895"/>
            <a:ext cx="2555425" cy="1178232"/>
            <a:chOff x="486725" y="2732695"/>
            <a:chExt cx="2555425" cy="1178232"/>
          </a:xfrm>
        </p:grpSpPr>
        <p:grpSp>
          <p:nvGrpSpPr>
            <p:cNvPr id="748" name="Google Shape;748;p20"/>
            <p:cNvGrpSpPr/>
            <p:nvPr/>
          </p:nvGrpSpPr>
          <p:grpSpPr>
            <a:xfrm>
              <a:off x="486725" y="3143103"/>
              <a:ext cx="2555425" cy="767825"/>
              <a:chOff x="486725" y="3112903"/>
              <a:chExt cx="2555425" cy="767825"/>
            </a:xfrm>
          </p:grpSpPr>
          <p:sp>
            <p:nvSpPr>
              <p:cNvPr id="749" name="Google Shape;749;p20"/>
              <p:cNvSpPr txBox="1"/>
              <p:nvPr/>
            </p:nvSpPr>
            <p:spPr>
              <a:xfrm>
                <a:off x="486725" y="31129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Caching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50" name="Google Shape;750;p20"/>
              <p:cNvSpPr txBox="1"/>
              <p:nvPr/>
            </p:nvSpPr>
            <p:spPr>
              <a:xfrm>
                <a:off x="486750" y="34463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Information used frequently but seldom changed is kept readily accessible.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51" name="Google Shape;751;p20"/>
            <p:cNvSpPr txBox="1"/>
            <p:nvPr/>
          </p:nvSpPr>
          <p:spPr>
            <a:xfrm>
              <a:off x="486736" y="273269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2" name="Google Shape;752;p20"/>
          <p:cNvGrpSpPr/>
          <p:nvPr/>
        </p:nvGrpSpPr>
        <p:grpSpPr>
          <a:xfrm>
            <a:off x="6107021" y="3089566"/>
            <a:ext cx="2555405" cy="1032461"/>
            <a:chOff x="6107021" y="2937166"/>
            <a:chExt cx="2555405" cy="1032461"/>
          </a:xfrm>
        </p:grpSpPr>
        <p:grpSp>
          <p:nvGrpSpPr>
            <p:cNvPr id="753" name="Google Shape;753;p20"/>
            <p:cNvGrpSpPr/>
            <p:nvPr/>
          </p:nvGrpSpPr>
          <p:grpSpPr>
            <a:xfrm>
              <a:off x="6107021" y="3333599"/>
              <a:ext cx="2555405" cy="636027"/>
              <a:chOff x="6107021" y="3303399"/>
              <a:chExt cx="2555405" cy="636027"/>
            </a:xfrm>
          </p:grpSpPr>
          <p:sp>
            <p:nvSpPr>
              <p:cNvPr id="754" name="Google Shape;754;p20"/>
              <p:cNvSpPr txBox="1"/>
              <p:nvPr/>
            </p:nvSpPr>
            <p:spPr>
              <a:xfrm>
                <a:off x="6107021" y="3303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Concurrency &amp; Locking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55" name="Google Shape;755;p20"/>
              <p:cNvSpPr txBox="1"/>
              <p:nvPr/>
            </p:nvSpPr>
            <p:spPr>
              <a:xfrm>
                <a:off x="6107026" y="35050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Strategies are devised to allow many users to update or delete data simultaneously without issues.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56" name="Google Shape;756;p20"/>
            <p:cNvSpPr txBox="1"/>
            <p:nvPr/>
          </p:nvSpPr>
          <p:spPr>
            <a:xfrm>
              <a:off x="6107022" y="29371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21"/>
          <p:cNvGrpSpPr/>
          <p:nvPr/>
        </p:nvGrpSpPr>
        <p:grpSpPr>
          <a:xfrm>
            <a:off x="1845742" y="1749833"/>
            <a:ext cx="6494100" cy="1644127"/>
            <a:chOff x="1067234" y="1254725"/>
            <a:chExt cx="3315854" cy="827400"/>
          </a:xfrm>
        </p:grpSpPr>
        <p:cxnSp>
          <p:nvCxnSpPr>
            <p:cNvPr id="762" name="Google Shape;762;p21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3" name="Google Shape;763;p21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5" name="Google Shape;765;p21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6" name="Google Shape;766;p21"/>
          <p:cNvSpPr txBox="1"/>
          <p:nvPr/>
        </p:nvSpPr>
        <p:spPr>
          <a:xfrm>
            <a:off x="2951090" y="1879690"/>
            <a:ext cx="51795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Physical Design and Indexing</a:t>
            </a:r>
            <a:endParaRPr sz="23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67" name="Google Shape;767;p21"/>
          <p:cNvGrpSpPr/>
          <p:nvPr/>
        </p:nvGrpSpPr>
        <p:grpSpPr>
          <a:xfrm>
            <a:off x="804141" y="1577764"/>
            <a:ext cx="1456446" cy="1987977"/>
            <a:chOff x="3478424" y="1308364"/>
            <a:chExt cx="2187185" cy="2942536"/>
          </a:xfrm>
        </p:grpSpPr>
        <p:sp>
          <p:nvSpPr>
            <p:cNvPr id="768" name="Google Shape;768;p21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1" name="Google Shape;811;p21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812" name="Google Shape;812;p21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4" name="Google Shape;814;p21"/>
          <p:cNvGrpSpPr/>
          <p:nvPr/>
        </p:nvGrpSpPr>
        <p:grpSpPr>
          <a:xfrm>
            <a:off x="4276654" y="242508"/>
            <a:ext cx="871995" cy="940390"/>
            <a:chOff x="3669150" y="2223718"/>
            <a:chExt cx="436237" cy="503799"/>
          </a:xfrm>
        </p:grpSpPr>
        <p:sp>
          <p:nvSpPr>
            <p:cNvPr id="815" name="Google Shape;815;p2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3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21"/>
          <p:cNvSpPr txBox="1"/>
          <p:nvPr/>
        </p:nvSpPr>
        <p:spPr>
          <a:xfrm>
            <a:off x="2951100" y="3477475"/>
            <a:ext cx="529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adjustment of the physical attributes of the model based on the logical model in order to optimize the database performance.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