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M Sans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  <p:embeddedFont>
      <p:font typeface="Fira Sans Extra Condensed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5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7.xml"/><Relationship Id="rId44" Type="http://schemas.openxmlformats.org/officeDocument/2006/relationships/font" Target="fonts/FiraSansExtraCondensedSemiBold-regular.fntdata"/><Relationship Id="rId21" Type="http://schemas.openxmlformats.org/officeDocument/2006/relationships/slide" Target="slides/slide16.xml"/><Relationship Id="rId43" Type="http://schemas.openxmlformats.org/officeDocument/2006/relationships/font" Target="fonts/DMSans-boldItalic.fntdata"/><Relationship Id="rId24" Type="http://schemas.openxmlformats.org/officeDocument/2006/relationships/font" Target="fonts/DMSansMedium-regular.fntdata"/><Relationship Id="rId46" Type="http://schemas.openxmlformats.org/officeDocument/2006/relationships/font" Target="fonts/FiraSansExtraCondensedSemiBold-italic.fntdata"/><Relationship Id="rId23" Type="http://schemas.openxmlformats.org/officeDocument/2006/relationships/slide" Target="slides/slide18.xml"/><Relationship Id="rId45" Type="http://schemas.openxmlformats.org/officeDocument/2006/relationships/font" Target="fonts/FiraSansExtraCondense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Medium-italic.fntdata"/><Relationship Id="rId25" Type="http://schemas.openxmlformats.org/officeDocument/2006/relationships/font" Target="fonts/DMSansMedium-bold.fntdata"/><Relationship Id="rId47" Type="http://schemas.openxmlformats.org/officeDocument/2006/relationships/font" Target="fonts/FiraSansExtraCondensedSemiBold-bold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DM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8b90f4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8b90f4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0b020ed7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0b020ed7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0b020ed7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0b020ed7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0b020ed7c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0b020ed7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0b020ed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0b020ed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dca4320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dca4320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dca4320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dca4320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dca4320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dca4320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dca4320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dca4320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466abd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466abd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466abd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466abd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466abd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466abd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dca432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dca432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b020ed7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0b020ed7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b020ed7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0b020ed7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dca4320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dca4320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b020ed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b020ed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ca4320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ca4320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79400" y="1106400"/>
            <a:ext cx="39942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Modeling &amp; Design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79401" y="4041100"/>
            <a:ext cx="39498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Course: </a:t>
            </a:r>
            <a:r>
              <a:rPr lang="en" sz="1500"/>
              <a:t>Internet and Mobile Programming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Course Instructor:</a:t>
            </a:r>
            <a:r>
              <a:rPr lang="en" sz="1500"/>
              <a:t> Dr. NKEMENI VALERY</a:t>
            </a:r>
            <a:br>
              <a:rPr lang="en" sz="1500"/>
            </a:br>
            <a:endParaRPr sz="150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872042" y="864443"/>
            <a:ext cx="3137192" cy="3414614"/>
            <a:chOff x="6318950" y="631188"/>
            <a:chExt cx="3137192" cy="3414614"/>
          </a:xfrm>
        </p:grpSpPr>
        <p:sp>
          <p:nvSpPr>
            <p:cNvPr id="54" name="Google Shape;54;p13"/>
            <p:cNvSpPr/>
            <p:nvPr/>
          </p:nvSpPr>
          <p:spPr>
            <a:xfrm>
              <a:off x="7919944" y="924602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7491" y="0"/>
                  </a:moveTo>
                  <a:cubicBezTo>
                    <a:pt x="7823" y="0"/>
                    <a:pt x="1" y="7834"/>
                    <a:pt x="1" y="17490"/>
                  </a:cubicBezTo>
                  <a:lnTo>
                    <a:pt x="1" y="58519"/>
                  </a:lnTo>
                  <a:lnTo>
                    <a:pt x="47900" y="58519"/>
                  </a:lnTo>
                  <a:cubicBezTo>
                    <a:pt x="57568" y="58519"/>
                    <a:pt x="65390" y="50685"/>
                    <a:pt x="65390" y="41017"/>
                  </a:cubicBezTo>
                  <a:lnTo>
                    <a:pt x="6539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394597" y="631188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96"/>
                    <a:pt x="1" y="12490"/>
                  </a:cubicBezTo>
                  <a:cubicBezTo>
                    <a:pt x="1" y="19396"/>
                    <a:pt x="5597" y="24980"/>
                    <a:pt x="12491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466200" y="702791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8736657" y="1542698"/>
              <a:ext cx="128168" cy="43761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flipH="1">
              <a:off x="8656262" y="1475664"/>
              <a:ext cx="289524" cy="37775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8704604" y="1804462"/>
              <a:ext cx="15767" cy="47821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8430329" y="1418355"/>
              <a:ext cx="240050" cy="25071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8528663" y="1370581"/>
              <a:ext cx="47821" cy="143369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527530" y="1522871"/>
              <a:ext cx="47821" cy="47821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919944" y="2377625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" y="1"/>
                  </a:moveTo>
                  <a:lnTo>
                    <a:pt x="1" y="41030"/>
                  </a:lnTo>
                  <a:cubicBezTo>
                    <a:pt x="1" y="50686"/>
                    <a:pt x="7823" y="58520"/>
                    <a:pt x="17491" y="58520"/>
                  </a:cubicBezTo>
                  <a:lnTo>
                    <a:pt x="65390" y="58520"/>
                  </a:lnTo>
                  <a:lnTo>
                    <a:pt x="65390" y="17503"/>
                  </a:lnTo>
                  <a:cubicBezTo>
                    <a:pt x="65390" y="7835"/>
                    <a:pt x="57568" y="1"/>
                    <a:pt x="479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394597" y="3458959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84"/>
                    <a:pt x="1" y="12490"/>
                  </a:cubicBezTo>
                  <a:cubicBezTo>
                    <a:pt x="1" y="19384"/>
                    <a:pt x="5597" y="24980"/>
                    <a:pt x="12491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466200" y="3530562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537469" y="2905519"/>
              <a:ext cx="294173" cy="398815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849087" y="3041674"/>
              <a:ext cx="62491" cy="14606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464540" y="3041674"/>
              <a:ext cx="63667" cy="14606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681025" y="2825728"/>
              <a:ext cx="14655" cy="62491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664704" y="2961147"/>
              <a:ext cx="46709" cy="143018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668772" y="3121612"/>
              <a:ext cx="39749" cy="39749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763904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584178" y="3187092"/>
              <a:ext cx="28623" cy="34946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583589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763904" y="3187092"/>
              <a:ext cx="29211" cy="34946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825757" y="3125680"/>
              <a:ext cx="37397" cy="26320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513552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825169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513552" y="3125092"/>
              <a:ext cx="37985" cy="26320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318950" y="924602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" y="0"/>
                  </a:moveTo>
                  <a:lnTo>
                    <a:pt x="1" y="41017"/>
                  </a:lnTo>
                  <a:cubicBezTo>
                    <a:pt x="1" y="50685"/>
                    <a:pt x="7823" y="58519"/>
                    <a:pt x="17491" y="58519"/>
                  </a:cubicBezTo>
                  <a:lnTo>
                    <a:pt x="65390" y="58519"/>
                  </a:lnTo>
                  <a:lnTo>
                    <a:pt x="65390" y="17490"/>
                  </a:lnTo>
                  <a:cubicBezTo>
                    <a:pt x="65390" y="7834"/>
                    <a:pt x="57567" y="0"/>
                    <a:pt x="478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793603" y="631188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96"/>
                    <a:pt x="1" y="12490"/>
                  </a:cubicBezTo>
                  <a:cubicBezTo>
                    <a:pt x="1" y="19396"/>
                    <a:pt x="5585" y="24980"/>
                    <a:pt x="12490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865206" y="702791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848466" y="1373931"/>
              <a:ext cx="477105" cy="476119"/>
            </a:xfrm>
            <a:custGeom>
              <a:rect b="b" l="l" r="r" t="t"/>
              <a:pathLst>
                <a:path extrusionOk="0" h="11110" w="11133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116829" y="1736021"/>
              <a:ext cx="83224" cy="61454"/>
            </a:xfrm>
            <a:custGeom>
              <a:rect b="b" l="l" r="r" t="t"/>
              <a:pathLst>
                <a:path extrusionOk="0" h="1434" w="1942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080102" y="1709150"/>
              <a:ext cx="29656" cy="24556"/>
            </a:xfrm>
            <a:custGeom>
              <a:rect b="b" l="l" r="r" t="t"/>
              <a:pathLst>
                <a:path extrusionOk="0" h="573" w="692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18950" y="2377625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7491" y="1"/>
                  </a:moveTo>
                  <a:cubicBezTo>
                    <a:pt x="7823" y="1"/>
                    <a:pt x="1" y="7835"/>
                    <a:pt x="1" y="17503"/>
                  </a:cubicBezTo>
                  <a:lnTo>
                    <a:pt x="1" y="58520"/>
                  </a:lnTo>
                  <a:lnTo>
                    <a:pt x="47899" y="58520"/>
                  </a:lnTo>
                  <a:cubicBezTo>
                    <a:pt x="57567" y="58520"/>
                    <a:pt x="65390" y="50686"/>
                    <a:pt x="65390" y="41030"/>
                  </a:cubicBezTo>
                  <a:lnTo>
                    <a:pt x="6539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793603" y="3458959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84"/>
                    <a:pt x="1" y="12490"/>
                  </a:cubicBezTo>
                  <a:cubicBezTo>
                    <a:pt x="1" y="19384"/>
                    <a:pt x="5585" y="24980"/>
                    <a:pt x="12490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65206" y="3530562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66833" y="2897233"/>
              <a:ext cx="440378" cy="354325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257165" y="2878505"/>
              <a:ext cx="50055" cy="36298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180750" y="1631688"/>
              <a:ext cx="1413600" cy="1413600"/>
            </a:xfrm>
            <a:prstGeom prst="ellipse">
              <a:avLst/>
            </a:pr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288263" y="1739239"/>
              <a:ext cx="1198250" cy="1198505"/>
            </a:xfrm>
            <a:custGeom>
              <a:rect b="b" l="l" r="r" t="t"/>
              <a:pathLst>
                <a:path extrusionOk="0" h="56460" w="56448">
                  <a:moveTo>
                    <a:pt x="56448" y="28230"/>
                  </a:moveTo>
                  <a:cubicBezTo>
                    <a:pt x="56448" y="43815"/>
                    <a:pt x="43815" y="56460"/>
                    <a:pt x="28230" y="56460"/>
                  </a:cubicBezTo>
                  <a:cubicBezTo>
                    <a:pt x="12645" y="56460"/>
                    <a:pt x="0" y="43815"/>
                    <a:pt x="0" y="28230"/>
                  </a:cubicBezTo>
                  <a:cubicBezTo>
                    <a:pt x="0" y="12645"/>
                    <a:pt x="12645" y="0"/>
                    <a:pt x="28230" y="0"/>
                  </a:cubicBezTo>
                  <a:cubicBezTo>
                    <a:pt x="43815" y="0"/>
                    <a:pt x="56448" y="12645"/>
                    <a:pt x="56448" y="2823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</a:t>
              </a:r>
              <a:endParaRPr sz="2400">
                <a:solidFill>
                  <a:schemeClr val="accent3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346893" y="1797868"/>
              <a:ext cx="1081244" cy="1081244"/>
            </a:xfrm>
            <a:custGeom>
              <a:rect b="b" l="l" r="r" t="t"/>
              <a:pathLst>
                <a:path extrusionOk="0" h="50936" w="50936">
                  <a:moveTo>
                    <a:pt x="25468" y="2037"/>
                  </a:moveTo>
                  <a:cubicBezTo>
                    <a:pt x="38386" y="2037"/>
                    <a:pt x="48899" y="12550"/>
                    <a:pt x="48899" y="25468"/>
                  </a:cubicBezTo>
                  <a:cubicBezTo>
                    <a:pt x="48899" y="38386"/>
                    <a:pt x="38386" y="48899"/>
                    <a:pt x="25468" y="48899"/>
                  </a:cubicBezTo>
                  <a:cubicBezTo>
                    <a:pt x="12550" y="48899"/>
                    <a:pt x="2036" y="38386"/>
                    <a:pt x="2036" y="25468"/>
                  </a:cubicBezTo>
                  <a:cubicBezTo>
                    <a:pt x="2036" y="12550"/>
                    <a:pt x="12550" y="2037"/>
                    <a:pt x="25468" y="2037"/>
                  </a:cubicBezTo>
                  <a:close/>
                  <a:moveTo>
                    <a:pt x="25468" y="1"/>
                  </a:moveTo>
                  <a:cubicBezTo>
                    <a:pt x="11418" y="1"/>
                    <a:pt x="0" y="11419"/>
                    <a:pt x="0" y="25468"/>
                  </a:cubicBezTo>
                  <a:cubicBezTo>
                    <a:pt x="0" y="39517"/>
                    <a:pt x="11418" y="50935"/>
                    <a:pt x="25468" y="50935"/>
                  </a:cubicBezTo>
                  <a:cubicBezTo>
                    <a:pt x="39517" y="50935"/>
                    <a:pt x="50935" y="39517"/>
                    <a:pt x="50935" y="25468"/>
                  </a:cubicBezTo>
                  <a:cubicBezTo>
                    <a:pt x="50935" y="11419"/>
                    <a:pt x="39517" y="1"/>
                    <a:pt x="25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979200" y="90800"/>
            <a:ext cx="638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Implementation of a </a:t>
            </a:r>
            <a:r>
              <a:rPr b="1" lang="en" sz="22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Mobile Based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Disaster Management System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768525" y="4446450"/>
            <a:ext cx="92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BD24"/>
                </a:solidFill>
              </a:rPr>
              <a:t>Group 7</a:t>
            </a:r>
            <a:endParaRPr>
              <a:solidFill>
                <a:srgbClr val="FCBD2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0"/>
            <a:ext cx="20383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150" y="-47625"/>
            <a:ext cx="2057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851825" y="730200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900" y="1938325"/>
            <a:ext cx="20478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1685913"/>
            <a:ext cx="2038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2854200" y="241613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Assists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7963" y="3657600"/>
            <a:ext cx="20097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3505188"/>
            <a:ext cx="2038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2772075" y="412108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Oversees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0"/>
            <a:ext cx="2038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2851825" y="730200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854200" y="241613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772075" y="412108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Association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138" y="247650"/>
            <a:ext cx="2038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63" y="2028850"/>
            <a:ext cx="20669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0338" y="2052663"/>
            <a:ext cx="2085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0338" y="3757613"/>
            <a:ext cx="2085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3600500"/>
            <a:ext cx="2038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0"/>
            <a:ext cx="2038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2851825" y="730200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854200" y="241613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Composition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of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2772075" y="4121088"/>
            <a:ext cx="314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Association 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075" y="3848175"/>
            <a:ext cx="2085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" y="3600500"/>
            <a:ext cx="20383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600" y="209550"/>
            <a:ext cx="20669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50" y="1895500"/>
            <a:ext cx="20669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363" y="2133638"/>
            <a:ext cx="20574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50" y="152400"/>
            <a:ext cx="74249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</a:t>
            </a:r>
            <a:r>
              <a:rPr lang="en"/>
              <a:t>Diagram</a:t>
            </a:r>
            <a:endParaRPr/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920249" y="3237275"/>
            <a:ext cx="5563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sequence diagram details the interactions between objects in a specific sequence of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3" y="152400"/>
            <a:ext cx="80450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r>
              <a:rPr lang="en"/>
              <a:t>Diagram</a:t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920249" y="3237275"/>
            <a:ext cx="5563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llustrates the physical arrangement of hardware and software in the system.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63" y="112725"/>
            <a:ext cx="7454876" cy="4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504276" y="1106400"/>
            <a:ext cx="38691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504263" y="3171150"/>
            <a:ext cx="84432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System modeling and design is the cornerstone for building resilient, effective software solutions.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923376" y="954000"/>
            <a:ext cx="38487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Modeling &amp; Design</a:t>
            </a:r>
            <a:endParaRPr sz="270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618577" y="3226500"/>
            <a:ext cx="4233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700">
                <a:solidFill>
                  <a:srgbClr val="2FC948"/>
                </a:solidFill>
              </a:rPr>
              <a:t>Definition</a:t>
            </a:r>
            <a:r>
              <a:rPr b="1" i="1" lang="en" sz="2700"/>
              <a:t> and </a:t>
            </a:r>
            <a:r>
              <a:rPr b="1" i="1" lang="en" sz="2700">
                <a:solidFill>
                  <a:schemeClr val="accent5"/>
                </a:solidFill>
              </a:rPr>
              <a:t>Purpose</a:t>
            </a:r>
            <a:endParaRPr b="1" i="1"/>
          </a:p>
        </p:txBody>
      </p: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4657175" y="954000"/>
            <a:ext cx="3848700" cy="15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C948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2FC94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process of creating models to visualize, specify, construct, and document the structure and behavior of a software system. </a:t>
            </a:r>
            <a:endParaRPr sz="1300">
              <a:solidFill>
                <a:srgbClr val="2FC94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4657175" y="3163800"/>
            <a:ext cx="3848700" cy="15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BD24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FCBD24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 provide a visual representation of the system, making it easier for stakeholders to understand complex structures and processes.</a:t>
            </a:r>
            <a:endParaRPr sz="1300">
              <a:solidFill>
                <a:srgbClr val="FCBD24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CBD24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01175" y="845675"/>
            <a:ext cx="3236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 Diagram</a:t>
            </a:r>
            <a:endParaRPr sz="3600"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4559650" y="1074275"/>
            <a:ext cx="3688800" cy="9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Case Diagram</a:t>
            </a:r>
            <a:endParaRPr sz="3600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4648200" y="2203237"/>
            <a:ext cx="368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Sequence Diagram</a:t>
            </a:r>
            <a:endParaRPr sz="3600"/>
          </a:p>
        </p:txBody>
      </p:sp>
      <p:sp>
        <p:nvSpPr>
          <p:cNvPr id="111" name="Google Shape;111;p15"/>
          <p:cNvSpPr txBox="1"/>
          <p:nvPr>
            <p:ph type="ctrTitle"/>
          </p:nvPr>
        </p:nvSpPr>
        <p:spPr>
          <a:xfrm>
            <a:off x="601175" y="2318725"/>
            <a:ext cx="34644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Diagram</a:t>
            </a:r>
            <a:endParaRPr sz="3600"/>
          </a:p>
        </p:txBody>
      </p:sp>
      <p:sp>
        <p:nvSpPr>
          <p:cNvPr id="112" name="Google Shape;112;p15"/>
          <p:cNvSpPr txBox="1"/>
          <p:nvPr>
            <p:ph type="ctrTitle"/>
          </p:nvPr>
        </p:nvSpPr>
        <p:spPr>
          <a:xfrm>
            <a:off x="524975" y="3321800"/>
            <a:ext cx="4117500" cy="9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Deployment</a:t>
            </a:r>
            <a:r>
              <a:rPr lang="en" sz="3600"/>
              <a:t> </a:t>
            </a:r>
            <a:r>
              <a:rPr lang="en" sz="3600"/>
              <a:t>Diagram</a:t>
            </a:r>
            <a:endParaRPr sz="3600"/>
          </a:p>
        </p:txBody>
      </p:sp>
      <p:sp>
        <p:nvSpPr>
          <p:cNvPr id="113" name="Google Shape;113;p15"/>
          <p:cNvSpPr txBox="1"/>
          <p:nvPr>
            <p:ph type="ctrTitle"/>
          </p:nvPr>
        </p:nvSpPr>
        <p:spPr>
          <a:xfrm>
            <a:off x="2312175" y="-45750"/>
            <a:ext cx="4117500" cy="9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</a:rPr>
              <a:t>What we will cover</a:t>
            </a:r>
            <a:endParaRPr sz="3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920249" y="3237275"/>
            <a:ext cx="5563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high-level, simplified view of the system and its interactions with external entities.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50" y="152400"/>
            <a:ext cx="6333851" cy="48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21250" y="205475"/>
            <a:ext cx="24600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Mobile-Based Disaster Management System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97450" y="1381350"/>
            <a:ext cx="31941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(General Public, Volunteers)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Emergency Services (Police, Fire Department, Medical Services)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Government Agencies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Weather Data Providers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Networks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97450" y="3428025"/>
            <a:ext cx="31941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Interactions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report incidents and receive alerts.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Emergency services receive incident reports and provide response updates.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2726" cy="4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r>
              <a:rPr lang="en"/>
              <a:t>Diagram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920249" y="3237275"/>
            <a:ext cx="5563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shows the interactions between users (actors) and the system to achieve specific goals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200"/>
            <a:ext cx="4266650" cy="49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21250" y="205475"/>
            <a:ext cx="24600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Volunteer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Emergency Responder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Government officials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Weather Data Provider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57300" y="1453500"/>
            <a:ext cx="16887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Use Cases associated to volunteers 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Track Supplies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Volunteering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3375" y="2672700"/>
            <a:ext cx="21972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Use Cases associated to Emergency Responders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Emergency Response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Location Tracking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Volunteering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759775" y="1605900"/>
            <a:ext cx="21972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Government Official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Issuing directives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feedback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947200" y="2571750"/>
            <a:ext cx="21972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Use Cases associated to the public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 Donations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Incident Reporting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Feedback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Language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 Emergency Contacts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User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 Profile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 Location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83375" y="3663300"/>
            <a:ext cx="21972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Others</a:t>
            </a:r>
            <a:endParaRPr sz="1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Alert verification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endParaRPr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920249" y="3237275"/>
            <a:ext cx="5563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escribes the static structure of a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OT Analysi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