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2" d="100"/>
          <a:sy n="92" d="100"/>
        </p:scale>
        <p:origin x="28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5AE1152-9065-4BED-A2D6-6B03C73D6C93}" type="datetimeFigureOut">
              <a:rPr lang="es-CO" smtClean="0"/>
              <a:t>10/03/2025</a:t>
            </a:fld>
            <a:endParaRPr lang="es-CO"/>
          </a:p>
        </p:txBody>
      </p:sp>
      <p:sp>
        <p:nvSpPr>
          <p:cNvPr id="5" name="Footer Placeholder 4"/>
          <p:cNvSpPr>
            <a:spLocks noGrp="1"/>
          </p:cNvSpPr>
          <p:nvPr>
            <p:ph type="ftr" sz="quarter" idx="11"/>
          </p:nvPr>
        </p:nvSpPr>
        <p:spPr/>
        <p:txBody>
          <a:bodyPr/>
          <a:lstStyle/>
          <a:p>
            <a:endParaRPr lang="es-CO"/>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20D4142-5063-4665-BC2B-ECE592B13828}" type="slidenum">
              <a:rPr lang="es-CO" smtClean="0"/>
              <a:t>‹Nº›</a:t>
            </a:fld>
            <a:endParaRPr lang="es-CO"/>
          </a:p>
        </p:txBody>
      </p:sp>
    </p:spTree>
    <p:extLst>
      <p:ext uri="{BB962C8B-B14F-4D97-AF65-F5344CB8AC3E}">
        <p14:creationId xmlns:p14="http://schemas.microsoft.com/office/powerpoint/2010/main" val="2339245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C5AE1152-9065-4BED-A2D6-6B03C73D6C93}" type="datetimeFigureOut">
              <a:rPr lang="es-CO" smtClean="0"/>
              <a:t>10/03/2025</a:t>
            </a:fld>
            <a:endParaRPr lang="es-CO"/>
          </a:p>
        </p:txBody>
      </p:sp>
      <p:sp>
        <p:nvSpPr>
          <p:cNvPr id="5" name="Footer Placeholder 4"/>
          <p:cNvSpPr>
            <a:spLocks noGrp="1"/>
          </p:cNvSpPr>
          <p:nvPr>
            <p:ph type="ftr" sz="quarter" idx="11"/>
          </p:nvPr>
        </p:nvSpPr>
        <p:spPr/>
        <p:txBody>
          <a:bodyPr/>
          <a:lstStyle/>
          <a:p>
            <a:endParaRPr lang="es-CO"/>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0D4142-5063-4665-BC2B-ECE592B13828}" type="slidenum">
              <a:rPr lang="es-CO" smtClean="0"/>
              <a:t>‹Nº›</a:t>
            </a:fld>
            <a:endParaRPr lang="es-CO"/>
          </a:p>
        </p:txBody>
      </p:sp>
    </p:spTree>
    <p:extLst>
      <p:ext uri="{BB962C8B-B14F-4D97-AF65-F5344CB8AC3E}">
        <p14:creationId xmlns:p14="http://schemas.microsoft.com/office/powerpoint/2010/main" val="275658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C5AE1152-9065-4BED-A2D6-6B03C73D6C93}" type="datetimeFigureOut">
              <a:rPr lang="es-CO" smtClean="0"/>
              <a:t>10/03/2025</a:t>
            </a:fld>
            <a:endParaRPr lang="es-CO"/>
          </a:p>
        </p:txBody>
      </p:sp>
      <p:sp>
        <p:nvSpPr>
          <p:cNvPr id="5" name="Footer Placeholder 4"/>
          <p:cNvSpPr>
            <a:spLocks noGrp="1"/>
          </p:cNvSpPr>
          <p:nvPr>
            <p:ph type="ftr" sz="quarter" idx="11"/>
          </p:nvPr>
        </p:nvSpPr>
        <p:spPr/>
        <p:txBody>
          <a:bodyPr/>
          <a:lstStyle/>
          <a:p>
            <a:endParaRPr lang="es-CO"/>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0D4142-5063-4665-BC2B-ECE592B13828}" type="slidenum">
              <a:rPr lang="es-CO" smtClean="0"/>
              <a:t>‹Nº›</a:t>
            </a:fld>
            <a:endParaRPr lang="es-CO"/>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02386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C5AE1152-9065-4BED-A2D6-6B03C73D6C93}" type="datetimeFigureOut">
              <a:rPr lang="es-CO" smtClean="0"/>
              <a:t>10/03/2025</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0D4142-5063-4665-BC2B-ECE592B13828}" type="slidenum">
              <a:rPr lang="es-CO" smtClean="0"/>
              <a:t>‹Nº›</a:t>
            </a:fld>
            <a:endParaRPr lang="es-CO"/>
          </a:p>
        </p:txBody>
      </p:sp>
    </p:spTree>
    <p:extLst>
      <p:ext uri="{BB962C8B-B14F-4D97-AF65-F5344CB8AC3E}">
        <p14:creationId xmlns:p14="http://schemas.microsoft.com/office/powerpoint/2010/main" val="491543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C5AE1152-9065-4BED-A2D6-6B03C73D6C93}" type="datetimeFigureOut">
              <a:rPr lang="es-CO" smtClean="0"/>
              <a:t>10/03/2025</a:t>
            </a:fld>
            <a:endParaRPr lang="es-CO"/>
          </a:p>
        </p:txBody>
      </p:sp>
      <p:sp>
        <p:nvSpPr>
          <p:cNvPr id="6" name="Footer Placeholder 5"/>
          <p:cNvSpPr>
            <a:spLocks noGrp="1"/>
          </p:cNvSpPr>
          <p:nvPr>
            <p:ph type="ftr" sz="quarter" idx="11"/>
          </p:nvPr>
        </p:nvSpPr>
        <p:spPr/>
        <p:txBody>
          <a:bodyPr/>
          <a:lstStyle/>
          <a:p>
            <a:endParaRPr lang="es-CO"/>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0D4142-5063-4665-BC2B-ECE592B13828}" type="slidenum">
              <a:rPr lang="es-CO" smtClean="0"/>
              <a:t>‹Nº›</a:t>
            </a:fld>
            <a:endParaRPr lang="es-CO"/>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68217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C5AE1152-9065-4BED-A2D6-6B03C73D6C93}" type="datetimeFigureOut">
              <a:rPr lang="es-CO" smtClean="0"/>
              <a:t>10/03/2025</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0D4142-5063-4665-BC2B-ECE592B13828}" type="slidenum">
              <a:rPr lang="es-CO" smtClean="0"/>
              <a:t>‹Nº›</a:t>
            </a:fld>
            <a:endParaRPr lang="es-CO"/>
          </a:p>
        </p:txBody>
      </p:sp>
    </p:spTree>
    <p:extLst>
      <p:ext uri="{BB962C8B-B14F-4D97-AF65-F5344CB8AC3E}">
        <p14:creationId xmlns:p14="http://schemas.microsoft.com/office/powerpoint/2010/main" val="2300785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5AE1152-9065-4BED-A2D6-6B03C73D6C93}" type="datetimeFigureOut">
              <a:rPr lang="es-CO" smtClean="0"/>
              <a:t>10/03/2025</a:t>
            </a:fld>
            <a:endParaRPr lang="es-CO"/>
          </a:p>
        </p:txBody>
      </p:sp>
      <p:sp>
        <p:nvSpPr>
          <p:cNvPr id="5" name="Footer Placeholder 4"/>
          <p:cNvSpPr>
            <a:spLocks noGrp="1"/>
          </p:cNvSpPr>
          <p:nvPr>
            <p:ph type="ftr" sz="quarter" idx="11"/>
          </p:nvPr>
        </p:nvSpPr>
        <p:spPr/>
        <p:txBody>
          <a:bodyPr/>
          <a:lstStyle/>
          <a:p>
            <a:endParaRPr lang="es-C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0D4142-5063-4665-BC2B-ECE592B13828}" type="slidenum">
              <a:rPr lang="es-CO" smtClean="0"/>
              <a:t>‹Nº›</a:t>
            </a:fld>
            <a:endParaRPr lang="es-CO"/>
          </a:p>
        </p:txBody>
      </p:sp>
    </p:spTree>
    <p:extLst>
      <p:ext uri="{BB962C8B-B14F-4D97-AF65-F5344CB8AC3E}">
        <p14:creationId xmlns:p14="http://schemas.microsoft.com/office/powerpoint/2010/main" val="2360776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5AE1152-9065-4BED-A2D6-6B03C73D6C93}" type="datetimeFigureOut">
              <a:rPr lang="es-CO" smtClean="0"/>
              <a:t>10/03/2025</a:t>
            </a:fld>
            <a:endParaRPr lang="es-CO"/>
          </a:p>
        </p:txBody>
      </p:sp>
      <p:sp>
        <p:nvSpPr>
          <p:cNvPr id="5" name="Footer Placeholder 4"/>
          <p:cNvSpPr>
            <a:spLocks noGrp="1"/>
          </p:cNvSpPr>
          <p:nvPr>
            <p:ph type="ftr" sz="quarter" idx="11"/>
          </p:nvPr>
        </p:nvSpPr>
        <p:spPr/>
        <p:txBody>
          <a:bodyPr/>
          <a:lstStyle/>
          <a:p>
            <a:endParaRPr lang="es-C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0D4142-5063-4665-BC2B-ECE592B13828}" type="slidenum">
              <a:rPr lang="es-CO" smtClean="0"/>
              <a:t>‹Nº›</a:t>
            </a:fld>
            <a:endParaRPr lang="es-CO"/>
          </a:p>
        </p:txBody>
      </p:sp>
    </p:spTree>
    <p:extLst>
      <p:ext uri="{BB962C8B-B14F-4D97-AF65-F5344CB8AC3E}">
        <p14:creationId xmlns:p14="http://schemas.microsoft.com/office/powerpoint/2010/main" val="2400587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5AE1152-9065-4BED-A2D6-6B03C73D6C93}" type="datetimeFigureOut">
              <a:rPr lang="es-CO" smtClean="0"/>
              <a:t>10/03/2025</a:t>
            </a:fld>
            <a:endParaRPr lang="es-CO"/>
          </a:p>
        </p:txBody>
      </p:sp>
      <p:sp>
        <p:nvSpPr>
          <p:cNvPr id="5" name="Footer Placeholder 4"/>
          <p:cNvSpPr>
            <a:spLocks noGrp="1"/>
          </p:cNvSpPr>
          <p:nvPr>
            <p:ph type="ftr" sz="quarter" idx="11"/>
          </p:nvPr>
        </p:nvSpPr>
        <p:spPr/>
        <p:txBody>
          <a:bodyPr/>
          <a:lstStyle/>
          <a:p>
            <a:endParaRPr lang="es-C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0D4142-5063-4665-BC2B-ECE592B13828}" type="slidenum">
              <a:rPr lang="es-CO" smtClean="0"/>
              <a:t>‹Nº›</a:t>
            </a:fld>
            <a:endParaRPr lang="es-CO"/>
          </a:p>
        </p:txBody>
      </p:sp>
    </p:spTree>
    <p:extLst>
      <p:ext uri="{BB962C8B-B14F-4D97-AF65-F5344CB8AC3E}">
        <p14:creationId xmlns:p14="http://schemas.microsoft.com/office/powerpoint/2010/main" val="2893918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C5AE1152-9065-4BED-A2D6-6B03C73D6C93}" type="datetimeFigureOut">
              <a:rPr lang="es-CO" smtClean="0"/>
              <a:t>10/03/2025</a:t>
            </a:fld>
            <a:endParaRPr lang="es-CO"/>
          </a:p>
        </p:txBody>
      </p:sp>
      <p:sp>
        <p:nvSpPr>
          <p:cNvPr id="5" name="Footer Placeholder 4"/>
          <p:cNvSpPr>
            <a:spLocks noGrp="1"/>
          </p:cNvSpPr>
          <p:nvPr>
            <p:ph type="ftr" sz="quarter" idx="11"/>
          </p:nvPr>
        </p:nvSpPr>
        <p:spPr/>
        <p:txBody>
          <a:bodyPr/>
          <a:lstStyle/>
          <a:p>
            <a:endParaRPr lang="es-CO"/>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0D4142-5063-4665-BC2B-ECE592B13828}" type="slidenum">
              <a:rPr lang="es-CO" smtClean="0"/>
              <a:t>‹Nº›</a:t>
            </a:fld>
            <a:endParaRPr lang="es-CO"/>
          </a:p>
        </p:txBody>
      </p:sp>
    </p:spTree>
    <p:extLst>
      <p:ext uri="{BB962C8B-B14F-4D97-AF65-F5344CB8AC3E}">
        <p14:creationId xmlns:p14="http://schemas.microsoft.com/office/powerpoint/2010/main" val="272191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5AE1152-9065-4BED-A2D6-6B03C73D6C93}" type="datetimeFigureOut">
              <a:rPr lang="es-CO" smtClean="0"/>
              <a:t>10/03/2025</a:t>
            </a:fld>
            <a:endParaRPr lang="es-CO"/>
          </a:p>
        </p:txBody>
      </p:sp>
      <p:sp>
        <p:nvSpPr>
          <p:cNvPr id="6" name="Footer Placeholder 5"/>
          <p:cNvSpPr>
            <a:spLocks noGrp="1"/>
          </p:cNvSpPr>
          <p:nvPr>
            <p:ph type="ftr" sz="quarter" idx="11"/>
          </p:nvPr>
        </p:nvSpPr>
        <p:spPr/>
        <p:txBody>
          <a:bodyPr/>
          <a:lstStyle/>
          <a:p>
            <a:endParaRPr lang="es-CO"/>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20D4142-5063-4665-BC2B-ECE592B13828}" type="slidenum">
              <a:rPr lang="es-CO" smtClean="0"/>
              <a:t>‹Nº›</a:t>
            </a:fld>
            <a:endParaRPr lang="es-CO"/>
          </a:p>
        </p:txBody>
      </p:sp>
    </p:spTree>
    <p:extLst>
      <p:ext uri="{BB962C8B-B14F-4D97-AF65-F5344CB8AC3E}">
        <p14:creationId xmlns:p14="http://schemas.microsoft.com/office/powerpoint/2010/main" val="2544289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5AE1152-9065-4BED-A2D6-6B03C73D6C93}" type="datetimeFigureOut">
              <a:rPr lang="es-CO" smtClean="0"/>
              <a:t>10/03/2025</a:t>
            </a:fld>
            <a:endParaRPr lang="es-CO"/>
          </a:p>
        </p:txBody>
      </p:sp>
      <p:sp>
        <p:nvSpPr>
          <p:cNvPr id="8" name="Footer Placeholder 7"/>
          <p:cNvSpPr>
            <a:spLocks noGrp="1"/>
          </p:cNvSpPr>
          <p:nvPr>
            <p:ph type="ftr" sz="quarter" idx="11"/>
          </p:nvPr>
        </p:nvSpPr>
        <p:spPr/>
        <p:txBody>
          <a:bodyPr/>
          <a:lstStyle/>
          <a:p>
            <a:endParaRPr lang="es-CO"/>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20D4142-5063-4665-BC2B-ECE592B13828}" type="slidenum">
              <a:rPr lang="es-CO" smtClean="0"/>
              <a:t>‹Nº›</a:t>
            </a:fld>
            <a:endParaRPr lang="es-CO"/>
          </a:p>
        </p:txBody>
      </p:sp>
    </p:spTree>
    <p:extLst>
      <p:ext uri="{BB962C8B-B14F-4D97-AF65-F5344CB8AC3E}">
        <p14:creationId xmlns:p14="http://schemas.microsoft.com/office/powerpoint/2010/main" val="65703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5AE1152-9065-4BED-A2D6-6B03C73D6C93}" type="datetimeFigureOut">
              <a:rPr lang="es-CO" smtClean="0"/>
              <a:t>10/03/2025</a:t>
            </a:fld>
            <a:endParaRPr lang="es-CO"/>
          </a:p>
        </p:txBody>
      </p:sp>
      <p:sp>
        <p:nvSpPr>
          <p:cNvPr id="4" name="Footer Placeholder 3"/>
          <p:cNvSpPr>
            <a:spLocks noGrp="1"/>
          </p:cNvSpPr>
          <p:nvPr>
            <p:ph type="ftr" sz="quarter" idx="11"/>
          </p:nvPr>
        </p:nvSpPr>
        <p:spPr/>
        <p:txBody>
          <a:bodyPr/>
          <a:lstStyle/>
          <a:p>
            <a:endParaRPr lang="es-CO"/>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20D4142-5063-4665-BC2B-ECE592B13828}" type="slidenum">
              <a:rPr lang="es-CO" smtClean="0"/>
              <a:t>‹Nº›</a:t>
            </a:fld>
            <a:endParaRPr lang="es-CO"/>
          </a:p>
        </p:txBody>
      </p:sp>
    </p:spTree>
    <p:extLst>
      <p:ext uri="{BB962C8B-B14F-4D97-AF65-F5344CB8AC3E}">
        <p14:creationId xmlns:p14="http://schemas.microsoft.com/office/powerpoint/2010/main" val="421787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E1152-9065-4BED-A2D6-6B03C73D6C93}" type="datetimeFigureOut">
              <a:rPr lang="es-CO" smtClean="0"/>
              <a:t>10/03/2025</a:t>
            </a:fld>
            <a:endParaRPr lang="es-CO"/>
          </a:p>
        </p:txBody>
      </p:sp>
      <p:sp>
        <p:nvSpPr>
          <p:cNvPr id="3" name="Footer Placeholder 2"/>
          <p:cNvSpPr>
            <a:spLocks noGrp="1"/>
          </p:cNvSpPr>
          <p:nvPr>
            <p:ph type="ftr" sz="quarter" idx="11"/>
          </p:nvPr>
        </p:nvSpPr>
        <p:spPr/>
        <p:txBody>
          <a:bodyPr/>
          <a:lstStyle/>
          <a:p>
            <a:endParaRPr lang="es-CO"/>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20D4142-5063-4665-BC2B-ECE592B13828}" type="slidenum">
              <a:rPr lang="es-CO" smtClean="0"/>
              <a:t>‹Nº›</a:t>
            </a:fld>
            <a:endParaRPr lang="es-CO"/>
          </a:p>
        </p:txBody>
      </p:sp>
    </p:spTree>
    <p:extLst>
      <p:ext uri="{BB962C8B-B14F-4D97-AF65-F5344CB8AC3E}">
        <p14:creationId xmlns:p14="http://schemas.microsoft.com/office/powerpoint/2010/main" val="3444779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C5AE1152-9065-4BED-A2D6-6B03C73D6C93}" type="datetimeFigureOut">
              <a:rPr lang="es-CO" smtClean="0"/>
              <a:t>10/03/2025</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20D4142-5063-4665-BC2B-ECE592B13828}" type="slidenum">
              <a:rPr lang="es-CO" smtClean="0"/>
              <a:t>‹Nº›</a:t>
            </a:fld>
            <a:endParaRPr lang="es-CO"/>
          </a:p>
        </p:txBody>
      </p:sp>
    </p:spTree>
    <p:extLst>
      <p:ext uri="{BB962C8B-B14F-4D97-AF65-F5344CB8AC3E}">
        <p14:creationId xmlns:p14="http://schemas.microsoft.com/office/powerpoint/2010/main" val="1411461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C5AE1152-9065-4BED-A2D6-6B03C73D6C93}" type="datetimeFigureOut">
              <a:rPr lang="es-CO" smtClean="0"/>
              <a:t>10/03/2025</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0D4142-5063-4665-BC2B-ECE592B13828}" type="slidenum">
              <a:rPr lang="es-CO" smtClean="0"/>
              <a:t>‹Nº›</a:t>
            </a:fld>
            <a:endParaRPr lang="es-CO"/>
          </a:p>
        </p:txBody>
      </p:sp>
    </p:spTree>
    <p:extLst>
      <p:ext uri="{BB962C8B-B14F-4D97-AF65-F5344CB8AC3E}">
        <p14:creationId xmlns:p14="http://schemas.microsoft.com/office/powerpoint/2010/main" val="2576195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5AE1152-9065-4BED-A2D6-6B03C73D6C93}" type="datetimeFigureOut">
              <a:rPr lang="es-CO" smtClean="0"/>
              <a:t>10/03/2025</a:t>
            </a:fld>
            <a:endParaRPr lang="es-CO"/>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20D4142-5063-4665-BC2B-ECE592B13828}" type="slidenum">
              <a:rPr lang="es-CO" smtClean="0"/>
              <a:t>‹Nº›</a:t>
            </a:fld>
            <a:endParaRPr lang="es-CO"/>
          </a:p>
        </p:txBody>
      </p:sp>
    </p:spTree>
    <p:extLst>
      <p:ext uri="{BB962C8B-B14F-4D97-AF65-F5344CB8AC3E}">
        <p14:creationId xmlns:p14="http://schemas.microsoft.com/office/powerpoint/2010/main" val="38686894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73149-8D31-4EC2-A46D-B3919F29D3E0}"/>
              </a:ext>
            </a:extLst>
          </p:cNvPr>
          <p:cNvSpPr>
            <a:spLocks noGrp="1"/>
          </p:cNvSpPr>
          <p:nvPr>
            <p:ph type="ctrTitle"/>
          </p:nvPr>
        </p:nvSpPr>
        <p:spPr>
          <a:xfrm>
            <a:off x="2373082" y="1982586"/>
            <a:ext cx="8915399" cy="2262781"/>
          </a:xfrm>
        </p:spPr>
        <p:txBody>
          <a:bodyPr/>
          <a:lstStyle/>
          <a:p>
            <a:r>
              <a:rPr lang="es-CO" dirty="0"/>
              <a:t>Consulta entre varias bases de datos en MySQL</a:t>
            </a:r>
          </a:p>
        </p:txBody>
      </p:sp>
      <p:sp>
        <p:nvSpPr>
          <p:cNvPr id="3" name="Subtítulo 2">
            <a:extLst>
              <a:ext uri="{FF2B5EF4-FFF2-40B4-BE49-F238E27FC236}">
                <a16:creationId xmlns:a16="http://schemas.microsoft.com/office/drawing/2014/main" id="{5FD4CAB9-3512-494D-BE0D-42193004BD73}"/>
              </a:ext>
            </a:extLst>
          </p:cNvPr>
          <p:cNvSpPr>
            <a:spLocks noGrp="1"/>
          </p:cNvSpPr>
          <p:nvPr>
            <p:ph type="subTitle" idx="1"/>
          </p:nvPr>
        </p:nvSpPr>
        <p:spPr>
          <a:xfrm>
            <a:off x="2373082" y="4852193"/>
            <a:ext cx="8915399" cy="1126283"/>
          </a:xfrm>
        </p:spPr>
        <p:txBody>
          <a:bodyPr/>
          <a:lstStyle/>
          <a:p>
            <a:r>
              <a:rPr lang="es-ES" dirty="0"/>
              <a:t>YEYHER JORDAN MORENO</a:t>
            </a:r>
            <a:endParaRPr lang="es-CO" dirty="0"/>
          </a:p>
        </p:txBody>
      </p:sp>
    </p:spTree>
    <p:extLst>
      <p:ext uri="{BB962C8B-B14F-4D97-AF65-F5344CB8AC3E}">
        <p14:creationId xmlns:p14="http://schemas.microsoft.com/office/powerpoint/2010/main" val="12412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E51999BC-6E95-415C-833C-7E7C6221470F}"/>
              </a:ext>
            </a:extLst>
          </p:cNvPr>
          <p:cNvSpPr>
            <a:spLocks noChangeArrowheads="1"/>
          </p:cNvSpPr>
          <p:nvPr/>
        </p:nvSpPr>
        <p:spPr bwMode="auto">
          <a:xfrm>
            <a:off x="1787236" y="1558068"/>
            <a:ext cx="9559637"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160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Cuando trabajamos con bases de datos en MySQL, generalmente manejamos toda la información dentro de una sola base de datos. Sin embargo, en algunos casos es necesario consultar datos que están en distintas bases de datos dentro del mismo servidor. Esto puede ocurrir cuando:</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160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s-CO" altLang="es-CO" sz="160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Una empresa tiene información distribuida en varias bases de datos por razones de organización.</a:t>
            </a:r>
          </a:p>
          <a:p>
            <a:pPr marR="0" lvl="0" algn="just" defTabSz="914400" rtl="0" eaLnBrk="0" fontAlgn="base" latinLnBrk="0" hangingPunct="0">
              <a:lnSpc>
                <a:spcPct val="100000"/>
              </a:lnSpc>
              <a:spcBef>
                <a:spcPct val="0"/>
              </a:spcBef>
              <a:spcAft>
                <a:spcPct val="0"/>
              </a:spcAft>
              <a:buClrTx/>
              <a:buSzTx/>
              <a:tabLst/>
            </a:pPr>
            <a:endParaRPr kumimoji="0" lang="es-CO" altLang="es-CO" sz="160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s-CO" altLang="es-CO" sz="160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Diferentes módulos de un sistema almacenan sus datos en bases separadas (ejemplo: clientes en una base y pedidos en otra).</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s-CO" altLang="es-CO" sz="1600" dirty="0">
              <a:latin typeface="Arial" panose="020B0604020202020204" pitchFamily="34" charset="0"/>
              <a:ea typeface="Times New Roman" panose="02020603050405020304" pitchFamily="18" charset="0"/>
              <a:cs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s-CO" altLang="es-CO" sz="160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Se requiere hacer reportes combinando datos de distintas fuentes sin necesidad de duplicarlos.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s-CO" altLang="es-CO" sz="160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160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Afortunadamente, MySQL permite realizar consultas que combinan información de varias bases de datos, siempre que estas se encuentren en el mismo servidor. Esto se logra utilizando la notación </a:t>
            </a:r>
            <a:r>
              <a:rPr kumimoji="0" lang="es-CO" altLang="es-CO" sz="160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base_datos.tabla</a:t>
            </a:r>
            <a:r>
              <a:rPr kumimoji="0" lang="es-CO" altLang="es-CO" sz="160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para especificar a qué base pertenece cada tabla dentro de la consulta.</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160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Además, para relacionar los datos entre distintas bases de datos, se pueden utilizar JOIN, que permiten unir tablas mediante un campo en común.</a:t>
            </a:r>
            <a:endParaRPr kumimoji="0" lang="es-CO" altLang="es-CO" sz="16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6601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AE3B0F-6FF0-4908-9CB1-ABA0797463C9}"/>
              </a:ext>
            </a:extLst>
          </p:cNvPr>
          <p:cNvSpPr>
            <a:spLocks noGrp="1"/>
          </p:cNvSpPr>
          <p:nvPr>
            <p:ph type="title"/>
          </p:nvPr>
        </p:nvSpPr>
        <p:spPr>
          <a:xfrm>
            <a:off x="2368481" y="946778"/>
            <a:ext cx="8911687" cy="1280890"/>
          </a:xfrm>
        </p:spPr>
        <p:txBody>
          <a:bodyPr/>
          <a:lstStyle/>
          <a:p>
            <a:pPr algn="ctr"/>
            <a:r>
              <a:rPr lang="es-CO" b="1" dirty="0"/>
              <a:t>ESTRUCTURA DEL EJEMPLO</a:t>
            </a:r>
          </a:p>
        </p:txBody>
      </p:sp>
      <p:sp>
        <p:nvSpPr>
          <p:cNvPr id="3" name="Marcador de contenido 2">
            <a:extLst>
              <a:ext uri="{FF2B5EF4-FFF2-40B4-BE49-F238E27FC236}">
                <a16:creationId xmlns:a16="http://schemas.microsoft.com/office/drawing/2014/main" id="{6D351E1D-A930-466D-8C2C-229BD3AD14F2}"/>
              </a:ext>
            </a:extLst>
          </p:cNvPr>
          <p:cNvSpPr>
            <a:spLocks noGrp="1"/>
          </p:cNvSpPr>
          <p:nvPr>
            <p:ph idx="1"/>
          </p:nvPr>
        </p:nvSpPr>
        <p:spPr>
          <a:xfrm>
            <a:off x="2439583" y="2374669"/>
            <a:ext cx="8915400" cy="3777622"/>
          </a:xfrm>
        </p:spPr>
        <p:txBody>
          <a:bodyPr>
            <a:normAutofit/>
          </a:bodyPr>
          <a:lstStyle/>
          <a:p>
            <a:pPr marL="0" indent="0" algn="just">
              <a:buNone/>
            </a:pPr>
            <a:r>
              <a:rPr lang="es-ES" dirty="0">
                <a:latin typeface="Arial" panose="020B0604020202020204" pitchFamily="34" charset="0"/>
                <a:cs typeface="Arial" panose="020B0604020202020204" pitchFamily="34" charset="0"/>
              </a:rPr>
              <a:t>Supongamos que tenemos dos bases de datos en un sistema de comercio electrónico:</a:t>
            </a:r>
          </a:p>
          <a:p>
            <a:pPr algn="just">
              <a:buFont typeface="Wingdings" panose="05000000000000000000" pitchFamily="2" charset="2"/>
              <a:buChar char="ü"/>
            </a:pPr>
            <a:r>
              <a:rPr lang="es-ES" dirty="0" err="1">
                <a:latin typeface="Arial" panose="020B0604020202020204" pitchFamily="34" charset="0"/>
                <a:cs typeface="Arial" panose="020B0604020202020204" pitchFamily="34" charset="0"/>
              </a:rPr>
              <a:t>base_datos_ventas</a:t>
            </a:r>
            <a:r>
              <a:rPr lang="es-ES" dirty="0">
                <a:latin typeface="Arial" panose="020B0604020202020204" pitchFamily="34" charset="0"/>
                <a:cs typeface="Arial" panose="020B0604020202020204" pitchFamily="34" charset="0"/>
              </a:rPr>
              <a:t>: Contiene información sobre los clientes.</a:t>
            </a:r>
          </a:p>
          <a:p>
            <a:pPr algn="just">
              <a:buFont typeface="Wingdings" panose="05000000000000000000" pitchFamily="2" charset="2"/>
              <a:buChar char="ü"/>
            </a:pPr>
            <a:r>
              <a:rPr lang="es-ES" dirty="0" err="1">
                <a:latin typeface="Arial" panose="020B0604020202020204" pitchFamily="34" charset="0"/>
                <a:cs typeface="Arial" panose="020B0604020202020204" pitchFamily="34" charset="0"/>
              </a:rPr>
              <a:t>base_datos_pedidos</a:t>
            </a:r>
            <a:r>
              <a:rPr lang="es-ES" dirty="0">
                <a:latin typeface="Arial" panose="020B0604020202020204" pitchFamily="34" charset="0"/>
                <a:cs typeface="Arial" panose="020B0604020202020204" pitchFamily="34" charset="0"/>
              </a:rPr>
              <a:t>: Contiene los pedidos realizados por los clientes.</a:t>
            </a:r>
          </a:p>
          <a:p>
            <a:pPr marL="0" indent="0" algn="just">
              <a:buNone/>
            </a:pPr>
            <a:r>
              <a:rPr lang="es-ES" dirty="0">
                <a:latin typeface="Arial" panose="020B0604020202020204" pitchFamily="34" charset="0"/>
                <a:cs typeface="Arial" panose="020B0604020202020204" pitchFamily="34" charset="0"/>
              </a:rPr>
              <a:t>Cada pedido está asociado a un cliente mediante el campo </a:t>
            </a:r>
            <a:r>
              <a:rPr lang="es-ES" dirty="0" err="1">
                <a:latin typeface="Arial" panose="020B0604020202020204" pitchFamily="34" charset="0"/>
                <a:cs typeface="Arial" panose="020B0604020202020204" pitchFamily="34" charset="0"/>
              </a:rPr>
              <a:t>id_cliente.Para</a:t>
            </a:r>
            <a:r>
              <a:rPr lang="es-ES" dirty="0">
                <a:latin typeface="Arial" panose="020B0604020202020204" pitchFamily="34" charset="0"/>
                <a:cs typeface="Arial" panose="020B0604020202020204" pitchFamily="34" charset="0"/>
              </a:rPr>
              <a:t> demostrar cómo unir los datos de estas bases, primero crearemos las bases y sus tablas, luego insertaremos algunos registros y finalmente realizaremos la consulta combinada.</a:t>
            </a:r>
            <a:endParaRPr lang="es-CO"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3174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86B8AE-DF31-47C3-BA69-94AD245FA0F6}"/>
              </a:ext>
            </a:extLst>
          </p:cNvPr>
          <p:cNvSpPr>
            <a:spLocks noGrp="1"/>
          </p:cNvSpPr>
          <p:nvPr>
            <p:ph type="title"/>
          </p:nvPr>
        </p:nvSpPr>
        <p:spPr>
          <a:xfrm>
            <a:off x="1844779" y="599172"/>
            <a:ext cx="8911687" cy="1280890"/>
          </a:xfrm>
        </p:spPr>
        <p:txBody>
          <a:bodyPr/>
          <a:lstStyle/>
          <a:p>
            <a:pPr algn="ctr"/>
            <a:r>
              <a:rPr lang="es-ES" b="1" dirty="0"/>
              <a:t>CREAR LAS BASES DE DATOS VENTA Y TABLAS</a:t>
            </a:r>
            <a:endParaRPr lang="es-CO" b="1" dirty="0"/>
          </a:p>
        </p:txBody>
      </p:sp>
      <p:sp>
        <p:nvSpPr>
          <p:cNvPr id="3" name="Marcador de contenido 2">
            <a:extLst>
              <a:ext uri="{FF2B5EF4-FFF2-40B4-BE49-F238E27FC236}">
                <a16:creationId xmlns:a16="http://schemas.microsoft.com/office/drawing/2014/main" id="{BD3DADD9-1C54-49F9-98DD-EB78C1D76905}"/>
              </a:ext>
            </a:extLst>
          </p:cNvPr>
          <p:cNvSpPr>
            <a:spLocks noGrp="1"/>
          </p:cNvSpPr>
          <p:nvPr>
            <p:ph idx="1"/>
          </p:nvPr>
        </p:nvSpPr>
        <p:spPr>
          <a:xfrm>
            <a:off x="1844779" y="2191789"/>
            <a:ext cx="8915400" cy="3777622"/>
          </a:xfrm>
        </p:spPr>
        <p:txBody>
          <a:bodyPr/>
          <a:lstStyle/>
          <a:p>
            <a:pPr marL="0" indent="0">
              <a:buNone/>
            </a:pPr>
            <a:r>
              <a:rPr lang="es-CO" b="1" dirty="0"/>
              <a:t>CREATE DATABASE </a:t>
            </a:r>
            <a:r>
              <a:rPr lang="es-CO" b="1" dirty="0" err="1"/>
              <a:t>base_datos_ventas</a:t>
            </a:r>
            <a:r>
              <a:rPr lang="es-CO" b="1" dirty="0"/>
              <a:t>;</a:t>
            </a:r>
          </a:p>
          <a:p>
            <a:pPr marL="0" indent="0">
              <a:buNone/>
            </a:pPr>
            <a:r>
              <a:rPr lang="es-CO" b="1" dirty="0"/>
              <a:t>USE </a:t>
            </a:r>
            <a:r>
              <a:rPr lang="es-CO" b="1" dirty="0" err="1"/>
              <a:t>base_datos_ventas</a:t>
            </a:r>
            <a:r>
              <a:rPr lang="es-CO" b="1" dirty="0"/>
              <a:t>;</a:t>
            </a:r>
          </a:p>
          <a:p>
            <a:endParaRPr lang="es-CO" b="1" dirty="0"/>
          </a:p>
          <a:p>
            <a:pPr marL="0" indent="0">
              <a:buNone/>
            </a:pPr>
            <a:r>
              <a:rPr lang="es-CO" b="1" dirty="0"/>
              <a:t>CREATE TABLE clientes (</a:t>
            </a:r>
          </a:p>
          <a:p>
            <a:pPr marL="0" indent="0">
              <a:buNone/>
            </a:pPr>
            <a:r>
              <a:rPr lang="es-CO" b="1" dirty="0"/>
              <a:t>    </a:t>
            </a:r>
            <a:r>
              <a:rPr lang="es-CO" b="1" dirty="0" err="1"/>
              <a:t>id_cliente</a:t>
            </a:r>
            <a:r>
              <a:rPr lang="es-CO" b="1" dirty="0"/>
              <a:t> INT PRIMARY KEY,</a:t>
            </a:r>
          </a:p>
          <a:p>
            <a:pPr marL="0" indent="0">
              <a:buNone/>
            </a:pPr>
            <a:r>
              <a:rPr lang="es-CO" b="1" dirty="0"/>
              <a:t>    nombre VARCHAR(100),</a:t>
            </a:r>
          </a:p>
          <a:p>
            <a:pPr marL="0" indent="0">
              <a:buNone/>
            </a:pPr>
            <a:r>
              <a:rPr lang="es-CO" b="1" dirty="0"/>
              <a:t>  email VARCHAR(100)</a:t>
            </a:r>
          </a:p>
          <a:p>
            <a:pPr marL="0" indent="0">
              <a:buNone/>
            </a:pPr>
            <a:r>
              <a:rPr lang="es-CO" b="1" dirty="0"/>
              <a:t>);</a:t>
            </a:r>
          </a:p>
          <a:p>
            <a:pPr marL="0" indent="0">
              <a:buNone/>
            </a:pPr>
            <a:endParaRPr lang="es-CO" dirty="0"/>
          </a:p>
        </p:txBody>
      </p:sp>
    </p:spTree>
    <p:extLst>
      <p:ext uri="{BB962C8B-B14F-4D97-AF65-F5344CB8AC3E}">
        <p14:creationId xmlns:p14="http://schemas.microsoft.com/office/powerpoint/2010/main" val="3599366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D524C2-9EEF-4BDF-9CB3-5B136B2CD8B9}"/>
              </a:ext>
            </a:extLst>
          </p:cNvPr>
          <p:cNvSpPr>
            <a:spLocks noGrp="1"/>
          </p:cNvSpPr>
          <p:nvPr>
            <p:ph type="title"/>
          </p:nvPr>
        </p:nvSpPr>
        <p:spPr>
          <a:xfrm>
            <a:off x="1952845" y="673986"/>
            <a:ext cx="8911687" cy="1280890"/>
          </a:xfrm>
        </p:spPr>
        <p:txBody>
          <a:bodyPr/>
          <a:lstStyle/>
          <a:p>
            <a:pPr algn="ctr"/>
            <a:r>
              <a:rPr lang="es-ES" b="1" dirty="0"/>
              <a:t>CREAR LAS BASES DE DATOS PEDIDOS Y TABLAS</a:t>
            </a:r>
            <a:endParaRPr lang="es-CO" dirty="0"/>
          </a:p>
        </p:txBody>
      </p:sp>
      <p:sp>
        <p:nvSpPr>
          <p:cNvPr id="3" name="Marcador de contenido 2">
            <a:extLst>
              <a:ext uri="{FF2B5EF4-FFF2-40B4-BE49-F238E27FC236}">
                <a16:creationId xmlns:a16="http://schemas.microsoft.com/office/drawing/2014/main" id="{749912CE-4488-44F4-951B-A4D89BD4EA95}"/>
              </a:ext>
            </a:extLst>
          </p:cNvPr>
          <p:cNvSpPr>
            <a:spLocks noGrp="1"/>
          </p:cNvSpPr>
          <p:nvPr>
            <p:ph idx="1"/>
          </p:nvPr>
        </p:nvSpPr>
        <p:spPr>
          <a:xfrm>
            <a:off x="1952845" y="2083724"/>
            <a:ext cx="8915400" cy="3777622"/>
          </a:xfrm>
        </p:spPr>
        <p:txBody>
          <a:bodyPr>
            <a:normAutofit lnSpcReduction="10000"/>
          </a:bodyPr>
          <a:lstStyle/>
          <a:p>
            <a:pPr marL="0" indent="0">
              <a:buNone/>
            </a:pPr>
            <a:r>
              <a:rPr lang="es-CO" b="1" dirty="0"/>
              <a:t>CREATE DATABASE </a:t>
            </a:r>
            <a:r>
              <a:rPr lang="es-CO" b="1" dirty="0" err="1"/>
              <a:t>base_datos_pedidos</a:t>
            </a:r>
            <a:r>
              <a:rPr lang="es-CO" b="1" dirty="0"/>
              <a:t>;</a:t>
            </a:r>
          </a:p>
          <a:p>
            <a:pPr marL="0" indent="0">
              <a:buNone/>
            </a:pPr>
            <a:r>
              <a:rPr lang="es-CO" b="1" dirty="0"/>
              <a:t>USE </a:t>
            </a:r>
            <a:r>
              <a:rPr lang="es-CO" b="1" dirty="0" err="1"/>
              <a:t>base_datos_pedidos</a:t>
            </a:r>
            <a:r>
              <a:rPr lang="es-CO" b="1" dirty="0"/>
              <a:t>;</a:t>
            </a:r>
          </a:p>
          <a:p>
            <a:pPr marL="0" indent="0">
              <a:buNone/>
            </a:pPr>
            <a:endParaRPr lang="es-CO" b="1" dirty="0"/>
          </a:p>
          <a:p>
            <a:pPr marL="0" indent="0">
              <a:buNone/>
            </a:pPr>
            <a:r>
              <a:rPr lang="es-CO" b="1" dirty="0"/>
              <a:t>CREATE TABLE pedidos (</a:t>
            </a:r>
          </a:p>
          <a:p>
            <a:pPr marL="0" indent="0">
              <a:buNone/>
            </a:pPr>
            <a:r>
              <a:rPr lang="es-CO" b="1" dirty="0"/>
              <a:t>    </a:t>
            </a:r>
            <a:r>
              <a:rPr lang="es-CO" b="1" dirty="0" err="1"/>
              <a:t>id_pedido</a:t>
            </a:r>
            <a:r>
              <a:rPr lang="es-CO" b="1" dirty="0"/>
              <a:t> INT PRIMARY KEY,</a:t>
            </a:r>
          </a:p>
          <a:p>
            <a:pPr marL="0" indent="0">
              <a:buNone/>
            </a:pPr>
            <a:r>
              <a:rPr lang="es-CO" b="1" dirty="0"/>
              <a:t>    </a:t>
            </a:r>
            <a:r>
              <a:rPr lang="es-CO" b="1" dirty="0" err="1"/>
              <a:t>id_cliente</a:t>
            </a:r>
            <a:r>
              <a:rPr lang="es-CO" b="1" dirty="0"/>
              <a:t> INT,</a:t>
            </a:r>
          </a:p>
          <a:p>
            <a:pPr marL="0" indent="0">
              <a:buNone/>
            </a:pPr>
            <a:r>
              <a:rPr lang="es-CO" b="1" dirty="0"/>
              <a:t>    total BIGINT, -- Se usa BIGINT porque los precios en COP pueden ser altos</a:t>
            </a:r>
          </a:p>
          <a:p>
            <a:pPr marL="0" indent="0">
              <a:buNone/>
            </a:pPr>
            <a:r>
              <a:rPr lang="es-CO" b="1" dirty="0"/>
              <a:t>    FOREIGN KEY (</a:t>
            </a:r>
            <a:r>
              <a:rPr lang="es-CO" b="1" dirty="0" err="1"/>
              <a:t>id_cliente</a:t>
            </a:r>
            <a:r>
              <a:rPr lang="es-CO" b="1" dirty="0"/>
              <a:t>) REFERENCES </a:t>
            </a:r>
            <a:r>
              <a:rPr lang="es-CO" b="1" dirty="0" err="1"/>
              <a:t>base_datos_ventas.clientes</a:t>
            </a:r>
            <a:r>
              <a:rPr lang="es-CO" b="1" dirty="0"/>
              <a:t>(</a:t>
            </a:r>
            <a:r>
              <a:rPr lang="es-CO" b="1" dirty="0" err="1"/>
              <a:t>id_cliente</a:t>
            </a:r>
            <a:r>
              <a:rPr lang="es-CO" b="1" dirty="0"/>
              <a:t>)</a:t>
            </a:r>
          </a:p>
          <a:p>
            <a:pPr marL="0" indent="0">
              <a:buNone/>
            </a:pPr>
            <a:r>
              <a:rPr lang="es-CO" b="1" dirty="0"/>
              <a:t>);</a:t>
            </a:r>
          </a:p>
          <a:p>
            <a:pPr marL="0" indent="0">
              <a:buNone/>
            </a:pPr>
            <a:endParaRPr lang="es-CO" dirty="0"/>
          </a:p>
        </p:txBody>
      </p:sp>
    </p:spTree>
    <p:extLst>
      <p:ext uri="{BB962C8B-B14F-4D97-AF65-F5344CB8AC3E}">
        <p14:creationId xmlns:p14="http://schemas.microsoft.com/office/powerpoint/2010/main" val="1827845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798D68-0438-4A07-9D17-53A18752B061}"/>
              </a:ext>
            </a:extLst>
          </p:cNvPr>
          <p:cNvSpPr>
            <a:spLocks noGrp="1"/>
          </p:cNvSpPr>
          <p:nvPr>
            <p:ph type="title"/>
          </p:nvPr>
        </p:nvSpPr>
        <p:spPr>
          <a:xfrm>
            <a:off x="2044285" y="599172"/>
            <a:ext cx="8911687" cy="1280890"/>
          </a:xfrm>
        </p:spPr>
        <p:txBody>
          <a:bodyPr/>
          <a:lstStyle/>
          <a:p>
            <a:pPr algn="ctr"/>
            <a:r>
              <a:rPr lang="es-ES" b="1" dirty="0"/>
              <a:t>INSERTAR DATOS EN LA TABLA CLIENTE DE VENTAS</a:t>
            </a:r>
            <a:endParaRPr lang="es-CO" b="1" dirty="0"/>
          </a:p>
        </p:txBody>
      </p:sp>
      <p:sp>
        <p:nvSpPr>
          <p:cNvPr id="3" name="Marcador de contenido 2">
            <a:extLst>
              <a:ext uri="{FF2B5EF4-FFF2-40B4-BE49-F238E27FC236}">
                <a16:creationId xmlns:a16="http://schemas.microsoft.com/office/drawing/2014/main" id="{3EFB2996-2A53-491F-8BB4-50B1E9FBD181}"/>
              </a:ext>
            </a:extLst>
          </p:cNvPr>
          <p:cNvSpPr>
            <a:spLocks noGrp="1"/>
          </p:cNvSpPr>
          <p:nvPr>
            <p:ph idx="1"/>
          </p:nvPr>
        </p:nvSpPr>
        <p:spPr>
          <a:xfrm>
            <a:off x="2040572" y="2374670"/>
            <a:ext cx="8915400" cy="3777622"/>
          </a:xfrm>
        </p:spPr>
        <p:txBody>
          <a:bodyPr/>
          <a:lstStyle/>
          <a:p>
            <a:pPr marL="0" indent="0">
              <a:buNone/>
            </a:pPr>
            <a:r>
              <a:rPr lang="es-CO" b="1" dirty="0"/>
              <a:t>INSERT INTO </a:t>
            </a:r>
            <a:r>
              <a:rPr lang="es-CO" b="1" dirty="0" err="1"/>
              <a:t>base_datos_ventas.clientes</a:t>
            </a:r>
            <a:r>
              <a:rPr lang="es-CO" b="1" dirty="0"/>
              <a:t> (</a:t>
            </a:r>
            <a:r>
              <a:rPr lang="es-CO" b="1" dirty="0" err="1"/>
              <a:t>id_cliente</a:t>
            </a:r>
            <a:r>
              <a:rPr lang="es-CO" b="1" dirty="0"/>
              <a:t>, nombre, email) VALUES</a:t>
            </a:r>
          </a:p>
          <a:p>
            <a:pPr marL="0" indent="0">
              <a:buNone/>
            </a:pPr>
            <a:r>
              <a:rPr lang="es-CO" b="1" dirty="0"/>
              <a:t>(1, 'Juan Pérez', 'juan@email.com'),</a:t>
            </a:r>
          </a:p>
          <a:p>
            <a:pPr marL="0" indent="0">
              <a:buNone/>
            </a:pPr>
            <a:r>
              <a:rPr lang="es-CO" b="1" dirty="0"/>
              <a:t>(2, 'Ana López', 'ana@email.com'),</a:t>
            </a:r>
          </a:p>
          <a:p>
            <a:pPr marL="0" indent="0">
              <a:buNone/>
            </a:pPr>
            <a:r>
              <a:rPr lang="es-CO" b="1" dirty="0"/>
              <a:t>(3, 'Carlos Sánchez', 'carlos@email.com');</a:t>
            </a:r>
          </a:p>
          <a:p>
            <a:pPr marL="0" indent="0">
              <a:buNone/>
            </a:pPr>
            <a:endParaRPr lang="es-CO" dirty="0"/>
          </a:p>
        </p:txBody>
      </p:sp>
    </p:spTree>
    <p:extLst>
      <p:ext uri="{BB962C8B-B14F-4D97-AF65-F5344CB8AC3E}">
        <p14:creationId xmlns:p14="http://schemas.microsoft.com/office/powerpoint/2010/main" val="4160310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6671EC-3AB7-420C-99A5-971004068EFB}"/>
              </a:ext>
            </a:extLst>
          </p:cNvPr>
          <p:cNvSpPr>
            <a:spLocks noGrp="1"/>
          </p:cNvSpPr>
          <p:nvPr>
            <p:ph type="title"/>
          </p:nvPr>
        </p:nvSpPr>
        <p:spPr>
          <a:xfrm>
            <a:off x="2277041" y="624110"/>
            <a:ext cx="8911687" cy="1280890"/>
          </a:xfrm>
        </p:spPr>
        <p:txBody>
          <a:bodyPr/>
          <a:lstStyle/>
          <a:p>
            <a:pPr algn="ctr"/>
            <a:r>
              <a:rPr lang="es-ES" b="1" dirty="0"/>
              <a:t>INSERTAR DATOS EN LA TABLA CLIENTE </a:t>
            </a:r>
            <a:r>
              <a:rPr lang="es-ES" b="1"/>
              <a:t>DE PEDIDOS</a:t>
            </a:r>
            <a:endParaRPr lang="es-CO" dirty="0"/>
          </a:p>
        </p:txBody>
      </p:sp>
      <p:sp>
        <p:nvSpPr>
          <p:cNvPr id="3" name="Marcador de contenido 2">
            <a:extLst>
              <a:ext uri="{FF2B5EF4-FFF2-40B4-BE49-F238E27FC236}">
                <a16:creationId xmlns:a16="http://schemas.microsoft.com/office/drawing/2014/main" id="{2138C19A-F841-48C7-AD81-AF65D604851F}"/>
              </a:ext>
            </a:extLst>
          </p:cNvPr>
          <p:cNvSpPr>
            <a:spLocks noGrp="1"/>
          </p:cNvSpPr>
          <p:nvPr>
            <p:ph idx="1"/>
          </p:nvPr>
        </p:nvSpPr>
        <p:spPr>
          <a:xfrm>
            <a:off x="2277041" y="2166850"/>
            <a:ext cx="8915400" cy="3777622"/>
          </a:xfrm>
        </p:spPr>
        <p:txBody>
          <a:bodyPr/>
          <a:lstStyle/>
          <a:p>
            <a:pPr marL="0" indent="0">
              <a:buNone/>
            </a:pPr>
            <a:r>
              <a:rPr lang="es-CO" b="1" dirty="0"/>
              <a:t>INSERT INTO </a:t>
            </a:r>
            <a:r>
              <a:rPr lang="es-CO" b="1" dirty="0" err="1"/>
              <a:t>base_datos_pedidos.pedidos</a:t>
            </a:r>
            <a:r>
              <a:rPr lang="es-CO" b="1" dirty="0"/>
              <a:t> (</a:t>
            </a:r>
            <a:r>
              <a:rPr lang="es-CO" b="1" dirty="0" err="1"/>
              <a:t>id_pedido</a:t>
            </a:r>
            <a:r>
              <a:rPr lang="es-CO" b="1" dirty="0"/>
              <a:t>, </a:t>
            </a:r>
            <a:r>
              <a:rPr lang="es-CO" b="1" dirty="0" err="1"/>
              <a:t>id_cliente</a:t>
            </a:r>
            <a:r>
              <a:rPr lang="es-CO" b="1" dirty="0"/>
              <a:t>, total) VALUES</a:t>
            </a:r>
          </a:p>
          <a:p>
            <a:pPr marL="0" indent="0">
              <a:buNone/>
            </a:pPr>
            <a:r>
              <a:rPr lang="es-CO" b="1" dirty="0"/>
              <a:t>(101, 1, 250000), </a:t>
            </a:r>
          </a:p>
          <a:p>
            <a:pPr marL="0" indent="0">
              <a:buNone/>
            </a:pPr>
            <a:r>
              <a:rPr lang="es-CO" b="1" dirty="0"/>
              <a:t>(102, 2, 500500), </a:t>
            </a:r>
          </a:p>
          <a:p>
            <a:pPr marL="0" indent="0">
              <a:buNone/>
            </a:pPr>
            <a:r>
              <a:rPr lang="es-CO" b="1" dirty="0"/>
              <a:t>(103, 3, 120750);  </a:t>
            </a:r>
          </a:p>
        </p:txBody>
      </p:sp>
    </p:spTree>
    <p:extLst>
      <p:ext uri="{BB962C8B-B14F-4D97-AF65-F5344CB8AC3E}">
        <p14:creationId xmlns:p14="http://schemas.microsoft.com/office/powerpoint/2010/main" val="851433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0F3831-B893-448C-A682-DB4E1A48DEC1}"/>
              </a:ext>
            </a:extLst>
          </p:cNvPr>
          <p:cNvSpPr>
            <a:spLocks noGrp="1"/>
          </p:cNvSpPr>
          <p:nvPr>
            <p:ph type="title"/>
          </p:nvPr>
        </p:nvSpPr>
        <p:spPr>
          <a:xfrm>
            <a:off x="2019347" y="665673"/>
            <a:ext cx="8911687" cy="1280890"/>
          </a:xfrm>
        </p:spPr>
        <p:txBody>
          <a:bodyPr/>
          <a:lstStyle/>
          <a:p>
            <a:pPr algn="ctr"/>
            <a:r>
              <a:rPr lang="es-CO" b="1" dirty="0"/>
              <a:t>Realizar la consulta</a:t>
            </a:r>
          </a:p>
        </p:txBody>
      </p:sp>
      <p:sp>
        <p:nvSpPr>
          <p:cNvPr id="3" name="Marcador de contenido 2">
            <a:extLst>
              <a:ext uri="{FF2B5EF4-FFF2-40B4-BE49-F238E27FC236}">
                <a16:creationId xmlns:a16="http://schemas.microsoft.com/office/drawing/2014/main" id="{54F34F8E-CAAB-453A-8090-990FF813923B}"/>
              </a:ext>
            </a:extLst>
          </p:cNvPr>
          <p:cNvSpPr>
            <a:spLocks noGrp="1"/>
          </p:cNvSpPr>
          <p:nvPr>
            <p:ph idx="1"/>
          </p:nvPr>
        </p:nvSpPr>
        <p:spPr>
          <a:xfrm>
            <a:off x="2019347" y="2208415"/>
            <a:ext cx="8915400" cy="3777622"/>
          </a:xfrm>
        </p:spPr>
        <p:txBody>
          <a:bodyPr/>
          <a:lstStyle/>
          <a:p>
            <a:pPr marL="0" indent="0">
              <a:buNone/>
            </a:pPr>
            <a:r>
              <a:rPr lang="es-CO" b="1" dirty="0"/>
              <a:t>SELECT </a:t>
            </a:r>
            <a:r>
              <a:rPr lang="es-CO" b="1" dirty="0" err="1"/>
              <a:t>c.nombre</a:t>
            </a:r>
            <a:r>
              <a:rPr lang="es-CO" b="1" dirty="0"/>
              <a:t>, </a:t>
            </a:r>
            <a:r>
              <a:rPr lang="es-CO" b="1" dirty="0" err="1"/>
              <a:t>c.email</a:t>
            </a:r>
            <a:r>
              <a:rPr lang="es-CO" b="1" dirty="0"/>
              <a:t>, </a:t>
            </a:r>
            <a:r>
              <a:rPr lang="es-CO" b="1" dirty="0" err="1"/>
              <a:t>p.id_pedido</a:t>
            </a:r>
            <a:r>
              <a:rPr lang="es-CO" b="1" dirty="0"/>
              <a:t>, </a:t>
            </a:r>
            <a:r>
              <a:rPr lang="es-CO" b="1" dirty="0" err="1"/>
              <a:t>p.total</a:t>
            </a:r>
            <a:endParaRPr lang="es-CO" b="1" dirty="0"/>
          </a:p>
          <a:p>
            <a:pPr marL="0" indent="0">
              <a:buNone/>
            </a:pPr>
            <a:r>
              <a:rPr lang="es-CO" b="1" dirty="0"/>
              <a:t>FROM </a:t>
            </a:r>
            <a:r>
              <a:rPr lang="es-CO" b="1" dirty="0" err="1"/>
              <a:t>base_datos_ventas.clientes</a:t>
            </a:r>
            <a:r>
              <a:rPr lang="es-CO" b="1" dirty="0"/>
              <a:t> AS c</a:t>
            </a:r>
          </a:p>
          <a:p>
            <a:pPr marL="0" indent="0">
              <a:buNone/>
            </a:pPr>
            <a:r>
              <a:rPr lang="es-CO" b="1" dirty="0"/>
              <a:t>JOIN </a:t>
            </a:r>
            <a:r>
              <a:rPr lang="es-CO" b="1" dirty="0" err="1"/>
              <a:t>base_datos_pedidos.pedidos</a:t>
            </a:r>
            <a:r>
              <a:rPr lang="es-CO" b="1" dirty="0"/>
              <a:t> AS p ON </a:t>
            </a:r>
            <a:r>
              <a:rPr lang="es-CO" b="1" dirty="0" err="1"/>
              <a:t>c.id_cliente</a:t>
            </a:r>
            <a:r>
              <a:rPr lang="es-CO" b="1" dirty="0"/>
              <a:t> = </a:t>
            </a:r>
            <a:r>
              <a:rPr lang="es-CO" b="1" dirty="0" err="1"/>
              <a:t>p.id_cliente</a:t>
            </a:r>
            <a:r>
              <a:rPr lang="es-CO" b="1" dirty="0"/>
              <a:t>;</a:t>
            </a:r>
          </a:p>
          <a:p>
            <a:pPr marL="0" indent="0">
              <a:buNone/>
            </a:pPr>
            <a:endParaRPr lang="es-CO" dirty="0"/>
          </a:p>
        </p:txBody>
      </p:sp>
    </p:spTree>
    <p:extLst>
      <p:ext uri="{BB962C8B-B14F-4D97-AF65-F5344CB8AC3E}">
        <p14:creationId xmlns:p14="http://schemas.microsoft.com/office/powerpoint/2010/main" val="845656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0D4759-83C9-4C6C-9ECC-BF3C512BAC58}"/>
              </a:ext>
            </a:extLst>
          </p:cNvPr>
          <p:cNvSpPr>
            <a:spLocks noGrp="1"/>
          </p:cNvSpPr>
          <p:nvPr>
            <p:ph type="title"/>
          </p:nvPr>
        </p:nvSpPr>
        <p:spPr>
          <a:xfrm>
            <a:off x="2235477" y="624110"/>
            <a:ext cx="8911687" cy="1280890"/>
          </a:xfrm>
        </p:spPr>
        <p:txBody>
          <a:bodyPr/>
          <a:lstStyle/>
          <a:p>
            <a:pPr algn="ctr"/>
            <a:r>
              <a:rPr lang="es-CO" b="1" dirty="0"/>
              <a:t>RESULTADO ESPERADO</a:t>
            </a:r>
          </a:p>
        </p:txBody>
      </p:sp>
      <p:graphicFrame>
        <p:nvGraphicFramePr>
          <p:cNvPr id="4" name="Marcador de contenido 3">
            <a:extLst>
              <a:ext uri="{FF2B5EF4-FFF2-40B4-BE49-F238E27FC236}">
                <a16:creationId xmlns:a16="http://schemas.microsoft.com/office/drawing/2014/main" id="{4F3590D7-114B-48EC-90E5-97D70747917B}"/>
              </a:ext>
            </a:extLst>
          </p:cNvPr>
          <p:cNvGraphicFramePr>
            <a:graphicFrameLocks noGrp="1"/>
          </p:cNvGraphicFramePr>
          <p:nvPr>
            <p:ph idx="1"/>
            <p:extLst>
              <p:ext uri="{D42A27DB-BD31-4B8C-83A1-F6EECF244321}">
                <p14:modId xmlns:p14="http://schemas.microsoft.com/office/powerpoint/2010/main" val="281076138"/>
              </p:ext>
            </p:extLst>
          </p:nvPr>
        </p:nvGraphicFramePr>
        <p:xfrm>
          <a:off x="2784762" y="2261063"/>
          <a:ext cx="7414952" cy="2917767"/>
        </p:xfrm>
        <a:graphic>
          <a:graphicData uri="http://schemas.openxmlformats.org/drawingml/2006/table">
            <a:tbl>
              <a:tblPr firstRow="1" firstCol="1" bandRow="1">
                <a:tableStyleId>{5C22544A-7EE6-4342-B048-85BDC9FD1C3A}</a:tableStyleId>
              </a:tblPr>
              <a:tblGrid>
                <a:gridCol w="1853738">
                  <a:extLst>
                    <a:ext uri="{9D8B030D-6E8A-4147-A177-3AD203B41FA5}">
                      <a16:colId xmlns:a16="http://schemas.microsoft.com/office/drawing/2014/main" val="862547577"/>
                    </a:ext>
                  </a:extLst>
                </a:gridCol>
                <a:gridCol w="1853738">
                  <a:extLst>
                    <a:ext uri="{9D8B030D-6E8A-4147-A177-3AD203B41FA5}">
                      <a16:colId xmlns:a16="http://schemas.microsoft.com/office/drawing/2014/main" val="230424063"/>
                    </a:ext>
                  </a:extLst>
                </a:gridCol>
                <a:gridCol w="1853738">
                  <a:extLst>
                    <a:ext uri="{9D8B030D-6E8A-4147-A177-3AD203B41FA5}">
                      <a16:colId xmlns:a16="http://schemas.microsoft.com/office/drawing/2014/main" val="1787840856"/>
                    </a:ext>
                  </a:extLst>
                </a:gridCol>
                <a:gridCol w="1853738">
                  <a:extLst>
                    <a:ext uri="{9D8B030D-6E8A-4147-A177-3AD203B41FA5}">
                      <a16:colId xmlns:a16="http://schemas.microsoft.com/office/drawing/2014/main" val="4165940159"/>
                    </a:ext>
                  </a:extLst>
                </a:gridCol>
              </a:tblGrid>
              <a:tr h="589212">
                <a:tc>
                  <a:txBody>
                    <a:bodyPr/>
                    <a:lstStyle/>
                    <a:p>
                      <a:pPr algn="ctr">
                        <a:lnSpc>
                          <a:spcPct val="107000"/>
                        </a:lnSpc>
                        <a:spcAft>
                          <a:spcPts val="0"/>
                        </a:spcAft>
                      </a:pPr>
                      <a:r>
                        <a:rPr lang="es-CO" sz="1200" b="1">
                          <a:effectLst/>
                        </a:rPr>
                        <a:t>nombre</a:t>
                      </a:r>
                      <a:endParaRPr lang="es-CO"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CO" sz="1200" b="1">
                          <a:effectLst/>
                        </a:rPr>
                        <a:t>email</a:t>
                      </a:r>
                      <a:endParaRPr lang="es-CO"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CO" sz="1200" b="1">
                          <a:effectLst/>
                        </a:rPr>
                        <a:t>id_pedido</a:t>
                      </a:r>
                      <a:endParaRPr lang="es-CO"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CO" sz="1200" b="1">
                          <a:effectLst/>
                        </a:rPr>
                        <a:t>total</a:t>
                      </a:r>
                      <a:endParaRPr lang="es-CO"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23415423"/>
                  </a:ext>
                </a:extLst>
              </a:tr>
              <a:tr h="776185">
                <a:tc>
                  <a:txBody>
                    <a:bodyPr/>
                    <a:lstStyle/>
                    <a:p>
                      <a:pPr algn="ctr">
                        <a:lnSpc>
                          <a:spcPct val="107000"/>
                        </a:lnSpc>
                        <a:spcAft>
                          <a:spcPts val="0"/>
                        </a:spcAft>
                      </a:pPr>
                      <a:r>
                        <a:rPr lang="es-CO" sz="1200" b="1">
                          <a:effectLst/>
                        </a:rPr>
                        <a:t>Juan Pérez</a:t>
                      </a:r>
                      <a:endParaRPr lang="es-CO"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CO" sz="1200" b="1">
                          <a:effectLst/>
                        </a:rPr>
                        <a:t>juan@email.com</a:t>
                      </a:r>
                      <a:endParaRPr lang="es-CO"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CO" sz="1200" b="1">
                          <a:effectLst/>
                        </a:rPr>
                        <a:t>101</a:t>
                      </a:r>
                      <a:endParaRPr lang="es-CO"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CO" sz="1200" b="1">
                          <a:effectLst/>
                        </a:rPr>
                        <a:t>250000</a:t>
                      </a:r>
                      <a:endParaRPr lang="es-CO"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30016030"/>
                  </a:ext>
                </a:extLst>
              </a:tr>
              <a:tr h="776185">
                <a:tc>
                  <a:txBody>
                    <a:bodyPr/>
                    <a:lstStyle/>
                    <a:p>
                      <a:pPr algn="ctr">
                        <a:lnSpc>
                          <a:spcPct val="107000"/>
                        </a:lnSpc>
                        <a:spcAft>
                          <a:spcPts val="0"/>
                        </a:spcAft>
                      </a:pPr>
                      <a:r>
                        <a:rPr lang="es-CO" sz="1200" b="1">
                          <a:effectLst/>
                        </a:rPr>
                        <a:t>Ana López</a:t>
                      </a:r>
                      <a:endParaRPr lang="es-CO"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CO" sz="1200" b="1">
                          <a:effectLst/>
                        </a:rPr>
                        <a:t>ana@email.com</a:t>
                      </a:r>
                      <a:endParaRPr lang="es-CO"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CO" sz="1200" b="1">
                          <a:effectLst/>
                        </a:rPr>
                        <a:t>102</a:t>
                      </a:r>
                      <a:endParaRPr lang="es-CO"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CO" sz="1200" b="1" dirty="0">
                          <a:effectLst/>
                        </a:rPr>
                        <a:t>500500</a:t>
                      </a:r>
                      <a:endParaRPr lang="es-CO"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7102280"/>
                  </a:ext>
                </a:extLst>
              </a:tr>
              <a:tr h="776185">
                <a:tc>
                  <a:txBody>
                    <a:bodyPr/>
                    <a:lstStyle/>
                    <a:p>
                      <a:pPr algn="ctr">
                        <a:lnSpc>
                          <a:spcPct val="107000"/>
                        </a:lnSpc>
                        <a:spcAft>
                          <a:spcPts val="0"/>
                        </a:spcAft>
                      </a:pPr>
                      <a:r>
                        <a:rPr lang="es-CO" sz="1200" b="1">
                          <a:effectLst/>
                        </a:rPr>
                        <a:t>Carlos Sánchez</a:t>
                      </a:r>
                      <a:endParaRPr lang="es-CO"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CO" sz="1200" b="1">
                          <a:effectLst/>
                        </a:rPr>
                        <a:t>carlos@email.com</a:t>
                      </a:r>
                      <a:endParaRPr lang="es-CO"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CO" sz="1200" b="1">
                          <a:effectLst/>
                        </a:rPr>
                        <a:t>103</a:t>
                      </a:r>
                      <a:endParaRPr lang="es-CO"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CO" sz="1200" b="1" dirty="0">
                          <a:effectLst/>
                        </a:rPr>
                        <a:t>120750</a:t>
                      </a:r>
                      <a:endParaRPr lang="es-CO"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17028108"/>
                  </a:ext>
                </a:extLst>
              </a:tr>
            </a:tbl>
          </a:graphicData>
        </a:graphic>
      </p:graphicFrame>
    </p:spTree>
    <p:extLst>
      <p:ext uri="{BB962C8B-B14F-4D97-AF65-F5344CB8AC3E}">
        <p14:creationId xmlns:p14="http://schemas.microsoft.com/office/powerpoint/2010/main" val="2601056420"/>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45</TotalTime>
  <Words>603</Words>
  <Application>Microsoft Office PowerPoint</Application>
  <PresentationFormat>Panorámica</PresentationFormat>
  <Paragraphs>67</Paragraphs>
  <Slides>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9</vt:i4>
      </vt:variant>
    </vt:vector>
  </HeadingPairs>
  <TitlesOfParts>
    <vt:vector size="16" baseType="lpstr">
      <vt:lpstr>Arial</vt:lpstr>
      <vt:lpstr>Calibri</vt:lpstr>
      <vt:lpstr>Century Gothic</vt:lpstr>
      <vt:lpstr>Times New Roman</vt:lpstr>
      <vt:lpstr>Wingdings</vt:lpstr>
      <vt:lpstr>Wingdings 3</vt:lpstr>
      <vt:lpstr>Espiral</vt:lpstr>
      <vt:lpstr>Consulta entre varias bases de datos en MySQL</vt:lpstr>
      <vt:lpstr>Presentación de PowerPoint</vt:lpstr>
      <vt:lpstr>ESTRUCTURA DEL EJEMPLO</vt:lpstr>
      <vt:lpstr>CREAR LAS BASES DE DATOS VENTA Y TABLAS</vt:lpstr>
      <vt:lpstr>CREAR LAS BASES DE DATOS PEDIDOS Y TABLAS</vt:lpstr>
      <vt:lpstr>INSERTAR DATOS EN LA TABLA CLIENTE DE VENTAS</vt:lpstr>
      <vt:lpstr>INSERTAR DATOS EN LA TABLA CLIENTE DE PEDIDOS</vt:lpstr>
      <vt:lpstr>Realizar la consulta</vt:lpstr>
      <vt:lpstr>RESULTADO ESPERADO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Consulta entre varias bases de datos en MySQL</dc:title>
  <dc:creator>Yeyher Jordán</dc:creator>
  <cp:lastModifiedBy>Yeyher Jordán</cp:lastModifiedBy>
  <cp:revision>4</cp:revision>
  <dcterms:created xsi:type="dcterms:W3CDTF">2025-03-10T16:15:12Z</dcterms:created>
  <dcterms:modified xsi:type="dcterms:W3CDTF">2025-03-10T19:08:21Z</dcterms:modified>
</cp:coreProperties>
</file>