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14"/>
  </p:notesMasterIdLst>
  <p:sldIdLst>
    <p:sldId id="310" r:id="rId5"/>
    <p:sldId id="307" r:id="rId6"/>
    <p:sldId id="312" r:id="rId7"/>
    <p:sldId id="324" r:id="rId8"/>
    <p:sldId id="317" r:id="rId9"/>
    <p:sldId id="318" r:id="rId10"/>
    <p:sldId id="315"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02" autoAdjust="0"/>
  </p:normalViewPr>
  <p:slideViewPr>
    <p:cSldViewPr snapToGrid="0">
      <p:cViewPr varScale="1">
        <p:scale>
          <a:sx n="86" d="100"/>
          <a:sy n="86" d="100"/>
        </p:scale>
        <p:origin x="562" y="67"/>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70960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76329"/>
            <a:ext cx="6467547" cy="1558680"/>
          </a:xfrm>
        </p:spPr>
        <p:txBody>
          <a:bodyPr>
            <a:normAutofit/>
          </a:bodyPr>
          <a:lstStyle/>
          <a:p>
            <a:r>
              <a:rPr lang="en-US" sz="3600" dirty="0" err="1"/>
              <a:t>Yumekaoku</a:t>
            </a:r>
            <a:r>
              <a:rPr lang="en-US" sz="3600" dirty="0"/>
              <a:t> - Online Rental House</a:t>
            </a:r>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7096924" y="4476328"/>
            <a:ext cx="4046957" cy="1558673"/>
          </a:xfrm>
        </p:spPr>
        <p:txBody>
          <a:bodyPr>
            <a:normAutofit/>
          </a:bodyPr>
          <a:lstStyle/>
          <a:p>
            <a:r>
              <a:rPr lang="en-US" sz="2000" dirty="0"/>
              <a:t>Presenter – Dream Home (Group 3)</a:t>
            </a:r>
          </a:p>
        </p:txBody>
      </p:sp>
      <p:pic>
        <p:nvPicPr>
          <p:cNvPr id="7" name="Picture Placeholder 7" descr="Kitchen Light Bar Chairs">
            <a:extLst>
              <a:ext uri="{FF2B5EF4-FFF2-40B4-BE49-F238E27FC236}">
                <a16:creationId xmlns:a16="http://schemas.microsoft.com/office/drawing/2014/main" id="{844A6F4D-B2EB-16D1-3CF7-380C2C8485E5}"/>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1350" r="1350"/>
          <a:stretch/>
        </p:blipFill>
        <p:spPr>
          <a:xfrm>
            <a:off x="1588" y="0"/>
            <a:ext cx="12188825" cy="4270375"/>
          </a:xfrm>
        </p:spPr>
      </p:pic>
    </p:spTree>
    <p:extLst>
      <p:ext uri="{BB962C8B-B14F-4D97-AF65-F5344CB8AC3E}">
        <p14:creationId xmlns:p14="http://schemas.microsoft.com/office/powerpoint/2010/main" val="237123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1787136"/>
          </a:xfrm>
        </p:spPr>
        <p:txBody>
          <a:bodyPr/>
          <a:lstStyle/>
          <a:p>
            <a:r>
              <a:rPr lang="en-US" dirty="0"/>
              <a:t>Agenda</a:t>
            </a:r>
          </a:p>
        </p:txBody>
      </p:sp>
      <p:pic>
        <p:nvPicPr>
          <p:cNvPr id="9" name="Picture Placeholder 8" descr="A tree in a white pot&#10;">
            <a:extLst>
              <a:ext uri="{FF2B5EF4-FFF2-40B4-BE49-F238E27FC236}">
                <a16:creationId xmlns:a16="http://schemas.microsoft.com/office/drawing/2014/main" id="{1E6B9D47-876D-44E2-BD81-CA6326B97BB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0" y="2577775"/>
            <a:ext cx="2587752" cy="1764792"/>
          </a:xfrm>
        </p:spPr>
      </p:pic>
      <p:pic>
        <p:nvPicPr>
          <p:cNvPr id="13" name="Picture Placeholder 12" descr="vase with pink flowers, bowls">
            <a:extLst>
              <a:ext uri="{FF2B5EF4-FFF2-40B4-BE49-F238E27FC236}">
                <a16:creationId xmlns:a16="http://schemas.microsoft.com/office/drawing/2014/main" id="{62D3582E-2508-4DFB-ABB9-DC49A4302145}"/>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a:ext>
            </a:extLst>
          </a:blip>
          <a:srcRect/>
          <a:stretch/>
        </p:blipFill>
        <p:spPr>
          <a:xfrm>
            <a:off x="0" y="4406215"/>
            <a:ext cx="2587752" cy="1764792"/>
          </a:xfrm>
        </p:spPr>
      </p:pic>
      <p:pic>
        <p:nvPicPr>
          <p:cNvPr id="15" name="Picture Placeholder 14" descr="Candles hanging">
            <a:extLst>
              <a:ext uri="{FF2B5EF4-FFF2-40B4-BE49-F238E27FC236}">
                <a16:creationId xmlns:a16="http://schemas.microsoft.com/office/drawing/2014/main" id="{0C3AC05D-D67B-4E82-931B-6049D7AFB536}"/>
              </a:ext>
            </a:extLst>
          </p:cNvPr>
          <p:cNvPicPr>
            <a:picLocks noGrp="1" noChangeAspect="1"/>
          </p:cNvPicPr>
          <p:nvPr>
            <p:ph type="pic" sz="quarter" idx="15"/>
          </p:nvPr>
        </p:nvPicPr>
        <p:blipFill rotWithShape="1">
          <a:blip r:embed="rId4" cstate="print">
            <a:extLst>
              <a:ext uri="{28A0092B-C50C-407E-A947-70E740481C1C}">
                <a14:useLocalDpi xmlns:a14="http://schemas.microsoft.com/office/drawing/2010/main"/>
              </a:ext>
            </a:extLst>
          </a:blip>
          <a:srcRect/>
          <a:stretch/>
        </p:blipFill>
        <p:spPr>
          <a:xfrm>
            <a:off x="2651760" y="2577775"/>
            <a:ext cx="1764792" cy="1764792"/>
          </a:xfrm>
        </p:spPr>
      </p:pic>
      <p:pic>
        <p:nvPicPr>
          <p:cNvPr id="11" name="Picture Placeholder 10" descr="Vase on a table with leaves">
            <a:extLst>
              <a:ext uri="{FF2B5EF4-FFF2-40B4-BE49-F238E27FC236}">
                <a16:creationId xmlns:a16="http://schemas.microsoft.com/office/drawing/2014/main" id="{1030725C-201C-4F03-B83B-2FC83EFE5B9A}"/>
              </a:ext>
            </a:extLst>
          </p:cNvPr>
          <p:cNvPicPr>
            <a:picLocks noGrp="1" noChangeAspect="1"/>
          </p:cNvPicPr>
          <p:nvPr>
            <p:ph type="pic" sz="quarter" idx="16"/>
          </p:nvPr>
        </p:nvPicPr>
        <p:blipFill rotWithShape="1">
          <a:blip r:embed="rId5" cstate="print">
            <a:extLst>
              <a:ext uri="{28A0092B-C50C-407E-A947-70E740481C1C}">
                <a14:useLocalDpi xmlns:a14="http://schemas.microsoft.com/office/drawing/2010/main"/>
              </a:ext>
            </a:extLst>
          </a:blip>
          <a:srcRect/>
          <a:stretch/>
        </p:blipFill>
        <p:spPr>
          <a:xfrm>
            <a:off x="2651760" y="4406575"/>
            <a:ext cx="1764792" cy="1764792"/>
          </a:xfrm>
        </p:spPr>
      </p:pic>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845122" y="2880452"/>
            <a:ext cx="6355998" cy="3095445"/>
          </a:xfrm>
        </p:spPr>
        <p:txBody>
          <a:bodyPr/>
          <a:lstStyle/>
          <a:p>
            <a:r>
              <a:rPr lang="en-US" dirty="0"/>
              <a:t>Introduction</a:t>
            </a:r>
          </a:p>
          <a:p>
            <a:r>
              <a:rPr lang="en-US" dirty="0"/>
              <a:t>Project Overview</a:t>
            </a:r>
          </a:p>
          <a:p>
            <a:r>
              <a:rPr lang="en-US" dirty="0"/>
              <a:t>Project functions</a:t>
            </a:r>
          </a:p>
          <a:p>
            <a:r>
              <a:rPr lang="en-US" dirty="0"/>
              <a:t>API and Screen Lists</a:t>
            </a:r>
          </a:p>
          <a:p>
            <a:r>
              <a:rPr lang="en-US" dirty="0"/>
              <a:t>ER diagram</a:t>
            </a:r>
          </a:p>
          <a:p>
            <a:r>
              <a:rPr lang="en-US" dirty="0"/>
              <a:t>Project Demonstration</a:t>
            </a:r>
          </a:p>
        </p:txBody>
      </p:sp>
      <p:sp>
        <p:nvSpPr>
          <p:cNvPr id="16" name="Date Placeholder 15">
            <a:extLst>
              <a:ext uri="{FF2B5EF4-FFF2-40B4-BE49-F238E27FC236}">
                <a16:creationId xmlns:a16="http://schemas.microsoft.com/office/drawing/2014/main" id="{77E04B0E-40F7-4745-B762-934BAE25CD21}"/>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7" name="Footer Placeholder 16">
            <a:extLst>
              <a:ext uri="{FF2B5EF4-FFF2-40B4-BE49-F238E27FC236}">
                <a16:creationId xmlns:a16="http://schemas.microsoft.com/office/drawing/2014/main" id="{FAF00753-16A6-4826-97EB-67D8291BE963}"/>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6602551" y="540167"/>
            <a:ext cx="4616981" cy="2135867"/>
          </a:xfrm>
        </p:spPr>
        <p:txBody>
          <a:bodyPr/>
          <a:lstStyle/>
          <a:p>
            <a:r>
              <a:rPr lang="en-US" dirty="0"/>
              <a:t>Introduction</a:t>
            </a:r>
          </a:p>
        </p:txBody>
      </p:sp>
      <p:pic>
        <p:nvPicPr>
          <p:cNvPr id="7" name="Picture Placeholder 6" descr="Kitchen Light Bar chairs">
            <a:extLst>
              <a:ext uri="{FF2B5EF4-FFF2-40B4-BE49-F238E27FC236}">
                <a16:creationId xmlns:a16="http://schemas.microsoft.com/office/drawing/2014/main" id="{EA9B7612-A482-4B9C-A3B3-F8F6633DD31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0" y="685800"/>
            <a:ext cx="3072384" cy="5486344"/>
          </a:xfrm>
        </p:spPr>
      </p:pic>
      <p:pic>
        <p:nvPicPr>
          <p:cNvPr id="9" name="Picture Placeholder 8" descr="Vase on a table with leaves">
            <a:extLst>
              <a:ext uri="{FF2B5EF4-FFF2-40B4-BE49-F238E27FC236}">
                <a16:creationId xmlns:a16="http://schemas.microsoft.com/office/drawing/2014/main" id="{FDB84F1B-D77D-4765-963E-774A4301656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3154680" y="685800"/>
            <a:ext cx="3072384" cy="5486344"/>
          </a:xfrm>
        </p:spPr>
      </p:pic>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6602551" y="2880452"/>
            <a:ext cx="4616981" cy="3095445"/>
          </a:xfrm>
        </p:spPr>
        <p:txBody>
          <a:bodyPr>
            <a:normAutofit/>
          </a:bodyPr>
          <a:lstStyle/>
          <a:p>
            <a:r>
              <a:rPr lang="en-US" dirty="0"/>
              <a:t>Project Name: </a:t>
            </a:r>
          </a:p>
          <a:p>
            <a:r>
              <a:rPr lang="en-US" sz="1800" dirty="0" err="1">
                <a:solidFill>
                  <a:schemeClr val="tx1"/>
                </a:solidFill>
              </a:rPr>
              <a:t>Yumekaoku</a:t>
            </a:r>
            <a:r>
              <a:rPr lang="en-US" sz="1800" dirty="0">
                <a:solidFill>
                  <a:schemeClr val="tx1"/>
                </a:solidFill>
              </a:rPr>
              <a:t> – Online Rental House System</a:t>
            </a:r>
          </a:p>
          <a:p>
            <a:r>
              <a:rPr lang="en-US" dirty="0"/>
              <a:t>Project Members:</a:t>
            </a:r>
          </a:p>
          <a:p>
            <a:pPr marL="285750" indent="-285750">
              <a:lnSpc>
                <a:spcPct val="100000"/>
              </a:lnSpc>
              <a:buFont typeface="Arial" panose="020B0604020202020204" pitchFamily="34" charset="0"/>
              <a:buChar char="•"/>
            </a:pPr>
            <a:r>
              <a:rPr lang="en-US" sz="1800" dirty="0">
                <a:solidFill>
                  <a:schemeClr val="tx1"/>
                </a:solidFill>
              </a:rPr>
              <a:t>Aye </a:t>
            </a:r>
            <a:r>
              <a:rPr lang="en-US" sz="1800" dirty="0" err="1">
                <a:solidFill>
                  <a:schemeClr val="tx1"/>
                </a:solidFill>
              </a:rPr>
              <a:t>Myat</a:t>
            </a:r>
            <a:r>
              <a:rPr lang="en-US" sz="1800" dirty="0">
                <a:solidFill>
                  <a:schemeClr val="tx1"/>
                </a:solidFill>
              </a:rPr>
              <a:t> Thin Aung</a:t>
            </a:r>
          </a:p>
          <a:p>
            <a:pPr marL="285750" indent="-285750">
              <a:lnSpc>
                <a:spcPct val="100000"/>
              </a:lnSpc>
              <a:buFont typeface="Arial" panose="020B0604020202020204" pitchFamily="34" charset="0"/>
              <a:buChar char="•"/>
            </a:pPr>
            <a:r>
              <a:rPr lang="en-US" sz="1800" dirty="0" err="1">
                <a:solidFill>
                  <a:schemeClr val="tx1"/>
                </a:solidFill>
              </a:rPr>
              <a:t>Thanthar</a:t>
            </a:r>
            <a:r>
              <a:rPr lang="en-US" sz="1800" dirty="0">
                <a:solidFill>
                  <a:schemeClr val="tx1"/>
                </a:solidFill>
              </a:rPr>
              <a:t> Hnin </a:t>
            </a:r>
            <a:r>
              <a:rPr lang="en-US" sz="1800" dirty="0" err="1">
                <a:solidFill>
                  <a:schemeClr val="tx1"/>
                </a:solidFill>
              </a:rPr>
              <a:t>Ei</a:t>
            </a:r>
            <a:endParaRPr lang="en-US" sz="1800" dirty="0">
              <a:solidFill>
                <a:schemeClr val="tx1"/>
              </a:solidFill>
            </a:endParaRPr>
          </a:p>
          <a:p>
            <a:pPr marL="285750" indent="-285750">
              <a:lnSpc>
                <a:spcPct val="100000"/>
              </a:lnSpc>
              <a:buFont typeface="Arial" panose="020B0604020202020204" pitchFamily="34" charset="0"/>
              <a:buChar char="•"/>
            </a:pPr>
            <a:r>
              <a:rPr lang="en-US" sz="1800" dirty="0">
                <a:solidFill>
                  <a:schemeClr val="tx1"/>
                </a:solidFill>
              </a:rPr>
              <a:t>Wai </a:t>
            </a:r>
            <a:r>
              <a:rPr lang="en-US" sz="1800" dirty="0" err="1">
                <a:solidFill>
                  <a:schemeClr val="tx1"/>
                </a:solidFill>
              </a:rPr>
              <a:t>Hlyan</a:t>
            </a:r>
            <a:r>
              <a:rPr lang="en-US" sz="1800" dirty="0">
                <a:solidFill>
                  <a:schemeClr val="tx1"/>
                </a:solidFill>
              </a:rPr>
              <a:t> Aung</a:t>
            </a:r>
          </a:p>
          <a:p>
            <a:pPr marL="285750" indent="-285750">
              <a:lnSpc>
                <a:spcPct val="100000"/>
              </a:lnSpc>
              <a:buFont typeface="Arial" panose="020B0604020202020204" pitchFamily="34" charset="0"/>
              <a:buChar char="•"/>
            </a:pPr>
            <a:endParaRPr lang="en-US" sz="1800" dirty="0">
              <a:solidFill>
                <a:schemeClr val="tx1"/>
              </a:solidFill>
            </a:endParaRPr>
          </a:p>
          <a:p>
            <a:endParaRPr lang="en-US" dirty="0"/>
          </a:p>
        </p:txBody>
      </p:sp>
      <p:sp>
        <p:nvSpPr>
          <p:cNvPr id="10" name="Date Placeholder 9">
            <a:extLst>
              <a:ext uri="{FF2B5EF4-FFF2-40B4-BE49-F238E27FC236}">
                <a16:creationId xmlns:a16="http://schemas.microsoft.com/office/drawing/2014/main" id="{EB4CE206-F42E-4D3A-BF53-47DAC7871854}"/>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1" name="Footer Placeholder 10">
            <a:extLst>
              <a:ext uri="{FF2B5EF4-FFF2-40B4-BE49-F238E27FC236}">
                <a16:creationId xmlns:a16="http://schemas.microsoft.com/office/drawing/2014/main" id="{4DCB402D-A6C5-458C-9A07-A86DAE2F5F94}"/>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9" y="576263"/>
            <a:ext cx="4513086" cy="941819"/>
          </a:xfrm>
        </p:spPr>
        <p:txBody>
          <a:bodyPr/>
          <a:lstStyle/>
          <a:p>
            <a:r>
              <a:rPr lang="en-US" dirty="0"/>
              <a:t>Overview</a:t>
            </a:r>
          </a:p>
        </p:txBody>
      </p:sp>
      <p:sp>
        <p:nvSpPr>
          <p:cNvPr id="6" name="Subtitle 5">
            <a:extLst>
              <a:ext uri="{FF2B5EF4-FFF2-40B4-BE49-F238E27FC236}">
                <a16:creationId xmlns:a16="http://schemas.microsoft.com/office/drawing/2014/main" id="{4552F1CF-68AA-447B-B5B0-C65BB72A5D6D}"/>
              </a:ext>
            </a:extLst>
          </p:cNvPr>
          <p:cNvSpPr>
            <a:spLocks noGrp="1"/>
          </p:cNvSpPr>
          <p:nvPr>
            <p:ph type="subTitle" idx="1"/>
          </p:nvPr>
        </p:nvSpPr>
        <p:spPr>
          <a:xfrm>
            <a:off x="422898" y="1828801"/>
            <a:ext cx="5286007" cy="4128858"/>
          </a:xfrm>
        </p:spPr>
        <p:txBody>
          <a:bodyPr>
            <a:normAutofit/>
          </a:bodyPr>
          <a:lstStyle/>
          <a:p>
            <a:r>
              <a:rPr lang="en-US" b="1" dirty="0"/>
              <a:t>YUMEKAOKU</a:t>
            </a:r>
            <a:r>
              <a:rPr lang="en-US" dirty="0"/>
              <a:t> is a web-based management system  including both backend and frontend for an online rental house website. In this system, users can search available rental houses in Japan depending on different rent options, property category and location. If they find a property that meets their needs, they can make an online appointment after user account is registered and signed in.</a:t>
            </a:r>
          </a:p>
        </p:txBody>
      </p:sp>
      <p:pic>
        <p:nvPicPr>
          <p:cNvPr id="9" name="Picture Placeholder 8" descr="Vase on a table with leaves, books, ornament, chair">
            <a:extLst>
              <a:ext uri="{FF2B5EF4-FFF2-40B4-BE49-F238E27FC236}">
                <a16:creationId xmlns:a16="http://schemas.microsoft.com/office/drawing/2014/main" id="{E63B8A5B-EB32-49B6-9A1F-EBAD959CFB7C}"/>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6607383" y="186431"/>
            <a:ext cx="5020056" cy="6848856"/>
          </a:xfrm>
        </p:spPr>
      </p:pic>
    </p:spTree>
    <p:extLst>
      <p:ext uri="{BB962C8B-B14F-4D97-AF65-F5344CB8AC3E}">
        <p14:creationId xmlns:p14="http://schemas.microsoft.com/office/powerpoint/2010/main" val="93689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a:xfrm>
            <a:off x="420624" y="365125"/>
            <a:ext cx="10543032" cy="1325563"/>
          </a:xfrm>
        </p:spPr>
        <p:txBody>
          <a:bodyPr/>
          <a:lstStyle/>
          <a:p>
            <a:r>
              <a:rPr lang="en-US" dirty="0"/>
              <a:t>Functions</a:t>
            </a:r>
          </a:p>
        </p:txBody>
      </p:sp>
      <p:sp>
        <p:nvSpPr>
          <p:cNvPr id="7" name="Date Placeholder 6">
            <a:extLst>
              <a:ext uri="{FF2B5EF4-FFF2-40B4-BE49-F238E27FC236}">
                <a16:creationId xmlns:a16="http://schemas.microsoft.com/office/drawing/2014/main" id="{0B5560A2-758E-48F8-8C47-E858FB0B0011}"/>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6F97571D-3E03-47C9-A7DF-738BADE1370E}"/>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F0571D59-3C1F-48C1-A842-77AA29E0639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11" name="Content Placeholder 10">
            <a:extLst>
              <a:ext uri="{FF2B5EF4-FFF2-40B4-BE49-F238E27FC236}">
                <a16:creationId xmlns:a16="http://schemas.microsoft.com/office/drawing/2014/main" id="{34B6A193-1339-EDE7-86A3-4B8303860602}"/>
              </a:ext>
            </a:extLst>
          </p:cNvPr>
          <p:cNvSpPr>
            <a:spLocks noGrp="1"/>
          </p:cNvSpPr>
          <p:nvPr>
            <p:ph sz="half" idx="2"/>
          </p:nvPr>
        </p:nvSpPr>
        <p:spPr>
          <a:xfrm>
            <a:off x="420624" y="1526959"/>
            <a:ext cx="9566755" cy="4505048"/>
          </a:xfrm>
        </p:spPr>
        <p:txBody>
          <a:bodyPr>
            <a:normAutofit fontScale="92500"/>
          </a:bodyPr>
          <a:lstStyle/>
          <a:p>
            <a:pPr marL="0" indent="0">
              <a:buNone/>
            </a:pPr>
            <a:r>
              <a:rPr lang="en-US" b="0" i="0" u="none" strike="noStrike" dirty="0">
                <a:solidFill>
                  <a:srgbClr val="071924"/>
                </a:solidFill>
                <a:effectLst/>
                <a:latin typeface="Georgia" panose="02040502050405020303" pitchFamily="18" charset="0"/>
              </a:rPr>
              <a:t>In this system, there are two user roles -admin and customer/user.</a:t>
            </a:r>
          </a:p>
          <a:p>
            <a:pPr marL="0" indent="0">
              <a:buNone/>
            </a:pPr>
            <a:r>
              <a:rPr lang="en-US" dirty="0">
                <a:solidFill>
                  <a:srgbClr val="071924"/>
                </a:solidFill>
                <a:latin typeface="Georgia" panose="02040502050405020303" pitchFamily="18" charset="0"/>
              </a:rPr>
              <a:t>For C</a:t>
            </a:r>
            <a:r>
              <a:rPr lang="en-US" b="0" i="0" u="none" strike="noStrike" dirty="0">
                <a:solidFill>
                  <a:srgbClr val="071924"/>
                </a:solidFill>
                <a:effectLst/>
                <a:latin typeface="Georgia" panose="02040502050405020303" pitchFamily="18" charset="0"/>
              </a:rPr>
              <a:t>ustomers or users</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they can search available rental houses in Japan depending on different rent options, property category or monthly costs range. </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 if they find a property that meets their needs, they can make an online appointment after the user account is registered and signed in. </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they can view their appointment list.</a:t>
            </a:r>
          </a:p>
          <a:p>
            <a:pPr marL="0" indent="0">
              <a:buNone/>
            </a:pPr>
            <a:r>
              <a:rPr lang="en-US" b="0" i="0" u="none" strike="noStrike" dirty="0">
                <a:solidFill>
                  <a:srgbClr val="071924"/>
                </a:solidFill>
                <a:effectLst/>
                <a:latin typeface="Georgia" panose="02040502050405020303" pitchFamily="18" charset="0"/>
              </a:rPr>
              <a:t>For admins</a:t>
            </a:r>
          </a:p>
          <a:p>
            <a:pPr>
              <a:buFont typeface="Wingdings" panose="05000000000000000000" pitchFamily="2" charset="2"/>
              <a:buChar char="§"/>
            </a:pPr>
            <a:r>
              <a:rPr lang="en-US" b="0" i="0" u="none" strike="noStrike" dirty="0">
                <a:solidFill>
                  <a:srgbClr val="071924"/>
                </a:solidFill>
                <a:effectLst/>
                <a:latin typeface="Georgia" panose="02040502050405020303" pitchFamily="18" charset="0"/>
              </a:rPr>
              <a:t> admins can create, edit, remove rental houses, property categories and users</a:t>
            </a:r>
            <a:endParaRPr lang="en-US" dirty="0"/>
          </a:p>
        </p:txBody>
      </p:sp>
    </p:spTree>
    <p:extLst>
      <p:ext uri="{BB962C8B-B14F-4D97-AF65-F5344CB8AC3E}">
        <p14:creationId xmlns:p14="http://schemas.microsoft.com/office/powerpoint/2010/main" val="289768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C3FE-7130-4F84-BB48-126F0EF78EFF}"/>
              </a:ext>
            </a:extLst>
          </p:cNvPr>
          <p:cNvSpPr>
            <a:spLocks noGrp="1"/>
          </p:cNvSpPr>
          <p:nvPr>
            <p:ph type="title"/>
          </p:nvPr>
        </p:nvSpPr>
        <p:spPr>
          <a:xfrm>
            <a:off x="420624" y="365125"/>
            <a:ext cx="10543032" cy="1325563"/>
          </a:xfrm>
        </p:spPr>
        <p:txBody>
          <a:bodyPr/>
          <a:lstStyle/>
          <a:p>
            <a:r>
              <a:rPr lang="en-US" dirty="0"/>
              <a:t>API and Screen Lists</a:t>
            </a:r>
          </a:p>
        </p:txBody>
      </p:sp>
      <p:sp>
        <p:nvSpPr>
          <p:cNvPr id="3" name="Text Placeholder 2">
            <a:extLst>
              <a:ext uri="{FF2B5EF4-FFF2-40B4-BE49-F238E27FC236}">
                <a16:creationId xmlns:a16="http://schemas.microsoft.com/office/drawing/2014/main" id="{5A9BE43D-FA1F-4FA0-B1C3-D62E3FE2584A}"/>
              </a:ext>
            </a:extLst>
          </p:cNvPr>
          <p:cNvSpPr>
            <a:spLocks noGrp="1"/>
          </p:cNvSpPr>
          <p:nvPr>
            <p:ph type="body" idx="1"/>
          </p:nvPr>
        </p:nvSpPr>
        <p:spPr>
          <a:xfrm>
            <a:off x="420624" y="1681163"/>
            <a:ext cx="3291840" cy="823912"/>
          </a:xfrm>
        </p:spPr>
        <p:txBody>
          <a:bodyPr/>
          <a:lstStyle/>
          <a:p>
            <a:r>
              <a:rPr lang="en-US" dirty="0"/>
              <a:t>API </a:t>
            </a:r>
          </a:p>
        </p:txBody>
      </p:sp>
      <p:sp>
        <p:nvSpPr>
          <p:cNvPr id="4" name="Content Placeholder 3">
            <a:extLst>
              <a:ext uri="{FF2B5EF4-FFF2-40B4-BE49-F238E27FC236}">
                <a16:creationId xmlns:a16="http://schemas.microsoft.com/office/drawing/2014/main" id="{68437DC2-24E2-44B3-B3ED-128FC59DE8AB}"/>
              </a:ext>
            </a:extLst>
          </p:cNvPr>
          <p:cNvSpPr>
            <a:spLocks noGrp="1"/>
          </p:cNvSpPr>
          <p:nvPr>
            <p:ph sz="half" idx="2"/>
          </p:nvPr>
        </p:nvSpPr>
        <p:spPr>
          <a:xfrm>
            <a:off x="420624" y="2505075"/>
            <a:ext cx="3291840" cy="3526932"/>
          </a:xfrm>
        </p:spPr>
        <p:txBody>
          <a:bodyPr>
            <a:noAutofit/>
          </a:bodyPr>
          <a:lstStyle/>
          <a:p>
            <a:pPr lvl="0"/>
            <a:r>
              <a:rPr lang="en-US" dirty="0"/>
              <a:t>Authentication and profile</a:t>
            </a:r>
          </a:p>
          <a:p>
            <a:pPr lvl="0"/>
            <a:r>
              <a:rPr lang="en-US" dirty="0"/>
              <a:t>User CRUD</a:t>
            </a:r>
          </a:p>
          <a:p>
            <a:pPr lvl="0"/>
            <a:r>
              <a:rPr lang="en-US" dirty="0"/>
              <a:t>Category CRUD</a:t>
            </a:r>
          </a:p>
          <a:p>
            <a:pPr lvl="0"/>
            <a:r>
              <a:rPr lang="en-US" dirty="0"/>
              <a:t>Estate CRUD</a:t>
            </a:r>
          </a:p>
          <a:p>
            <a:pPr lvl="0"/>
            <a:r>
              <a:rPr lang="en-US" dirty="0"/>
              <a:t>File Upload</a:t>
            </a:r>
          </a:p>
          <a:p>
            <a:pPr lvl="0"/>
            <a:r>
              <a:rPr lang="en-US" dirty="0"/>
              <a:t>Appointment Get and Create</a:t>
            </a:r>
          </a:p>
          <a:p>
            <a:pPr lvl="0"/>
            <a:endParaRPr lang="en-US" dirty="0"/>
          </a:p>
        </p:txBody>
      </p:sp>
      <p:sp>
        <p:nvSpPr>
          <p:cNvPr id="5" name="Text Placeholder 4">
            <a:extLst>
              <a:ext uri="{FF2B5EF4-FFF2-40B4-BE49-F238E27FC236}">
                <a16:creationId xmlns:a16="http://schemas.microsoft.com/office/drawing/2014/main" id="{71108F89-C6D1-41C4-80F9-62D829C381F4}"/>
              </a:ext>
            </a:extLst>
          </p:cNvPr>
          <p:cNvSpPr>
            <a:spLocks noGrp="1"/>
          </p:cNvSpPr>
          <p:nvPr>
            <p:ph type="body" sz="quarter" idx="3"/>
          </p:nvPr>
        </p:nvSpPr>
        <p:spPr>
          <a:xfrm>
            <a:off x="4073651" y="1690688"/>
            <a:ext cx="3291840" cy="823912"/>
          </a:xfrm>
        </p:spPr>
        <p:txBody>
          <a:bodyPr/>
          <a:lstStyle/>
          <a:p>
            <a:r>
              <a:rPr lang="en-US" dirty="0"/>
              <a:t>Admin</a:t>
            </a:r>
          </a:p>
        </p:txBody>
      </p:sp>
      <p:sp>
        <p:nvSpPr>
          <p:cNvPr id="6" name="Content Placeholder 5">
            <a:extLst>
              <a:ext uri="{FF2B5EF4-FFF2-40B4-BE49-F238E27FC236}">
                <a16:creationId xmlns:a16="http://schemas.microsoft.com/office/drawing/2014/main" id="{2461F951-2F63-494C-8F18-BE5D335AC097}"/>
              </a:ext>
            </a:extLst>
          </p:cNvPr>
          <p:cNvSpPr>
            <a:spLocks noGrp="1"/>
          </p:cNvSpPr>
          <p:nvPr>
            <p:ph sz="quarter" idx="4"/>
          </p:nvPr>
        </p:nvSpPr>
        <p:spPr>
          <a:xfrm>
            <a:off x="4073651" y="2514600"/>
            <a:ext cx="3291840" cy="3526932"/>
          </a:xfrm>
        </p:spPr>
        <p:txBody>
          <a:bodyPr>
            <a:noAutofit/>
          </a:bodyPr>
          <a:lstStyle/>
          <a:p>
            <a:r>
              <a:rPr lang="en-US" dirty="0"/>
              <a:t>User List Screen</a:t>
            </a:r>
          </a:p>
          <a:p>
            <a:r>
              <a:rPr lang="en-US" dirty="0"/>
              <a:t>Category List Screen</a:t>
            </a:r>
          </a:p>
          <a:p>
            <a:r>
              <a:rPr lang="en-US" dirty="0"/>
              <a:t>Estate List Screen</a:t>
            </a:r>
          </a:p>
          <a:p>
            <a:r>
              <a:rPr lang="en-US" dirty="0"/>
              <a:t>Estate Create Screen</a:t>
            </a:r>
          </a:p>
          <a:p>
            <a:r>
              <a:rPr lang="en-US" dirty="0"/>
              <a:t>Estate Update Screen</a:t>
            </a:r>
          </a:p>
          <a:p>
            <a:r>
              <a:rPr lang="en-US" dirty="0"/>
              <a:t>Appointment List Screen</a:t>
            </a:r>
          </a:p>
          <a:p>
            <a:r>
              <a:rPr lang="en-US" dirty="0"/>
              <a:t>Profile Screen</a:t>
            </a:r>
          </a:p>
          <a:p>
            <a:r>
              <a:rPr lang="en-US" dirty="0"/>
              <a:t>Password Update Screen</a:t>
            </a:r>
          </a:p>
        </p:txBody>
      </p:sp>
      <p:sp>
        <p:nvSpPr>
          <p:cNvPr id="11" name="Date Placeholder 10">
            <a:extLst>
              <a:ext uri="{FF2B5EF4-FFF2-40B4-BE49-F238E27FC236}">
                <a16:creationId xmlns:a16="http://schemas.microsoft.com/office/drawing/2014/main" id="{3680FC98-8879-4E37-9BDD-9FD0603E56D8}"/>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2" name="Footer Placeholder 11">
            <a:extLst>
              <a:ext uri="{FF2B5EF4-FFF2-40B4-BE49-F238E27FC236}">
                <a16:creationId xmlns:a16="http://schemas.microsoft.com/office/drawing/2014/main" id="{A6B7FD5A-954C-4A6D-9B44-2BC7A322C28D}"/>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BCEA833C-2CBF-44B6-9550-2F1067071C3A}"/>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7" name="Text Placeholder 6">
            <a:extLst>
              <a:ext uri="{FF2B5EF4-FFF2-40B4-BE49-F238E27FC236}">
                <a16:creationId xmlns:a16="http://schemas.microsoft.com/office/drawing/2014/main" id="{DD2C37E1-F981-4F52-9B19-44D05A0B459F}"/>
              </a:ext>
            </a:extLst>
          </p:cNvPr>
          <p:cNvSpPr>
            <a:spLocks noGrp="1"/>
          </p:cNvSpPr>
          <p:nvPr>
            <p:ph type="body" sz="quarter" idx="13"/>
          </p:nvPr>
        </p:nvSpPr>
        <p:spPr>
          <a:xfrm>
            <a:off x="7726679" y="1681163"/>
            <a:ext cx="3291840" cy="823912"/>
          </a:xfrm>
        </p:spPr>
        <p:txBody>
          <a:bodyPr/>
          <a:lstStyle/>
          <a:p>
            <a:r>
              <a:rPr lang="en-US" dirty="0"/>
              <a:t>Website</a:t>
            </a:r>
          </a:p>
        </p:txBody>
      </p:sp>
      <p:sp>
        <p:nvSpPr>
          <p:cNvPr id="8" name="Content Placeholder 7">
            <a:extLst>
              <a:ext uri="{FF2B5EF4-FFF2-40B4-BE49-F238E27FC236}">
                <a16:creationId xmlns:a16="http://schemas.microsoft.com/office/drawing/2014/main" id="{3E920FC0-3A2D-4056-BB32-DF20E6C9EE9C}"/>
              </a:ext>
            </a:extLst>
          </p:cNvPr>
          <p:cNvSpPr>
            <a:spLocks noGrp="1"/>
          </p:cNvSpPr>
          <p:nvPr>
            <p:ph sz="quarter" idx="14"/>
          </p:nvPr>
        </p:nvSpPr>
        <p:spPr>
          <a:xfrm>
            <a:off x="7726679" y="2505075"/>
            <a:ext cx="3291840" cy="3526932"/>
          </a:xfrm>
        </p:spPr>
        <p:txBody>
          <a:bodyPr>
            <a:noAutofit/>
          </a:bodyPr>
          <a:lstStyle/>
          <a:p>
            <a:r>
              <a:rPr lang="en-US" dirty="0"/>
              <a:t>Login Page</a:t>
            </a:r>
          </a:p>
          <a:p>
            <a:r>
              <a:rPr lang="en-US" dirty="0"/>
              <a:t>Register Page</a:t>
            </a:r>
          </a:p>
          <a:p>
            <a:r>
              <a:rPr lang="en-US" dirty="0"/>
              <a:t>Profile Page</a:t>
            </a:r>
          </a:p>
          <a:p>
            <a:r>
              <a:rPr lang="en-US" dirty="0"/>
              <a:t>Password Update Page</a:t>
            </a:r>
          </a:p>
          <a:p>
            <a:r>
              <a:rPr lang="en-US" dirty="0"/>
              <a:t>Home Page</a:t>
            </a:r>
          </a:p>
          <a:p>
            <a:r>
              <a:rPr lang="en-US" dirty="0"/>
              <a:t>Search Result Page</a:t>
            </a:r>
          </a:p>
          <a:p>
            <a:r>
              <a:rPr lang="en-US" dirty="0"/>
              <a:t>Estate Detail Page</a:t>
            </a:r>
          </a:p>
        </p:txBody>
      </p:sp>
    </p:spTree>
    <p:extLst>
      <p:ext uri="{BB962C8B-B14F-4D97-AF65-F5344CB8AC3E}">
        <p14:creationId xmlns:p14="http://schemas.microsoft.com/office/powerpoint/2010/main" val="91161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58798-14B3-4E65-8F8B-DCED649CBF77}"/>
              </a:ext>
            </a:extLst>
          </p:cNvPr>
          <p:cNvSpPr>
            <a:spLocks noGrp="1"/>
          </p:cNvSpPr>
          <p:nvPr>
            <p:ph type="title"/>
          </p:nvPr>
        </p:nvSpPr>
        <p:spPr>
          <a:xfrm>
            <a:off x="420624" y="365125"/>
            <a:ext cx="10543032" cy="1325563"/>
          </a:xfrm>
        </p:spPr>
        <p:txBody>
          <a:bodyPr/>
          <a:lstStyle/>
          <a:p>
            <a:r>
              <a:rPr lang="en-US" dirty="0"/>
              <a:t>ER diagram</a:t>
            </a:r>
          </a:p>
        </p:txBody>
      </p:sp>
      <p:sp>
        <p:nvSpPr>
          <p:cNvPr id="8" name="Date Placeholder 7">
            <a:extLst>
              <a:ext uri="{FF2B5EF4-FFF2-40B4-BE49-F238E27FC236}">
                <a16:creationId xmlns:a16="http://schemas.microsoft.com/office/drawing/2014/main" id="{47504F82-FC6E-46EB-9563-5D11B0A2C336}"/>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9" name="Footer Placeholder 8">
            <a:extLst>
              <a:ext uri="{FF2B5EF4-FFF2-40B4-BE49-F238E27FC236}">
                <a16:creationId xmlns:a16="http://schemas.microsoft.com/office/drawing/2014/main" id="{A2CFEC54-1925-4DC4-A784-10178D1C543C}"/>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AA45A8F8-1D54-4C25-8E98-314128BAD97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pic>
        <p:nvPicPr>
          <p:cNvPr id="6" name="Content Placeholder 5">
            <a:extLst>
              <a:ext uri="{FF2B5EF4-FFF2-40B4-BE49-F238E27FC236}">
                <a16:creationId xmlns:a16="http://schemas.microsoft.com/office/drawing/2014/main" id="{1878826F-B9AF-E946-27C2-5359E417D9FB}"/>
              </a:ext>
            </a:extLst>
          </p:cNvPr>
          <p:cNvPicPr>
            <a:picLocks noGrp="1" noChangeAspect="1"/>
          </p:cNvPicPr>
          <p:nvPr>
            <p:ph idx="1"/>
          </p:nvPr>
        </p:nvPicPr>
        <p:blipFill>
          <a:blip r:embed="rId2"/>
          <a:stretch>
            <a:fillRect/>
          </a:stretch>
        </p:blipFill>
        <p:spPr>
          <a:xfrm>
            <a:off x="3421098" y="1441412"/>
            <a:ext cx="5021565" cy="5025785"/>
          </a:xfrm>
        </p:spPr>
      </p:pic>
    </p:spTree>
    <p:extLst>
      <p:ext uri="{BB962C8B-B14F-4D97-AF65-F5344CB8AC3E}">
        <p14:creationId xmlns:p14="http://schemas.microsoft.com/office/powerpoint/2010/main" val="426539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422144" y="539496"/>
            <a:ext cx="10541511" cy="2640432"/>
          </a:xfrm>
        </p:spPr>
        <p:txBody>
          <a:bodyPr>
            <a:normAutofit/>
          </a:bodyPr>
          <a:lstStyle/>
          <a:p>
            <a:r>
              <a:rPr lang="en-US" dirty="0"/>
              <a:t>Project Demo</a:t>
            </a:r>
            <a:br>
              <a:rPr lang="en-US" dirty="0"/>
            </a:br>
            <a:br>
              <a:rPr lang="en-US" dirty="0"/>
            </a:br>
            <a:r>
              <a:rPr lang="en-US" sz="1800" b="0" i="0" u="none" strike="noStrike" dirty="0">
                <a:solidFill>
                  <a:srgbClr val="071924"/>
                </a:solidFill>
                <a:effectLst/>
                <a:latin typeface="Georgia" panose="02040502050405020303" pitchFamily="18" charset="0"/>
              </a:rPr>
              <a:t>Git Repo: </a:t>
            </a:r>
            <a:r>
              <a:rPr lang="en-US" sz="2000" b="0" i="0" u="sng" dirty="0">
                <a:solidFill>
                  <a:srgbClr val="1155CC"/>
                </a:solidFill>
                <a:effectLst/>
                <a:latin typeface="Georgia" panose="02040502050405020303" pitchFamily="18" charset="0"/>
              </a:rPr>
              <a:t>https://github.com/Nlhmmh/yumekaoku</a:t>
            </a:r>
            <a:endParaRPr lang="en-US" sz="2000" dirty="0"/>
          </a:p>
        </p:txBody>
      </p:sp>
      <p:pic>
        <p:nvPicPr>
          <p:cNvPr id="9" name="Picture Placeholder 8" descr="Kitchen Light Bar Chairs">
            <a:extLst>
              <a:ext uri="{FF2B5EF4-FFF2-40B4-BE49-F238E27FC236}">
                <a16:creationId xmlns:a16="http://schemas.microsoft.com/office/drawing/2014/main" id="{495FAF00-0119-49E3-A38B-52B84E6BE2A8}"/>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420624" y="3355848"/>
            <a:ext cx="5230368" cy="2816352"/>
          </a:xfrm>
        </p:spPr>
      </p:pic>
      <p:pic>
        <p:nvPicPr>
          <p:cNvPr id="11" name="Picture Placeholder 10" descr="Dining room, chairs, grey, plants ">
            <a:extLst>
              <a:ext uri="{FF2B5EF4-FFF2-40B4-BE49-F238E27FC236}">
                <a16:creationId xmlns:a16="http://schemas.microsoft.com/office/drawing/2014/main" id="{2B263BC5-E319-43D0-9C9E-1FE53415BA20}"/>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a:ext>
            </a:extLst>
          </a:blip>
          <a:srcRect/>
          <a:stretch/>
        </p:blipFill>
        <p:spPr>
          <a:xfrm>
            <a:off x="5650992" y="3355848"/>
            <a:ext cx="5843016" cy="2816352"/>
          </a:xfrm>
        </p:spPr>
      </p:pic>
      <p:sp>
        <p:nvSpPr>
          <p:cNvPr id="12" name="Date Placeholder 11">
            <a:extLst>
              <a:ext uri="{FF2B5EF4-FFF2-40B4-BE49-F238E27FC236}">
                <a16:creationId xmlns:a16="http://schemas.microsoft.com/office/drawing/2014/main" id="{6AA940CA-4F98-4E5C-B1C8-81F8FC099726}"/>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13" name="Footer Placeholder 12">
            <a:extLst>
              <a:ext uri="{FF2B5EF4-FFF2-40B4-BE49-F238E27FC236}">
                <a16:creationId xmlns:a16="http://schemas.microsoft.com/office/drawing/2014/main" id="{148C17DC-528C-4D3E-95D0-CCFE9F6353C5}"/>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327296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422897" y="539496"/>
            <a:ext cx="5228393" cy="2697190"/>
          </a:xfrm>
        </p:spPr>
        <p:txBody>
          <a:bodyPr/>
          <a:lstStyle/>
          <a:p>
            <a:r>
              <a:rPr lang="en-US" dirty="0"/>
              <a:t>Thank You</a:t>
            </a:r>
          </a:p>
        </p:txBody>
      </p:sp>
      <p:pic>
        <p:nvPicPr>
          <p:cNvPr id="6" name="Picture Placeholder 5" descr="vase, pink flowers, bowl">
            <a:extLst>
              <a:ext uri="{FF2B5EF4-FFF2-40B4-BE49-F238E27FC236}">
                <a16:creationId xmlns:a16="http://schemas.microsoft.com/office/drawing/2014/main" id="{2D88F9B6-8295-40BD-BE4A-5724B9E30904}"/>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xfrm>
            <a:off x="6620256" y="1243584"/>
            <a:ext cx="4361688" cy="4361688"/>
          </a:xfrm>
        </p:spPr>
      </p:pic>
      <p:sp>
        <p:nvSpPr>
          <p:cNvPr id="7" name="Date Placeholder 6">
            <a:extLst>
              <a:ext uri="{FF2B5EF4-FFF2-40B4-BE49-F238E27FC236}">
                <a16:creationId xmlns:a16="http://schemas.microsoft.com/office/drawing/2014/main" id="{0E645985-45F9-4BAE-831E-BE78B8D400E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506AA6E5-2EF7-4786-9E1A-4FAB76BF12D3}"/>
              </a:ext>
            </a:extLst>
          </p:cNvPr>
          <p:cNvSpPr>
            <a:spLocks noGrp="1"/>
          </p:cNvSpPr>
          <p:nvPr>
            <p:ph type="ftr" sz="quarter" idx="11"/>
          </p:nvPr>
        </p:nvSpPr>
        <p:spPr>
          <a:xfrm>
            <a:off x="3767328" y="6217920"/>
            <a:ext cx="7196328" cy="64008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Content Placeholder 4">
            <a:extLst>
              <a:ext uri="{FF2B5EF4-FFF2-40B4-BE49-F238E27FC236}">
                <a16:creationId xmlns:a16="http://schemas.microsoft.com/office/drawing/2014/main" id="{8937F4D2-AA68-B317-8D0D-8DAA429F322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TotalTime>44</TotalTime>
  <Words>363</Words>
  <Application>Microsoft Office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Dante (Headings)2</vt:lpstr>
      <vt:lpstr>Helvetica Neue Medium</vt:lpstr>
      <vt:lpstr>Arial</vt:lpstr>
      <vt:lpstr>Calibri</vt:lpstr>
      <vt:lpstr>Dante</vt:lpstr>
      <vt:lpstr>Georgia</vt:lpstr>
      <vt:lpstr>Wingdings</vt:lpstr>
      <vt:lpstr>Wingdings 2</vt:lpstr>
      <vt:lpstr>OffsetVTI</vt:lpstr>
      <vt:lpstr>Yumekaoku - Online Rental House</vt:lpstr>
      <vt:lpstr>Agenda</vt:lpstr>
      <vt:lpstr>Introduction</vt:lpstr>
      <vt:lpstr>Overview</vt:lpstr>
      <vt:lpstr>Functions</vt:lpstr>
      <vt:lpstr>API and Screen Lists</vt:lpstr>
      <vt:lpstr>ER diagram</vt:lpstr>
      <vt:lpstr>Project Demo  Git Repo: https://github.com/Nlhmmh/yumekaoku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MSI</dc:creator>
  <cp:lastModifiedBy>MSI</cp:lastModifiedBy>
  <cp:revision>16</cp:revision>
  <dcterms:created xsi:type="dcterms:W3CDTF">2023-01-15T19:10:05Z</dcterms:created>
  <dcterms:modified xsi:type="dcterms:W3CDTF">2023-01-17T16:51:01Z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