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2" r:id="rId5"/>
    <p:sldId id="269" r:id="rId6"/>
    <p:sldId id="270" r:id="rId7"/>
    <p:sldId id="275" r:id="rId8"/>
    <p:sldId id="276" r:id="rId9"/>
    <p:sldId id="273" r:id="rId10"/>
    <p:sldId id="27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5E1CB0-FF42-47B2-B7B2-8ED95B4010B9}">
          <p14:sldIdLst>
            <p14:sldId id="256"/>
            <p14:sldId id="257"/>
            <p14:sldId id="268"/>
            <p14:sldId id="272"/>
            <p14:sldId id="269"/>
            <p14:sldId id="270"/>
            <p14:sldId id="275"/>
            <p14:sldId id="276"/>
            <p14:sldId id="273"/>
            <p14:sldId id="274"/>
          </p14:sldIdLst>
        </p14:section>
        <p14:section name="Untitled Section" id="{F9F55744-2902-4B79-BC9D-C80312E919A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3354EC-3F11-4875-BD39-C07D53863EE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DEDEB073-9690-403E-B7C5-0C52D8108F40}">
      <dgm:prSet phldrT="[Text]"/>
      <dgm:spPr/>
      <dgm:t>
        <a:bodyPr/>
        <a:lstStyle/>
        <a:p>
          <a:r>
            <a:rPr lang="en-US" dirty="0"/>
            <a:t> User Query </a:t>
          </a:r>
        </a:p>
      </dgm:t>
    </dgm:pt>
    <dgm:pt modelId="{92BE356D-A673-484F-B15A-75CAD8C3A252}" type="parTrans" cxnId="{7C244A1D-4BF3-42DE-A472-D5B691BFEE27}">
      <dgm:prSet/>
      <dgm:spPr/>
      <dgm:t>
        <a:bodyPr/>
        <a:lstStyle/>
        <a:p>
          <a:endParaRPr lang="en-US"/>
        </a:p>
      </dgm:t>
    </dgm:pt>
    <dgm:pt modelId="{BD22817A-2EC5-4462-B90F-E09CD2CE9478}" type="sibTrans" cxnId="{7C244A1D-4BF3-42DE-A472-D5B691BFEE27}">
      <dgm:prSet/>
      <dgm:spPr/>
      <dgm:t>
        <a:bodyPr/>
        <a:lstStyle/>
        <a:p>
          <a:endParaRPr lang="en-US"/>
        </a:p>
      </dgm:t>
    </dgm:pt>
    <dgm:pt modelId="{321C6F3B-4FA1-40E1-A3C0-187C2D4E1FAD}">
      <dgm:prSet phldrT="[Text]"/>
      <dgm:spPr/>
      <dgm:t>
        <a:bodyPr/>
        <a:lstStyle/>
        <a:p>
          <a:r>
            <a:rPr lang="en-US" dirty="0"/>
            <a:t>Retrieval Module </a:t>
          </a:r>
        </a:p>
      </dgm:t>
    </dgm:pt>
    <dgm:pt modelId="{B28F8AF2-58B8-4E42-998E-A2D99F5D4A29}" type="parTrans" cxnId="{DBAEEF6E-E303-43CE-81AC-3AE7B58BFA2F}">
      <dgm:prSet/>
      <dgm:spPr/>
      <dgm:t>
        <a:bodyPr/>
        <a:lstStyle/>
        <a:p>
          <a:endParaRPr lang="en-US"/>
        </a:p>
      </dgm:t>
    </dgm:pt>
    <dgm:pt modelId="{F163865C-CDCE-47FD-8034-19934457F963}" type="sibTrans" cxnId="{DBAEEF6E-E303-43CE-81AC-3AE7B58BFA2F}">
      <dgm:prSet/>
      <dgm:spPr/>
      <dgm:t>
        <a:bodyPr/>
        <a:lstStyle/>
        <a:p>
          <a:endParaRPr lang="en-US"/>
        </a:p>
      </dgm:t>
    </dgm:pt>
    <dgm:pt modelId="{7FA47A9F-4D28-41A4-B634-AE589A75A171}">
      <dgm:prSet phldrT="[Text]" custT="1"/>
      <dgm:spPr/>
      <dgm:t>
        <a:bodyPr/>
        <a:lstStyle/>
        <a:p>
          <a:r>
            <a:rPr lang="en-US" sz="1100" dirty="0"/>
            <a:t> </a:t>
          </a:r>
          <a:r>
            <a:rPr lang="en-US" sz="1200" dirty="0"/>
            <a:t>BM25 Retriever</a:t>
          </a:r>
        </a:p>
      </dgm:t>
    </dgm:pt>
    <dgm:pt modelId="{5921A7D2-51FF-453D-8E7A-9E43E0E4F039}" type="parTrans" cxnId="{B45B0C4A-C9EF-4EE4-832B-1145B28C3879}">
      <dgm:prSet/>
      <dgm:spPr/>
      <dgm:t>
        <a:bodyPr/>
        <a:lstStyle/>
        <a:p>
          <a:endParaRPr lang="en-US"/>
        </a:p>
      </dgm:t>
    </dgm:pt>
    <dgm:pt modelId="{C1868414-F14A-4265-8A73-072BCB541BD2}" type="sibTrans" cxnId="{B45B0C4A-C9EF-4EE4-832B-1145B28C3879}">
      <dgm:prSet/>
      <dgm:spPr/>
      <dgm:t>
        <a:bodyPr/>
        <a:lstStyle/>
        <a:p>
          <a:endParaRPr lang="en-US"/>
        </a:p>
      </dgm:t>
    </dgm:pt>
    <dgm:pt modelId="{498BF59B-B7DC-4CE0-BA53-B13B0F2A0C01}">
      <dgm:prSet phldrT="[Text]" custT="1"/>
      <dgm:spPr/>
      <dgm:t>
        <a:bodyPr/>
        <a:lstStyle/>
        <a:p>
          <a:r>
            <a:rPr lang="en-US" sz="1200" dirty="0" err="1"/>
            <a:t>BioBERT</a:t>
          </a:r>
          <a:r>
            <a:rPr lang="en-US" sz="1200" dirty="0"/>
            <a:t> Retriever</a:t>
          </a:r>
        </a:p>
      </dgm:t>
    </dgm:pt>
    <dgm:pt modelId="{CF8C5DF7-2A01-46E3-8390-566CC038BB54}" type="parTrans" cxnId="{E4615BE1-C804-4F4A-81F3-F32338C83FCB}">
      <dgm:prSet/>
      <dgm:spPr/>
      <dgm:t>
        <a:bodyPr/>
        <a:lstStyle/>
        <a:p>
          <a:endParaRPr lang="en-US"/>
        </a:p>
      </dgm:t>
    </dgm:pt>
    <dgm:pt modelId="{8C71EF67-BFE0-49D6-A552-466A3D5AD1E3}" type="sibTrans" cxnId="{E4615BE1-C804-4F4A-81F3-F32338C83FCB}">
      <dgm:prSet/>
      <dgm:spPr/>
      <dgm:t>
        <a:bodyPr/>
        <a:lstStyle/>
        <a:p>
          <a:endParaRPr lang="en-US"/>
        </a:p>
      </dgm:t>
    </dgm:pt>
    <dgm:pt modelId="{F9A47936-6B69-41F9-9B7C-4432C574AF47}">
      <dgm:prSet phldrT="[Text]"/>
      <dgm:spPr/>
      <dgm:t>
        <a:bodyPr/>
        <a:lstStyle/>
        <a:p>
          <a:r>
            <a:rPr lang="en-US" dirty="0"/>
            <a:t>Retrieved Documents </a:t>
          </a:r>
        </a:p>
      </dgm:t>
    </dgm:pt>
    <dgm:pt modelId="{D68E2B81-E7DB-4FD5-9AD3-96CE53525E27}" type="parTrans" cxnId="{025E0F96-5701-45C4-AC74-5C241F063360}">
      <dgm:prSet/>
      <dgm:spPr/>
      <dgm:t>
        <a:bodyPr/>
        <a:lstStyle/>
        <a:p>
          <a:endParaRPr lang="en-US"/>
        </a:p>
      </dgm:t>
    </dgm:pt>
    <dgm:pt modelId="{75DCF005-7A22-48E5-8711-122B4ADF54DB}" type="sibTrans" cxnId="{025E0F96-5701-45C4-AC74-5C241F063360}">
      <dgm:prSet/>
      <dgm:spPr/>
      <dgm:t>
        <a:bodyPr/>
        <a:lstStyle/>
        <a:p>
          <a:endParaRPr lang="en-US"/>
        </a:p>
      </dgm:t>
    </dgm:pt>
    <dgm:pt modelId="{FDF44FE8-00A5-4AE2-8D2D-AD06E521E798}">
      <dgm:prSet phldrT="[Text]"/>
      <dgm:spPr/>
      <dgm:t>
        <a:bodyPr/>
        <a:lstStyle/>
        <a:p>
          <a:r>
            <a:rPr lang="en-US" dirty="0"/>
            <a:t>Question Answering Module </a:t>
          </a:r>
        </a:p>
      </dgm:t>
    </dgm:pt>
    <dgm:pt modelId="{8957069C-5179-40FB-AD3D-C0DC5F31B73C}" type="parTrans" cxnId="{BEF37E5E-A384-4496-B4EA-D0981E8EC9C4}">
      <dgm:prSet/>
      <dgm:spPr/>
      <dgm:t>
        <a:bodyPr/>
        <a:lstStyle/>
        <a:p>
          <a:endParaRPr lang="en-US"/>
        </a:p>
      </dgm:t>
    </dgm:pt>
    <dgm:pt modelId="{F51DEF8C-39B7-4750-B29D-A1A4D5D2DFDA}" type="sibTrans" cxnId="{BEF37E5E-A384-4496-B4EA-D0981E8EC9C4}">
      <dgm:prSet/>
      <dgm:spPr/>
      <dgm:t>
        <a:bodyPr/>
        <a:lstStyle/>
        <a:p>
          <a:endParaRPr lang="en-US"/>
        </a:p>
      </dgm:t>
    </dgm:pt>
    <dgm:pt modelId="{125C0952-03F0-40DF-9586-24C54CBDE241}">
      <dgm:prSet phldrT="[Text]" custT="1"/>
      <dgm:spPr/>
      <dgm:t>
        <a:bodyPr/>
        <a:lstStyle/>
        <a:p>
          <a:r>
            <a:rPr lang="en-US" sz="1200" dirty="0"/>
            <a:t>GPT-3.5 Integration</a:t>
          </a:r>
        </a:p>
      </dgm:t>
    </dgm:pt>
    <dgm:pt modelId="{7AF5E5C4-B5C6-4F2E-916C-057389EF8DA5}" type="parTrans" cxnId="{F23173D0-D732-4005-AE3D-11C15779B8A3}">
      <dgm:prSet/>
      <dgm:spPr/>
      <dgm:t>
        <a:bodyPr/>
        <a:lstStyle/>
        <a:p>
          <a:endParaRPr lang="en-US"/>
        </a:p>
      </dgm:t>
    </dgm:pt>
    <dgm:pt modelId="{C931DACA-ED7D-439E-9A84-772D6B828FB8}" type="sibTrans" cxnId="{F23173D0-D732-4005-AE3D-11C15779B8A3}">
      <dgm:prSet/>
      <dgm:spPr/>
      <dgm:t>
        <a:bodyPr/>
        <a:lstStyle/>
        <a:p>
          <a:endParaRPr lang="en-US"/>
        </a:p>
      </dgm:t>
    </dgm:pt>
    <dgm:pt modelId="{9B5985FE-E5AD-4324-996F-99759DB397D9}">
      <dgm:prSet phldrT="[Text]"/>
      <dgm:spPr/>
      <dgm:t>
        <a:bodyPr/>
        <a:lstStyle/>
        <a:p>
          <a:r>
            <a:rPr lang="en-US" dirty="0"/>
            <a:t> Final Answer </a:t>
          </a:r>
        </a:p>
      </dgm:t>
    </dgm:pt>
    <dgm:pt modelId="{8AD63B4A-13D4-4286-A49E-04937F00DA2F}" type="parTrans" cxnId="{DCEA1E1A-B12E-44A9-914C-5DE96549ED21}">
      <dgm:prSet/>
      <dgm:spPr/>
      <dgm:t>
        <a:bodyPr/>
        <a:lstStyle/>
        <a:p>
          <a:endParaRPr lang="en-US"/>
        </a:p>
      </dgm:t>
    </dgm:pt>
    <dgm:pt modelId="{BB7E8939-AA1F-4407-8863-F9BDE42B6778}" type="sibTrans" cxnId="{DCEA1E1A-B12E-44A9-914C-5DE96549ED21}">
      <dgm:prSet/>
      <dgm:spPr/>
      <dgm:t>
        <a:bodyPr/>
        <a:lstStyle/>
        <a:p>
          <a:endParaRPr lang="en-US"/>
        </a:p>
      </dgm:t>
    </dgm:pt>
    <dgm:pt modelId="{2CF539B4-38B3-44E5-B4BE-AC2639ADFBB4}">
      <dgm:prSet phldrT="[Text]" custT="1"/>
      <dgm:spPr/>
      <dgm:t>
        <a:bodyPr/>
        <a:lstStyle/>
        <a:p>
          <a:r>
            <a:rPr lang="en-US" sz="1200" dirty="0"/>
            <a:t> </a:t>
          </a:r>
          <a:r>
            <a:rPr lang="en-US" sz="1200" dirty="0" err="1"/>
            <a:t>MedCPT</a:t>
          </a:r>
          <a:r>
            <a:rPr lang="en-US" sz="1200" dirty="0"/>
            <a:t> Retriever </a:t>
          </a:r>
        </a:p>
      </dgm:t>
    </dgm:pt>
    <dgm:pt modelId="{DB36203A-8ED3-495E-BE4A-6263F518872B}" type="parTrans" cxnId="{77BC955A-BEB5-482F-AF29-40BDCA584D87}">
      <dgm:prSet/>
      <dgm:spPr/>
      <dgm:t>
        <a:bodyPr/>
        <a:lstStyle/>
        <a:p>
          <a:endParaRPr lang="en-US"/>
        </a:p>
      </dgm:t>
    </dgm:pt>
    <dgm:pt modelId="{FAB21FB9-3EF8-415E-A7D6-F05AD6FA301C}" type="sibTrans" cxnId="{77BC955A-BEB5-482F-AF29-40BDCA584D87}">
      <dgm:prSet/>
      <dgm:spPr/>
      <dgm:t>
        <a:bodyPr/>
        <a:lstStyle/>
        <a:p>
          <a:endParaRPr lang="en-US"/>
        </a:p>
      </dgm:t>
    </dgm:pt>
    <dgm:pt modelId="{1159992A-A32E-4490-9809-90CBCEB0FD59}" type="pres">
      <dgm:prSet presAssocID="{653354EC-3F11-4875-BD39-C07D53863EEC}" presName="Name0" presStyleCnt="0">
        <dgm:presLayoutVars>
          <dgm:dir/>
          <dgm:animLvl val="lvl"/>
          <dgm:resizeHandles val="exact"/>
        </dgm:presLayoutVars>
      </dgm:prSet>
      <dgm:spPr/>
    </dgm:pt>
    <dgm:pt modelId="{88D14999-FC7F-4008-9DCA-329F69D1DD38}" type="pres">
      <dgm:prSet presAssocID="{DEDEB073-9690-403E-B7C5-0C52D8108F40}" presName="linNode" presStyleCnt="0"/>
      <dgm:spPr/>
    </dgm:pt>
    <dgm:pt modelId="{9B41B842-5F0E-41F0-8E1F-7585B0B380DE}" type="pres">
      <dgm:prSet presAssocID="{DEDEB073-9690-403E-B7C5-0C52D8108F40}" presName="parentText" presStyleLbl="node1" presStyleIdx="0" presStyleCnt="5" custLinFactNeighborY="-4871">
        <dgm:presLayoutVars>
          <dgm:chMax val="1"/>
          <dgm:bulletEnabled val="1"/>
        </dgm:presLayoutVars>
      </dgm:prSet>
      <dgm:spPr/>
    </dgm:pt>
    <dgm:pt modelId="{58E0FFDE-775B-42FF-BA79-52429753F9CB}" type="pres">
      <dgm:prSet presAssocID="{BD22817A-2EC5-4462-B90F-E09CD2CE9478}" presName="sp" presStyleCnt="0"/>
      <dgm:spPr/>
    </dgm:pt>
    <dgm:pt modelId="{2C56E017-CF04-471E-90DB-EFB9DBE9EBC3}" type="pres">
      <dgm:prSet presAssocID="{321C6F3B-4FA1-40E1-A3C0-187C2D4E1FAD}" presName="linNode" presStyleCnt="0"/>
      <dgm:spPr/>
    </dgm:pt>
    <dgm:pt modelId="{80709007-2D17-4C2F-83CA-B2F0656FD0B0}" type="pres">
      <dgm:prSet presAssocID="{321C6F3B-4FA1-40E1-A3C0-187C2D4E1FAD}" presName="parentText" presStyleLbl="node1" presStyleIdx="1" presStyleCnt="5">
        <dgm:presLayoutVars>
          <dgm:chMax val="1"/>
          <dgm:bulletEnabled val="1"/>
        </dgm:presLayoutVars>
      </dgm:prSet>
      <dgm:spPr/>
    </dgm:pt>
    <dgm:pt modelId="{6FD70004-B9E1-4BFF-B12F-F4C4BE25BB40}" type="pres">
      <dgm:prSet presAssocID="{321C6F3B-4FA1-40E1-A3C0-187C2D4E1FAD}" presName="descendantText" presStyleLbl="alignAccFollowNode1" presStyleIdx="0" presStyleCnt="2">
        <dgm:presLayoutVars>
          <dgm:bulletEnabled val="1"/>
        </dgm:presLayoutVars>
      </dgm:prSet>
      <dgm:spPr/>
    </dgm:pt>
    <dgm:pt modelId="{36998CCE-A7DC-4F92-AA90-127592E2CCAE}" type="pres">
      <dgm:prSet presAssocID="{F163865C-CDCE-47FD-8034-19934457F963}" presName="sp" presStyleCnt="0"/>
      <dgm:spPr/>
    </dgm:pt>
    <dgm:pt modelId="{EA4946BD-52B9-4B57-87D9-BE73508B0197}" type="pres">
      <dgm:prSet presAssocID="{F9A47936-6B69-41F9-9B7C-4432C574AF47}" presName="linNode" presStyleCnt="0"/>
      <dgm:spPr/>
    </dgm:pt>
    <dgm:pt modelId="{85DA66B5-A1B8-4071-8CB4-E9B5A1E5A2B1}" type="pres">
      <dgm:prSet presAssocID="{F9A47936-6B69-41F9-9B7C-4432C574AF47}" presName="parentText" presStyleLbl="node1" presStyleIdx="2" presStyleCnt="5">
        <dgm:presLayoutVars>
          <dgm:chMax val="1"/>
          <dgm:bulletEnabled val="1"/>
        </dgm:presLayoutVars>
      </dgm:prSet>
      <dgm:spPr/>
    </dgm:pt>
    <dgm:pt modelId="{92B4ED4D-C56F-4225-8A86-AD76413CB949}" type="pres">
      <dgm:prSet presAssocID="{75DCF005-7A22-48E5-8711-122B4ADF54DB}" presName="sp" presStyleCnt="0"/>
      <dgm:spPr/>
    </dgm:pt>
    <dgm:pt modelId="{3261EC11-D3CB-4DA9-9659-9FE4F13D6DE3}" type="pres">
      <dgm:prSet presAssocID="{FDF44FE8-00A5-4AE2-8D2D-AD06E521E798}" presName="linNode" presStyleCnt="0"/>
      <dgm:spPr/>
    </dgm:pt>
    <dgm:pt modelId="{3C24C4B2-E566-483D-A3BD-AC93EB69AE28}" type="pres">
      <dgm:prSet presAssocID="{FDF44FE8-00A5-4AE2-8D2D-AD06E521E798}" presName="parentText" presStyleLbl="node1" presStyleIdx="3" presStyleCnt="5">
        <dgm:presLayoutVars>
          <dgm:chMax val="1"/>
          <dgm:bulletEnabled val="1"/>
        </dgm:presLayoutVars>
      </dgm:prSet>
      <dgm:spPr/>
    </dgm:pt>
    <dgm:pt modelId="{38BEAED9-1DDD-4947-BD22-4FF7583D4CE5}" type="pres">
      <dgm:prSet presAssocID="{FDF44FE8-00A5-4AE2-8D2D-AD06E521E798}" presName="descendantText" presStyleLbl="alignAccFollowNode1" presStyleIdx="1" presStyleCnt="2">
        <dgm:presLayoutVars>
          <dgm:bulletEnabled val="1"/>
        </dgm:presLayoutVars>
      </dgm:prSet>
      <dgm:spPr/>
    </dgm:pt>
    <dgm:pt modelId="{00FEFC3A-358E-4B53-A4C2-7538CEDF7875}" type="pres">
      <dgm:prSet presAssocID="{F51DEF8C-39B7-4750-B29D-A1A4D5D2DFDA}" presName="sp" presStyleCnt="0"/>
      <dgm:spPr/>
    </dgm:pt>
    <dgm:pt modelId="{1785DF1E-0A37-40C7-AB0C-0E52873DE26A}" type="pres">
      <dgm:prSet presAssocID="{9B5985FE-E5AD-4324-996F-99759DB397D9}" presName="linNode" presStyleCnt="0"/>
      <dgm:spPr/>
    </dgm:pt>
    <dgm:pt modelId="{178377CD-32DA-42F8-96EE-10A292EB5B5F}" type="pres">
      <dgm:prSet presAssocID="{9B5985FE-E5AD-4324-996F-99759DB397D9}" presName="parentText" presStyleLbl="node1" presStyleIdx="4" presStyleCnt="5">
        <dgm:presLayoutVars>
          <dgm:chMax val="1"/>
          <dgm:bulletEnabled val="1"/>
        </dgm:presLayoutVars>
      </dgm:prSet>
      <dgm:spPr/>
    </dgm:pt>
  </dgm:ptLst>
  <dgm:cxnLst>
    <dgm:cxn modelId="{DCEA1E1A-B12E-44A9-914C-5DE96549ED21}" srcId="{653354EC-3F11-4875-BD39-C07D53863EEC}" destId="{9B5985FE-E5AD-4324-996F-99759DB397D9}" srcOrd="4" destOrd="0" parTransId="{8AD63B4A-13D4-4286-A49E-04937F00DA2F}" sibTransId="{BB7E8939-AA1F-4407-8863-F9BDE42B6778}"/>
    <dgm:cxn modelId="{7C244A1D-4BF3-42DE-A472-D5B691BFEE27}" srcId="{653354EC-3F11-4875-BD39-C07D53863EEC}" destId="{DEDEB073-9690-403E-B7C5-0C52D8108F40}" srcOrd="0" destOrd="0" parTransId="{92BE356D-A673-484F-B15A-75CAD8C3A252}" sibTransId="{BD22817A-2EC5-4462-B90F-E09CD2CE9478}"/>
    <dgm:cxn modelId="{66D66B26-9D2F-4FC2-B688-202C4FF56D2B}" type="presOf" srcId="{321C6F3B-4FA1-40E1-A3C0-187C2D4E1FAD}" destId="{80709007-2D17-4C2F-83CA-B2F0656FD0B0}" srcOrd="0" destOrd="0" presId="urn:microsoft.com/office/officeart/2005/8/layout/vList5"/>
    <dgm:cxn modelId="{B42DD326-06CF-4E37-A45D-0C43ED69805B}" type="presOf" srcId="{125C0952-03F0-40DF-9586-24C54CBDE241}" destId="{38BEAED9-1DDD-4947-BD22-4FF7583D4CE5}" srcOrd="0" destOrd="0" presId="urn:microsoft.com/office/officeart/2005/8/layout/vList5"/>
    <dgm:cxn modelId="{BEF37E5E-A384-4496-B4EA-D0981E8EC9C4}" srcId="{653354EC-3F11-4875-BD39-C07D53863EEC}" destId="{FDF44FE8-00A5-4AE2-8D2D-AD06E521E798}" srcOrd="3" destOrd="0" parTransId="{8957069C-5179-40FB-AD3D-C0DC5F31B73C}" sibTransId="{F51DEF8C-39B7-4750-B29D-A1A4D5D2DFDA}"/>
    <dgm:cxn modelId="{B45B0C4A-C9EF-4EE4-832B-1145B28C3879}" srcId="{321C6F3B-4FA1-40E1-A3C0-187C2D4E1FAD}" destId="{7FA47A9F-4D28-41A4-B634-AE589A75A171}" srcOrd="0" destOrd="0" parTransId="{5921A7D2-51FF-453D-8E7A-9E43E0E4F039}" sibTransId="{C1868414-F14A-4265-8A73-072BCB541BD2}"/>
    <dgm:cxn modelId="{3E69954C-FA42-430A-A7F6-E7D0A3B97AE5}" type="presOf" srcId="{498BF59B-B7DC-4CE0-BA53-B13B0F2A0C01}" destId="{6FD70004-B9E1-4BFF-B12F-F4C4BE25BB40}" srcOrd="0" destOrd="1" presId="urn:microsoft.com/office/officeart/2005/8/layout/vList5"/>
    <dgm:cxn modelId="{DBAEEF6E-E303-43CE-81AC-3AE7B58BFA2F}" srcId="{653354EC-3F11-4875-BD39-C07D53863EEC}" destId="{321C6F3B-4FA1-40E1-A3C0-187C2D4E1FAD}" srcOrd="1" destOrd="0" parTransId="{B28F8AF2-58B8-4E42-998E-A2D99F5D4A29}" sibTransId="{F163865C-CDCE-47FD-8034-19934457F963}"/>
    <dgm:cxn modelId="{3C69316F-EF91-4505-9146-224C06393AF7}" type="presOf" srcId="{9B5985FE-E5AD-4324-996F-99759DB397D9}" destId="{178377CD-32DA-42F8-96EE-10A292EB5B5F}" srcOrd="0" destOrd="0" presId="urn:microsoft.com/office/officeart/2005/8/layout/vList5"/>
    <dgm:cxn modelId="{2EDB8375-8D7C-41F4-9FD1-26500C75E788}" type="presOf" srcId="{FDF44FE8-00A5-4AE2-8D2D-AD06E521E798}" destId="{3C24C4B2-E566-483D-A3BD-AC93EB69AE28}" srcOrd="0" destOrd="0" presId="urn:microsoft.com/office/officeart/2005/8/layout/vList5"/>
    <dgm:cxn modelId="{77BC955A-BEB5-482F-AF29-40BDCA584D87}" srcId="{321C6F3B-4FA1-40E1-A3C0-187C2D4E1FAD}" destId="{2CF539B4-38B3-44E5-B4BE-AC2639ADFBB4}" srcOrd="2" destOrd="0" parTransId="{DB36203A-8ED3-495E-BE4A-6263F518872B}" sibTransId="{FAB21FB9-3EF8-415E-A7D6-F05AD6FA301C}"/>
    <dgm:cxn modelId="{BBCC678B-C948-43CA-B6E4-0414BFFC7AF4}" type="presOf" srcId="{653354EC-3F11-4875-BD39-C07D53863EEC}" destId="{1159992A-A32E-4490-9809-90CBCEB0FD59}" srcOrd="0" destOrd="0" presId="urn:microsoft.com/office/officeart/2005/8/layout/vList5"/>
    <dgm:cxn modelId="{025E0F96-5701-45C4-AC74-5C241F063360}" srcId="{653354EC-3F11-4875-BD39-C07D53863EEC}" destId="{F9A47936-6B69-41F9-9B7C-4432C574AF47}" srcOrd="2" destOrd="0" parTransId="{D68E2B81-E7DB-4FD5-9AD3-96CE53525E27}" sibTransId="{75DCF005-7A22-48E5-8711-122B4ADF54DB}"/>
    <dgm:cxn modelId="{3070E7A1-CA7D-4270-B3BB-9063E3994145}" type="presOf" srcId="{2CF539B4-38B3-44E5-B4BE-AC2639ADFBB4}" destId="{6FD70004-B9E1-4BFF-B12F-F4C4BE25BB40}" srcOrd="0" destOrd="2" presId="urn:microsoft.com/office/officeart/2005/8/layout/vList5"/>
    <dgm:cxn modelId="{70E8BFAE-A768-43EA-8FA8-83556CE82AE7}" type="presOf" srcId="{7FA47A9F-4D28-41A4-B634-AE589A75A171}" destId="{6FD70004-B9E1-4BFF-B12F-F4C4BE25BB40}" srcOrd="0" destOrd="0" presId="urn:microsoft.com/office/officeart/2005/8/layout/vList5"/>
    <dgm:cxn modelId="{F23173D0-D732-4005-AE3D-11C15779B8A3}" srcId="{FDF44FE8-00A5-4AE2-8D2D-AD06E521E798}" destId="{125C0952-03F0-40DF-9586-24C54CBDE241}" srcOrd="0" destOrd="0" parTransId="{7AF5E5C4-B5C6-4F2E-916C-057389EF8DA5}" sibTransId="{C931DACA-ED7D-439E-9A84-772D6B828FB8}"/>
    <dgm:cxn modelId="{E4615BE1-C804-4F4A-81F3-F32338C83FCB}" srcId="{321C6F3B-4FA1-40E1-A3C0-187C2D4E1FAD}" destId="{498BF59B-B7DC-4CE0-BA53-B13B0F2A0C01}" srcOrd="1" destOrd="0" parTransId="{CF8C5DF7-2A01-46E3-8390-566CC038BB54}" sibTransId="{8C71EF67-BFE0-49D6-A552-466A3D5AD1E3}"/>
    <dgm:cxn modelId="{2E6FF1F1-5265-4A4F-A670-6F5FA11B9FE2}" type="presOf" srcId="{DEDEB073-9690-403E-B7C5-0C52D8108F40}" destId="{9B41B842-5F0E-41F0-8E1F-7585B0B380DE}" srcOrd="0" destOrd="0" presId="urn:microsoft.com/office/officeart/2005/8/layout/vList5"/>
    <dgm:cxn modelId="{08E8D4F6-83EA-4AB9-A1B6-EFC0DBB60DF7}" type="presOf" srcId="{F9A47936-6B69-41F9-9B7C-4432C574AF47}" destId="{85DA66B5-A1B8-4071-8CB4-E9B5A1E5A2B1}" srcOrd="0" destOrd="0" presId="urn:microsoft.com/office/officeart/2005/8/layout/vList5"/>
    <dgm:cxn modelId="{8DCE4F0D-8F92-4F0C-9A47-37D768B5DE1E}" type="presParOf" srcId="{1159992A-A32E-4490-9809-90CBCEB0FD59}" destId="{88D14999-FC7F-4008-9DCA-329F69D1DD38}" srcOrd="0" destOrd="0" presId="urn:microsoft.com/office/officeart/2005/8/layout/vList5"/>
    <dgm:cxn modelId="{26AECC0D-4943-4127-BE5B-21558257EB7C}" type="presParOf" srcId="{88D14999-FC7F-4008-9DCA-329F69D1DD38}" destId="{9B41B842-5F0E-41F0-8E1F-7585B0B380DE}" srcOrd="0" destOrd="0" presId="urn:microsoft.com/office/officeart/2005/8/layout/vList5"/>
    <dgm:cxn modelId="{C7C8AD99-5F6D-4412-A3C4-478AD7E916FB}" type="presParOf" srcId="{1159992A-A32E-4490-9809-90CBCEB0FD59}" destId="{58E0FFDE-775B-42FF-BA79-52429753F9CB}" srcOrd="1" destOrd="0" presId="urn:microsoft.com/office/officeart/2005/8/layout/vList5"/>
    <dgm:cxn modelId="{AF91A96B-F623-425E-912B-B15BE16A898B}" type="presParOf" srcId="{1159992A-A32E-4490-9809-90CBCEB0FD59}" destId="{2C56E017-CF04-471E-90DB-EFB9DBE9EBC3}" srcOrd="2" destOrd="0" presId="urn:microsoft.com/office/officeart/2005/8/layout/vList5"/>
    <dgm:cxn modelId="{577BF78F-DD70-435A-8B37-EF6096152022}" type="presParOf" srcId="{2C56E017-CF04-471E-90DB-EFB9DBE9EBC3}" destId="{80709007-2D17-4C2F-83CA-B2F0656FD0B0}" srcOrd="0" destOrd="0" presId="urn:microsoft.com/office/officeart/2005/8/layout/vList5"/>
    <dgm:cxn modelId="{92F68D2A-6322-404A-8343-F84D123BD752}" type="presParOf" srcId="{2C56E017-CF04-471E-90DB-EFB9DBE9EBC3}" destId="{6FD70004-B9E1-4BFF-B12F-F4C4BE25BB40}" srcOrd="1" destOrd="0" presId="urn:microsoft.com/office/officeart/2005/8/layout/vList5"/>
    <dgm:cxn modelId="{1E1B5E32-D9C3-4898-8C30-AC3DB40E0855}" type="presParOf" srcId="{1159992A-A32E-4490-9809-90CBCEB0FD59}" destId="{36998CCE-A7DC-4F92-AA90-127592E2CCAE}" srcOrd="3" destOrd="0" presId="urn:microsoft.com/office/officeart/2005/8/layout/vList5"/>
    <dgm:cxn modelId="{25165C31-00CA-4808-888C-3DB445F5C2B0}" type="presParOf" srcId="{1159992A-A32E-4490-9809-90CBCEB0FD59}" destId="{EA4946BD-52B9-4B57-87D9-BE73508B0197}" srcOrd="4" destOrd="0" presId="urn:microsoft.com/office/officeart/2005/8/layout/vList5"/>
    <dgm:cxn modelId="{FF6A77FE-0F78-4856-85CA-D6C714FF80A3}" type="presParOf" srcId="{EA4946BD-52B9-4B57-87D9-BE73508B0197}" destId="{85DA66B5-A1B8-4071-8CB4-E9B5A1E5A2B1}" srcOrd="0" destOrd="0" presId="urn:microsoft.com/office/officeart/2005/8/layout/vList5"/>
    <dgm:cxn modelId="{B8A24CD3-F38D-467B-B899-1C4570B2AC3D}" type="presParOf" srcId="{1159992A-A32E-4490-9809-90CBCEB0FD59}" destId="{92B4ED4D-C56F-4225-8A86-AD76413CB949}" srcOrd="5" destOrd="0" presId="urn:microsoft.com/office/officeart/2005/8/layout/vList5"/>
    <dgm:cxn modelId="{3C79E2F7-CDD2-4C7C-9337-809F490CD2B8}" type="presParOf" srcId="{1159992A-A32E-4490-9809-90CBCEB0FD59}" destId="{3261EC11-D3CB-4DA9-9659-9FE4F13D6DE3}" srcOrd="6" destOrd="0" presId="urn:microsoft.com/office/officeart/2005/8/layout/vList5"/>
    <dgm:cxn modelId="{88FB6143-3299-4010-87E3-D872ACD03EA5}" type="presParOf" srcId="{3261EC11-D3CB-4DA9-9659-9FE4F13D6DE3}" destId="{3C24C4B2-E566-483D-A3BD-AC93EB69AE28}" srcOrd="0" destOrd="0" presId="urn:microsoft.com/office/officeart/2005/8/layout/vList5"/>
    <dgm:cxn modelId="{16687AC6-EFE2-4B05-92D5-8849538E7E6E}" type="presParOf" srcId="{3261EC11-D3CB-4DA9-9659-9FE4F13D6DE3}" destId="{38BEAED9-1DDD-4947-BD22-4FF7583D4CE5}" srcOrd="1" destOrd="0" presId="urn:microsoft.com/office/officeart/2005/8/layout/vList5"/>
    <dgm:cxn modelId="{3F4D0E2D-44CF-4942-BC5E-CB1596E9C6E3}" type="presParOf" srcId="{1159992A-A32E-4490-9809-90CBCEB0FD59}" destId="{00FEFC3A-358E-4B53-A4C2-7538CEDF7875}" srcOrd="7" destOrd="0" presId="urn:microsoft.com/office/officeart/2005/8/layout/vList5"/>
    <dgm:cxn modelId="{3CD6D7B3-359B-4AFD-90C5-246A7BC57D6D}" type="presParOf" srcId="{1159992A-A32E-4490-9809-90CBCEB0FD59}" destId="{1785DF1E-0A37-40C7-AB0C-0E52873DE26A}" srcOrd="8" destOrd="0" presId="urn:microsoft.com/office/officeart/2005/8/layout/vList5"/>
    <dgm:cxn modelId="{C4207C98-8777-44ED-BF83-BA8FF332CADF}" type="presParOf" srcId="{1785DF1E-0A37-40C7-AB0C-0E52873DE26A}" destId="{178377CD-32DA-42F8-96EE-10A292EB5B5F}"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1B842-5F0E-41F0-8E1F-7585B0B380DE}">
      <dsp:nvSpPr>
        <dsp:cNvPr id="0" name=""/>
        <dsp:cNvSpPr/>
      </dsp:nvSpPr>
      <dsp:spPr>
        <a:xfrm>
          <a:off x="0" y="0"/>
          <a:ext cx="2228679" cy="80573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 User Query </a:t>
          </a:r>
        </a:p>
      </dsp:txBody>
      <dsp:txXfrm>
        <a:off x="39333" y="39333"/>
        <a:ext cx="2150013" cy="727072"/>
      </dsp:txXfrm>
    </dsp:sp>
    <dsp:sp modelId="{6FD70004-B9E1-4BFF-B12F-F4C4BE25BB40}">
      <dsp:nvSpPr>
        <dsp:cNvPr id="0" name=""/>
        <dsp:cNvSpPr/>
      </dsp:nvSpPr>
      <dsp:spPr>
        <a:xfrm rot="5400000">
          <a:off x="3887431" y="-730309"/>
          <a:ext cx="644591" cy="396209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 </a:t>
          </a:r>
          <a:r>
            <a:rPr lang="en-US" sz="1200" kern="1200" dirty="0"/>
            <a:t>BM25 Retriever</a:t>
          </a:r>
        </a:p>
        <a:p>
          <a:pPr marL="114300" lvl="1" indent="-114300" algn="l" defTabSz="533400">
            <a:lnSpc>
              <a:spcPct val="90000"/>
            </a:lnSpc>
            <a:spcBef>
              <a:spcPct val="0"/>
            </a:spcBef>
            <a:spcAft>
              <a:spcPct val="15000"/>
            </a:spcAft>
            <a:buChar char="•"/>
          </a:pPr>
          <a:r>
            <a:rPr lang="en-US" sz="1200" kern="1200" dirty="0" err="1"/>
            <a:t>BioBERT</a:t>
          </a:r>
          <a:r>
            <a:rPr lang="en-US" sz="1200" kern="1200" dirty="0"/>
            <a:t> Retriever</a:t>
          </a:r>
        </a:p>
        <a:p>
          <a:pPr marL="114300" lvl="1" indent="-114300" algn="l" defTabSz="533400">
            <a:lnSpc>
              <a:spcPct val="90000"/>
            </a:lnSpc>
            <a:spcBef>
              <a:spcPct val="0"/>
            </a:spcBef>
            <a:spcAft>
              <a:spcPct val="15000"/>
            </a:spcAft>
            <a:buChar char="•"/>
          </a:pPr>
          <a:r>
            <a:rPr lang="en-US" sz="1200" kern="1200" dirty="0"/>
            <a:t> </a:t>
          </a:r>
          <a:r>
            <a:rPr lang="en-US" sz="1200" kern="1200" dirty="0" err="1"/>
            <a:t>MedCPT</a:t>
          </a:r>
          <a:r>
            <a:rPr lang="en-US" sz="1200" kern="1200" dirty="0"/>
            <a:t> Retriever </a:t>
          </a:r>
        </a:p>
      </dsp:txBody>
      <dsp:txXfrm rot="-5400000">
        <a:off x="2228679" y="959909"/>
        <a:ext cx="3930630" cy="581659"/>
      </dsp:txXfrm>
    </dsp:sp>
    <dsp:sp modelId="{80709007-2D17-4C2F-83CA-B2F0656FD0B0}">
      <dsp:nvSpPr>
        <dsp:cNvPr id="0" name=""/>
        <dsp:cNvSpPr/>
      </dsp:nvSpPr>
      <dsp:spPr>
        <a:xfrm>
          <a:off x="0" y="847868"/>
          <a:ext cx="2228679" cy="80573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Retrieval Module </a:t>
          </a:r>
        </a:p>
      </dsp:txBody>
      <dsp:txXfrm>
        <a:off x="39333" y="887201"/>
        <a:ext cx="2150013" cy="727072"/>
      </dsp:txXfrm>
    </dsp:sp>
    <dsp:sp modelId="{85DA66B5-A1B8-4071-8CB4-E9B5A1E5A2B1}">
      <dsp:nvSpPr>
        <dsp:cNvPr id="0" name=""/>
        <dsp:cNvSpPr/>
      </dsp:nvSpPr>
      <dsp:spPr>
        <a:xfrm>
          <a:off x="0" y="1693894"/>
          <a:ext cx="2228679" cy="80573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Retrieved Documents </a:t>
          </a:r>
        </a:p>
      </dsp:txBody>
      <dsp:txXfrm>
        <a:off x="39333" y="1733227"/>
        <a:ext cx="2150013" cy="727072"/>
      </dsp:txXfrm>
    </dsp:sp>
    <dsp:sp modelId="{38BEAED9-1DDD-4947-BD22-4FF7583D4CE5}">
      <dsp:nvSpPr>
        <dsp:cNvPr id="0" name=""/>
        <dsp:cNvSpPr/>
      </dsp:nvSpPr>
      <dsp:spPr>
        <a:xfrm rot="5400000">
          <a:off x="3887431" y="961741"/>
          <a:ext cx="644591" cy="3962096"/>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GPT-3.5 Integration</a:t>
          </a:r>
        </a:p>
      </dsp:txBody>
      <dsp:txXfrm rot="-5400000">
        <a:off x="2228679" y="2651959"/>
        <a:ext cx="3930630" cy="581659"/>
      </dsp:txXfrm>
    </dsp:sp>
    <dsp:sp modelId="{3C24C4B2-E566-483D-A3BD-AC93EB69AE28}">
      <dsp:nvSpPr>
        <dsp:cNvPr id="0" name=""/>
        <dsp:cNvSpPr/>
      </dsp:nvSpPr>
      <dsp:spPr>
        <a:xfrm>
          <a:off x="0" y="2539920"/>
          <a:ext cx="2228679" cy="80573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Question Answering Module </a:t>
          </a:r>
        </a:p>
      </dsp:txBody>
      <dsp:txXfrm>
        <a:off x="39333" y="2579253"/>
        <a:ext cx="2150013" cy="727072"/>
      </dsp:txXfrm>
    </dsp:sp>
    <dsp:sp modelId="{178377CD-32DA-42F8-96EE-10A292EB5B5F}">
      <dsp:nvSpPr>
        <dsp:cNvPr id="0" name=""/>
        <dsp:cNvSpPr/>
      </dsp:nvSpPr>
      <dsp:spPr>
        <a:xfrm>
          <a:off x="0" y="3385946"/>
          <a:ext cx="2228679" cy="805738"/>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n-US" sz="1700" kern="1200" dirty="0"/>
            <a:t> Final Answer </a:t>
          </a:r>
        </a:p>
      </dsp:txBody>
      <dsp:txXfrm>
        <a:off x="39333" y="3425279"/>
        <a:ext cx="2150013" cy="72707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BF9B79-EEFC-4D24-8DD4-7E53F0FA58F5}" type="datetimeFigureOut">
              <a:rPr lang="en-IN" smtClean="0"/>
              <a:t>27-04-2025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196467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BF9B79-EEFC-4D24-8DD4-7E53F0FA58F5}"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4234290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BF9B79-EEFC-4D24-8DD4-7E53F0FA58F5}"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3073233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1BF9B79-EEFC-4D24-8DD4-7E53F0FA58F5}"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1111527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F9B79-EEFC-4D24-8DD4-7E53F0FA58F5}"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2871090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1BF9B79-EEFC-4D24-8DD4-7E53F0FA58F5}"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2965693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1BF9B79-EEFC-4D24-8DD4-7E53F0FA58F5}" type="datetimeFigureOut">
              <a:rPr lang="en-IN" smtClean="0"/>
              <a:t>27-04-2025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287376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1BF9B79-EEFC-4D24-8DD4-7E53F0FA58F5}"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454416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1BF9B79-EEFC-4D24-8DD4-7E53F0FA58F5}"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100783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BF9B79-EEFC-4D24-8DD4-7E53F0FA58F5}"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3648324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F9B79-EEFC-4D24-8DD4-7E53F0FA58F5}"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238587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BF9B79-EEFC-4D24-8DD4-7E53F0FA58F5}"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3292697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BF9B79-EEFC-4D24-8DD4-7E53F0FA58F5}"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222513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BF9B79-EEFC-4D24-8DD4-7E53F0FA58F5}"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3157660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BF9B79-EEFC-4D24-8DD4-7E53F0FA58F5}"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1924038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BF9B79-EEFC-4D24-8DD4-7E53F0FA58F5}"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84069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BF9B79-EEFC-4D24-8DD4-7E53F0FA58F5}"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B85A95D-7750-4CFF-8EC8-0C9D4D15B97B}" type="slidenum">
              <a:rPr lang="en-IN" smtClean="0"/>
              <a:t>‹#›</a:t>
            </a:fld>
            <a:endParaRPr lang="en-IN"/>
          </a:p>
        </p:txBody>
      </p:sp>
    </p:spTree>
    <p:extLst>
      <p:ext uri="{BB962C8B-B14F-4D97-AF65-F5344CB8AC3E}">
        <p14:creationId xmlns:p14="http://schemas.microsoft.com/office/powerpoint/2010/main" val="3944656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1BF9B79-EEFC-4D24-8DD4-7E53F0FA58F5}" type="datetimeFigureOut">
              <a:rPr lang="en-IN" smtClean="0"/>
              <a:t>27-04-2025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B85A95D-7750-4CFF-8EC8-0C9D4D15B97B}" type="slidenum">
              <a:rPr lang="en-IN" smtClean="0"/>
              <a:t>‹#›</a:t>
            </a:fld>
            <a:endParaRPr lang="en-IN"/>
          </a:p>
        </p:txBody>
      </p:sp>
    </p:spTree>
    <p:extLst>
      <p:ext uri="{BB962C8B-B14F-4D97-AF65-F5344CB8AC3E}">
        <p14:creationId xmlns:p14="http://schemas.microsoft.com/office/powerpoint/2010/main" val="16067791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9005-020A-C068-103B-1372D5BE219D}"/>
              </a:ext>
            </a:extLst>
          </p:cNvPr>
          <p:cNvSpPr>
            <a:spLocks noGrp="1"/>
          </p:cNvSpPr>
          <p:nvPr>
            <p:ph type="ctrTitle"/>
          </p:nvPr>
        </p:nvSpPr>
        <p:spPr>
          <a:xfrm>
            <a:off x="1683171" y="-417919"/>
            <a:ext cx="8825658" cy="2677648"/>
          </a:xfrm>
        </p:spPr>
        <p:txBody>
          <a:bodyPr/>
          <a:lstStyle/>
          <a:p>
            <a:pPr algn="ctr"/>
            <a:r>
              <a:rPr lang="en-IN" sz="3200" b="1" i="0" u="none" strike="noStrike" baseline="0" dirty="0">
                <a:solidFill>
                  <a:srgbClr val="4D1434"/>
                </a:solidFill>
                <a:latin typeface="Arial-BoldMT"/>
              </a:rPr>
              <a:t>DSCI 6004 01</a:t>
            </a:r>
            <a:br>
              <a:rPr lang="en-IN" sz="3200" b="1" i="0" u="none" strike="noStrike" baseline="0" dirty="0">
                <a:solidFill>
                  <a:srgbClr val="4D1434"/>
                </a:solidFill>
                <a:latin typeface="Arial-BoldMT"/>
              </a:rPr>
            </a:br>
            <a:r>
              <a:rPr lang="en-IN" sz="3200" b="1" i="0" u="none" strike="noStrike" baseline="0" dirty="0">
                <a:solidFill>
                  <a:srgbClr val="4D1434"/>
                </a:solidFill>
                <a:latin typeface="Arial-BoldMT"/>
              </a:rPr>
              <a:t>NATURAL LANGUAGE PROCESSING</a:t>
            </a:r>
            <a:endParaRPr lang="en-IN" sz="3200" dirty="0"/>
          </a:p>
        </p:txBody>
      </p:sp>
      <p:sp>
        <p:nvSpPr>
          <p:cNvPr id="3" name="Subtitle 2">
            <a:extLst>
              <a:ext uri="{FF2B5EF4-FFF2-40B4-BE49-F238E27FC236}">
                <a16:creationId xmlns:a16="http://schemas.microsoft.com/office/drawing/2014/main" id="{A5D9BCBF-2855-0828-7149-2A3034890701}"/>
              </a:ext>
            </a:extLst>
          </p:cNvPr>
          <p:cNvSpPr>
            <a:spLocks noGrp="1"/>
          </p:cNvSpPr>
          <p:nvPr>
            <p:ph type="subTitle" idx="1"/>
          </p:nvPr>
        </p:nvSpPr>
        <p:spPr>
          <a:xfrm>
            <a:off x="5764661" y="3429000"/>
            <a:ext cx="5622917" cy="861420"/>
          </a:xfrm>
        </p:spPr>
        <p:txBody>
          <a:bodyPr>
            <a:noAutofit/>
          </a:bodyPr>
          <a:lstStyle/>
          <a:p>
            <a:r>
              <a:rPr lang="en-IN" sz="2400" b="1" dirty="0">
                <a:solidFill>
                  <a:schemeClr val="accent6">
                    <a:lumMod val="20000"/>
                    <a:lumOff val="80000"/>
                  </a:schemeClr>
                </a:solidFill>
              </a:rPr>
              <a:t>By:</a:t>
            </a:r>
          </a:p>
          <a:p>
            <a:r>
              <a:rPr lang="en-IN" sz="2400" b="1" dirty="0">
                <a:solidFill>
                  <a:schemeClr val="accent6">
                    <a:lumMod val="20000"/>
                    <a:lumOff val="80000"/>
                  </a:schemeClr>
                </a:solidFill>
              </a:rPr>
              <a:t>Nikitha Yarlagadda</a:t>
            </a:r>
          </a:p>
          <a:p>
            <a:r>
              <a:rPr lang="en-IN" sz="2400" b="1" dirty="0">
                <a:solidFill>
                  <a:schemeClr val="accent6">
                    <a:lumMod val="20000"/>
                    <a:lumOff val="80000"/>
                  </a:schemeClr>
                </a:solidFill>
              </a:rPr>
              <a:t>Sharath Chandra </a:t>
            </a:r>
            <a:r>
              <a:rPr lang="en-IN" sz="2400" b="1" dirty="0" err="1">
                <a:solidFill>
                  <a:schemeClr val="accent6">
                    <a:lumMod val="20000"/>
                    <a:lumOff val="80000"/>
                  </a:schemeClr>
                </a:solidFill>
              </a:rPr>
              <a:t>kamuni</a:t>
            </a:r>
            <a:endParaRPr lang="en-IN" sz="2400" b="1" dirty="0">
              <a:solidFill>
                <a:schemeClr val="accent6">
                  <a:lumMod val="20000"/>
                  <a:lumOff val="80000"/>
                </a:schemeClr>
              </a:solidFill>
            </a:endParaRPr>
          </a:p>
          <a:p>
            <a:r>
              <a:rPr lang="en-IN" sz="2400" b="1" dirty="0">
                <a:solidFill>
                  <a:schemeClr val="accent6">
                    <a:lumMod val="20000"/>
                    <a:lumOff val="80000"/>
                  </a:schemeClr>
                </a:solidFill>
              </a:rPr>
              <a:t>Venkata Lalitha kumari </a:t>
            </a:r>
            <a:r>
              <a:rPr lang="en-IN" sz="2400" b="1" dirty="0" err="1">
                <a:solidFill>
                  <a:schemeClr val="accent6">
                    <a:lumMod val="20000"/>
                    <a:lumOff val="80000"/>
                  </a:schemeClr>
                </a:solidFill>
              </a:rPr>
              <a:t>emandi</a:t>
            </a:r>
            <a:endParaRPr lang="en-IN" sz="2400" b="1" dirty="0">
              <a:solidFill>
                <a:schemeClr val="accent6">
                  <a:lumMod val="20000"/>
                  <a:lumOff val="80000"/>
                </a:schemeClr>
              </a:solidFill>
            </a:endParaRPr>
          </a:p>
        </p:txBody>
      </p:sp>
    </p:spTree>
    <p:extLst>
      <p:ext uri="{BB962C8B-B14F-4D97-AF65-F5344CB8AC3E}">
        <p14:creationId xmlns:p14="http://schemas.microsoft.com/office/powerpoint/2010/main" val="382396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40E5A-47F1-7FFC-9B4A-59D10A933FD3}"/>
              </a:ext>
            </a:extLst>
          </p:cNvPr>
          <p:cNvSpPr>
            <a:spLocks noGrp="1"/>
          </p:cNvSpPr>
          <p:nvPr>
            <p:ph type="ctrTitle"/>
          </p:nvPr>
        </p:nvSpPr>
        <p:spPr>
          <a:xfrm>
            <a:off x="1683171" y="969716"/>
            <a:ext cx="8825658" cy="2677648"/>
          </a:xfrm>
        </p:spPr>
        <p:txBody>
          <a:bodyPr/>
          <a:lstStyle/>
          <a:p>
            <a:pPr algn="ctr"/>
            <a:r>
              <a:rPr lang="en-US" sz="6600" b="1" dirty="0">
                <a:solidFill>
                  <a:schemeClr val="accent6">
                    <a:lumMod val="50000"/>
                  </a:schemeClr>
                </a:solidFill>
              </a:rPr>
              <a:t>THANK YOU</a:t>
            </a:r>
          </a:p>
        </p:txBody>
      </p:sp>
    </p:spTree>
    <p:extLst>
      <p:ext uri="{BB962C8B-B14F-4D97-AF65-F5344CB8AC3E}">
        <p14:creationId xmlns:p14="http://schemas.microsoft.com/office/powerpoint/2010/main" val="37520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0EDC3-E4C7-94EA-8ECC-3C61F528FA0B}"/>
              </a:ext>
            </a:extLst>
          </p:cNvPr>
          <p:cNvSpPr>
            <a:spLocks noGrp="1"/>
          </p:cNvSpPr>
          <p:nvPr>
            <p:ph type="title"/>
          </p:nvPr>
        </p:nvSpPr>
        <p:spPr>
          <a:xfrm>
            <a:off x="1156097" y="1654404"/>
            <a:ext cx="6104583" cy="5203596"/>
          </a:xfrm>
        </p:spPr>
        <p:txBody>
          <a:bodyPr/>
          <a:lstStyle/>
          <a:p>
            <a:r>
              <a:rPr lang="en-IN" sz="4400" b="1" i="0" u="none" strike="noStrike" baseline="0" dirty="0">
                <a:solidFill>
                  <a:srgbClr val="FFFFFF"/>
                </a:solidFill>
                <a:latin typeface="Arial-BoldMT"/>
              </a:rPr>
              <a:t>CLINICAL</a:t>
            </a:r>
            <a:br>
              <a:rPr lang="en-IN" sz="4400" b="1" i="0" u="none" strike="noStrike" baseline="0" dirty="0">
                <a:solidFill>
                  <a:srgbClr val="FFFFFF"/>
                </a:solidFill>
                <a:latin typeface="Arial-BoldMT"/>
              </a:rPr>
            </a:br>
            <a:r>
              <a:rPr lang="en-IN" sz="4400" b="1" i="0" u="none" strike="noStrike" baseline="0" dirty="0">
                <a:solidFill>
                  <a:srgbClr val="FFFFFF"/>
                </a:solidFill>
                <a:latin typeface="Arial-BoldMT"/>
              </a:rPr>
              <a:t>INFORMATION</a:t>
            </a:r>
            <a:br>
              <a:rPr lang="en-IN" sz="4400" b="1" i="0" u="none" strike="noStrike" baseline="0" dirty="0">
                <a:solidFill>
                  <a:srgbClr val="FFFFFF"/>
                </a:solidFill>
                <a:latin typeface="Arial-BoldMT"/>
              </a:rPr>
            </a:br>
            <a:r>
              <a:rPr lang="en-IN" sz="4400" b="1" i="0" u="none" strike="noStrike" baseline="0" dirty="0">
                <a:solidFill>
                  <a:srgbClr val="FFFFFF"/>
                </a:solidFill>
                <a:latin typeface="Arial-BoldMT"/>
              </a:rPr>
              <a:t>RETRIEVAL</a:t>
            </a:r>
            <a:br>
              <a:rPr lang="en-IN" sz="4400" b="1" i="0" u="none" strike="noStrike" baseline="0" dirty="0">
                <a:solidFill>
                  <a:srgbClr val="FFFFFF"/>
                </a:solidFill>
                <a:latin typeface="Arial-BoldMT"/>
              </a:rPr>
            </a:br>
            <a:r>
              <a:rPr lang="en-IN" sz="4400" b="1" i="0" u="none" strike="noStrike" baseline="0" dirty="0">
                <a:solidFill>
                  <a:srgbClr val="FFFFFF"/>
                </a:solidFill>
                <a:latin typeface="Arial-BoldMT"/>
              </a:rPr>
              <a:t>SYSTEM</a:t>
            </a:r>
            <a:br>
              <a:rPr lang="en-IN" sz="4400" b="1" i="0" u="none" strike="noStrike" baseline="0" dirty="0">
                <a:solidFill>
                  <a:srgbClr val="FFFFFF"/>
                </a:solidFill>
                <a:latin typeface="Arial-BoldMT"/>
              </a:rPr>
            </a:br>
            <a:br>
              <a:rPr lang="en-IN" sz="4400" b="1" i="0" u="none" strike="noStrike" baseline="0" dirty="0">
                <a:solidFill>
                  <a:srgbClr val="FFFFFF"/>
                </a:solidFill>
                <a:latin typeface="Arial-BoldMT"/>
              </a:rPr>
            </a:br>
            <a:br>
              <a:rPr lang="en-IN" sz="2000" dirty="0"/>
            </a:br>
            <a:endParaRPr lang="en-IN" sz="4400" dirty="0"/>
          </a:p>
        </p:txBody>
      </p:sp>
      <p:sp>
        <p:nvSpPr>
          <p:cNvPr id="3" name="Text Placeholder 2">
            <a:extLst>
              <a:ext uri="{FF2B5EF4-FFF2-40B4-BE49-F238E27FC236}">
                <a16:creationId xmlns:a16="http://schemas.microsoft.com/office/drawing/2014/main" id="{9F0ECA4D-4686-286D-B83E-1FB456D734EA}"/>
              </a:ext>
            </a:extLst>
          </p:cNvPr>
          <p:cNvSpPr>
            <a:spLocks noGrp="1"/>
          </p:cNvSpPr>
          <p:nvPr>
            <p:ph type="body" idx="1"/>
          </p:nvPr>
        </p:nvSpPr>
        <p:spPr>
          <a:xfrm>
            <a:off x="8916363" y="3532249"/>
            <a:ext cx="1595020" cy="1460605"/>
          </a:xfrm>
        </p:spPr>
        <p:txBody>
          <a:bodyPr/>
          <a:lstStyle/>
          <a:p>
            <a:endParaRPr lang="en-IN" dirty="0"/>
          </a:p>
        </p:txBody>
      </p:sp>
      <p:pic>
        <p:nvPicPr>
          <p:cNvPr id="1026" name="Picture 2" descr="Information Retrieval: An Introduction For SEOs">
            <a:extLst>
              <a:ext uri="{FF2B5EF4-FFF2-40B4-BE49-F238E27FC236}">
                <a16:creationId xmlns:a16="http://schemas.microsoft.com/office/drawing/2014/main" id="{EBEFC9BC-5B0C-22EB-A954-65A7CBD34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8444" y="1468225"/>
            <a:ext cx="5175317" cy="4093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945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D7F61E-FD3A-050D-5898-2C9C3FF939D2}"/>
              </a:ext>
            </a:extLst>
          </p:cNvPr>
          <p:cNvSpPr txBox="1">
            <a:spLocks/>
          </p:cNvSpPr>
          <p:nvPr/>
        </p:nvSpPr>
        <p:spPr bwMode="gray">
          <a:xfrm>
            <a:off x="519776" y="859328"/>
            <a:ext cx="5614336"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accent6">
                    <a:lumMod val="50000"/>
                  </a:schemeClr>
                </a:solidFill>
              </a:rPr>
              <a:t>Problem Statement</a:t>
            </a:r>
            <a:r>
              <a:rPr lang="en-US" sz="1400" dirty="0"/>
              <a:t>:</a:t>
            </a:r>
            <a:endParaRPr lang="en-IN" sz="3200" b="1" dirty="0">
              <a:solidFill>
                <a:schemeClr val="accent6">
                  <a:lumMod val="50000"/>
                </a:schemeClr>
              </a:solidFill>
            </a:endParaRPr>
          </a:p>
        </p:txBody>
      </p:sp>
      <p:sp>
        <p:nvSpPr>
          <p:cNvPr id="5" name="Title 1">
            <a:extLst>
              <a:ext uri="{FF2B5EF4-FFF2-40B4-BE49-F238E27FC236}">
                <a16:creationId xmlns:a16="http://schemas.microsoft.com/office/drawing/2014/main" id="{7863BCAD-F8A0-EB47-A21C-A9CC8BB3DB01}"/>
              </a:ext>
            </a:extLst>
          </p:cNvPr>
          <p:cNvSpPr txBox="1">
            <a:spLocks/>
          </p:cNvSpPr>
          <p:nvPr/>
        </p:nvSpPr>
        <p:spPr bwMode="gray">
          <a:xfrm>
            <a:off x="4393624" y="85932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4000" b="0" i="0" kern="1200" cap="none">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accent6">
                    <a:lumMod val="50000"/>
                  </a:schemeClr>
                </a:solidFill>
              </a:rPr>
              <a:t>Project Objective:</a:t>
            </a:r>
            <a:endParaRPr lang="en-IN" b="1" dirty="0">
              <a:solidFill>
                <a:schemeClr val="accent6">
                  <a:lumMod val="50000"/>
                </a:schemeClr>
              </a:solidFill>
            </a:endParaRPr>
          </a:p>
        </p:txBody>
      </p:sp>
      <p:sp>
        <p:nvSpPr>
          <p:cNvPr id="6" name="Rectangle 1">
            <a:extLst>
              <a:ext uri="{FF2B5EF4-FFF2-40B4-BE49-F238E27FC236}">
                <a16:creationId xmlns:a16="http://schemas.microsoft.com/office/drawing/2014/main" id="{CA0A9D01-1EA7-8E5E-D03C-4068B6C1C71F}"/>
              </a:ext>
            </a:extLst>
          </p:cNvPr>
          <p:cNvSpPr>
            <a:spLocks noGrp="1" noChangeArrowheads="1"/>
          </p:cNvSpPr>
          <p:nvPr>
            <p:ph type="title"/>
          </p:nvPr>
        </p:nvSpPr>
        <p:spPr bwMode="auto">
          <a:xfrm>
            <a:off x="619540" y="2213377"/>
            <a:ext cx="5514572"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Users struggle to quickly find accurate and detailed information about the website's services.</a:t>
            </a:r>
            <a:br>
              <a:rPr kumimoji="0" lang="en-US" altLang="en-US" sz="2000" b="0" i="0" u="none" strike="noStrike" cap="none" normalizeH="0" baseline="0" dirty="0">
                <a:ln>
                  <a:noFill/>
                </a:ln>
                <a:solidFill>
                  <a:schemeClr val="tx1"/>
                </a:solidFill>
                <a:effectLst/>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This results in frustration, decreased user satisfaction, and inefficient customer support.</a:t>
            </a:r>
            <a:br>
              <a:rPr lang="en-US" altLang="en-US" sz="2000" dirty="0">
                <a:solidFill>
                  <a:schemeClr val="tx1"/>
                </a:solidFill>
                <a:latin typeface="Arial" panose="020B0604020202020204" pitchFamily="34" charset="0"/>
              </a:rPr>
            </a:b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Existing support methods lack the ability to deliver immediate, context-aware, and comprehensive responses to complex queries.</a:t>
            </a:r>
          </a:p>
        </p:txBody>
      </p:sp>
      <p:sp>
        <p:nvSpPr>
          <p:cNvPr id="7" name="Rectangle 2">
            <a:extLst>
              <a:ext uri="{FF2B5EF4-FFF2-40B4-BE49-F238E27FC236}">
                <a16:creationId xmlns:a16="http://schemas.microsoft.com/office/drawing/2014/main" id="{752E8134-8F18-F8B2-B374-FF1B26F029E9}"/>
              </a:ext>
            </a:extLst>
          </p:cNvPr>
          <p:cNvSpPr>
            <a:spLocks noGrp="1" noChangeArrowheads="1"/>
          </p:cNvSpPr>
          <p:nvPr>
            <p:ph type="body" idx="1"/>
          </p:nvPr>
        </p:nvSpPr>
        <p:spPr bwMode="auto">
          <a:xfrm>
            <a:off x="6759622" y="2337383"/>
            <a:ext cx="473788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Build a closed-domain QA system that retrieves and delivers detailed, context-rich answers to user queries.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Improve user experience by providing seamless, informative support for navigating and understanding the website's services.</a:t>
            </a:r>
          </a:p>
        </p:txBody>
      </p:sp>
    </p:spTree>
    <p:extLst>
      <p:ext uri="{BB962C8B-B14F-4D97-AF65-F5344CB8AC3E}">
        <p14:creationId xmlns:p14="http://schemas.microsoft.com/office/powerpoint/2010/main" val="150045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5F33C-BC00-6E51-778D-42AD9A9D9FE0}"/>
              </a:ext>
            </a:extLst>
          </p:cNvPr>
          <p:cNvSpPr>
            <a:spLocks noGrp="1"/>
          </p:cNvSpPr>
          <p:nvPr>
            <p:ph type="title"/>
          </p:nvPr>
        </p:nvSpPr>
        <p:spPr/>
        <p:txBody>
          <a:bodyPr/>
          <a:lstStyle/>
          <a:p>
            <a:pPr algn="ctr"/>
            <a:r>
              <a:rPr lang="en-US" sz="4000" b="1" dirty="0">
                <a:solidFill>
                  <a:schemeClr val="accent6">
                    <a:lumMod val="50000"/>
                  </a:schemeClr>
                </a:solidFill>
              </a:rPr>
              <a:t>SYSTEM ARCHITECTURE</a:t>
            </a:r>
          </a:p>
        </p:txBody>
      </p:sp>
      <p:graphicFrame>
        <p:nvGraphicFramePr>
          <p:cNvPr id="6" name="Diagram 5">
            <a:extLst>
              <a:ext uri="{FF2B5EF4-FFF2-40B4-BE49-F238E27FC236}">
                <a16:creationId xmlns:a16="http://schemas.microsoft.com/office/drawing/2014/main" id="{12C7220F-0BC0-AECF-2B7B-50DE1C02F946}"/>
              </a:ext>
            </a:extLst>
          </p:cNvPr>
          <p:cNvGraphicFramePr/>
          <p:nvPr>
            <p:extLst>
              <p:ext uri="{D42A27DB-BD31-4B8C-83A1-F6EECF244321}">
                <p14:modId xmlns:p14="http://schemas.microsoft.com/office/powerpoint/2010/main" val="3947501065"/>
              </p:ext>
            </p:extLst>
          </p:nvPr>
        </p:nvGraphicFramePr>
        <p:xfrm>
          <a:off x="3587846" y="2459756"/>
          <a:ext cx="6190775" cy="4193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Arrow: Bent 7">
            <a:extLst>
              <a:ext uri="{FF2B5EF4-FFF2-40B4-BE49-F238E27FC236}">
                <a16:creationId xmlns:a16="http://schemas.microsoft.com/office/drawing/2014/main" id="{AA16E0EA-2105-C470-F041-6DDAECCA91A8}"/>
              </a:ext>
            </a:extLst>
          </p:cNvPr>
          <p:cNvSpPr/>
          <p:nvPr/>
        </p:nvSpPr>
        <p:spPr>
          <a:xfrm rot="10800000" flipH="1">
            <a:off x="2476726" y="2061391"/>
            <a:ext cx="974389" cy="1034071"/>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Bent 8">
            <a:extLst>
              <a:ext uri="{FF2B5EF4-FFF2-40B4-BE49-F238E27FC236}">
                <a16:creationId xmlns:a16="http://schemas.microsoft.com/office/drawing/2014/main" id="{E0A597A8-AED2-5D1F-923C-9968443C1598}"/>
              </a:ext>
            </a:extLst>
          </p:cNvPr>
          <p:cNvSpPr/>
          <p:nvPr/>
        </p:nvSpPr>
        <p:spPr>
          <a:xfrm rot="10800000" flipH="1">
            <a:off x="2476725" y="3919091"/>
            <a:ext cx="974389" cy="1034071"/>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Bent 9">
            <a:extLst>
              <a:ext uri="{FF2B5EF4-FFF2-40B4-BE49-F238E27FC236}">
                <a16:creationId xmlns:a16="http://schemas.microsoft.com/office/drawing/2014/main" id="{3B81FA7E-B4D6-92D1-0EE2-9729411A9CC1}"/>
              </a:ext>
            </a:extLst>
          </p:cNvPr>
          <p:cNvSpPr/>
          <p:nvPr/>
        </p:nvSpPr>
        <p:spPr>
          <a:xfrm rot="10800000" flipH="1">
            <a:off x="2476726" y="2959186"/>
            <a:ext cx="974389" cy="1034071"/>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Arrow: Bent 10">
            <a:extLst>
              <a:ext uri="{FF2B5EF4-FFF2-40B4-BE49-F238E27FC236}">
                <a16:creationId xmlns:a16="http://schemas.microsoft.com/office/drawing/2014/main" id="{E93ECBBD-F9A6-FDEF-053A-FE56208D0831}"/>
              </a:ext>
            </a:extLst>
          </p:cNvPr>
          <p:cNvSpPr/>
          <p:nvPr/>
        </p:nvSpPr>
        <p:spPr>
          <a:xfrm rot="10800000" flipH="1">
            <a:off x="2477229" y="5714681"/>
            <a:ext cx="974389" cy="1034071"/>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Bent 11">
            <a:extLst>
              <a:ext uri="{FF2B5EF4-FFF2-40B4-BE49-F238E27FC236}">
                <a16:creationId xmlns:a16="http://schemas.microsoft.com/office/drawing/2014/main" id="{DE51D4AC-D2E5-D501-3705-16045F5C5AA4}"/>
              </a:ext>
            </a:extLst>
          </p:cNvPr>
          <p:cNvSpPr/>
          <p:nvPr/>
        </p:nvSpPr>
        <p:spPr>
          <a:xfrm rot="10800000" flipH="1">
            <a:off x="2429382" y="4816886"/>
            <a:ext cx="974389" cy="1034071"/>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9171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4E81C-D719-DC19-3291-3B7A413E6915}"/>
              </a:ext>
            </a:extLst>
          </p:cNvPr>
          <p:cNvSpPr>
            <a:spLocks noGrp="1"/>
          </p:cNvSpPr>
          <p:nvPr>
            <p:ph type="title"/>
          </p:nvPr>
        </p:nvSpPr>
        <p:spPr/>
        <p:txBody>
          <a:bodyPr/>
          <a:lstStyle/>
          <a:p>
            <a:pPr algn="ctr"/>
            <a:r>
              <a:rPr lang="en-IN" sz="3600" b="1" i="0" u="none" strike="noStrike" baseline="0" dirty="0">
                <a:solidFill>
                  <a:schemeClr val="accent6">
                    <a:lumMod val="50000"/>
                  </a:schemeClr>
                </a:solidFill>
                <a:latin typeface="ArialMT"/>
              </a:rPr>
              <a:t>METHODOLOGY</a:t>
            </a:r>
            <a:endParaRPr lang="en-US" dirty="0"/>
          </a:p>
        </p:txBody>
      </p:sp>
      <p:sp>
        <p:nvSpPr>
          <p:cNvPr id="3" name="Content Placeholder 2">
            <a:extLst>
              <a:ext uri="{FF2B5EF4-FFF2-40B4-BE49-F238E27FC236}">
                <a16:creationId xmlns:a16="http://schemas.microsoft.com/office/drawing/2014/main" id="{5FBD73CA-D2FA-A245-3F77-48399BA3A235}"/>
              </a:ext>
            </a:extLst>
          </p:cNvPr>
          <p:cNvSpPr>
            <a:spLocks noGrp="1"/>
          </p:cNvSpPr>
          <p:nvPr>
            <p:ph idx="1"/>
          </p:nvPr>
        </p:nvSpPr>
        <p:spPr>
          <a:xfrm>
            <a:off x="1154954" y="2685386"/>
            <a:ext cx="10220455" cy="3988369"/>
          </a:xfrm>
        </p:spPr>
        <p:txBody>
          <a:bodyPr/>
          <a:lstStyle/>
          <a:p>
            <a:r>
              <a:rPr lang="en-US" dirty="0"/>
              <a:t>The system employs a multi-stage Retrieval-Augmented Generation (RAG) pipeline</a:t>
            </a:r>
          </a:p>
          <a:p>
            <a:pPr>
              <a:buNone/>
            </a:pPr>
            <a:r>
              <a:rPr lang="en-US" b="1" dirty="0"/>
              <a:t>1. Retrieval System</a:t>
            </a:r>
          </a:p>
          <a:p>
            <a:pPr>
              <a:buNone/>
            </a:pPr>
            <a:r>
              <a:rPr lang="en-US" dirty="0"/>
              <a:t>The system integrates multiple retrieval strategies to extract relevant information from a medical corpus:​</a:t>
            </a:r>
          </a:p>
          <a:p>
            <a:pPr>
              <a:buFont typeface="Arial" panose="020B0604020202020204" pitchFamily="34" charset="0"/>
              <a:buChar char="•"/>
            </a:pPr>
            <a:r>
              <a:rPr lang="en-US" b="1" dirty="0"/>
              <a:t>BM25</a:t>
            </a:r>
            <a:r>
              <a:rPr lang="en-US" dirty="0"/>
              <a:t>: A traditional term-based retrieval model that ranks documents based on keyword frequency.​</a:t>
            </a:r>
          </a:p>
          <a:p>
            <a:pPr>
              <a:buFont typeface="Arial" panose="020B0604020202020204" pitchFamily="34" charset="0"/>
              <a:buChar char="•"/>
            </a:pPr>
            <a:r>
              <a:rPr lang="en-US" b="1" dirty="0" err="1"/>
              <a:t>bioBERT</a:t>
            </a:r>
            <a:r>
              <a:rPr lang="en-US" dirty="0"/>
              <a:t>: A domain-specific BERT model fine-tuned on biomedical literature, providing semantic understanding for more accurate retrieval.</a:t>
            </a:r>
          </a:p>
          <a:p>
            <a:pPr>
              <a:buFont typeface="Arial" panose="020B0604020202020204" pitchFamily="34" charset="0"/>
              <a:buChar char="•"/>
            </a:pPr>
            <a:r>
              <a:rPr lang="en-US" b="1" dirty="0" err="1"/>
              <a:t>medCPT</a:t>
            </a:r>
            <a:r>
              <a:rPr lang="en-US" b="1" dirty="0"/>
              <a:t>:</a:t>
            </a:r>
            <a:r>
              <a:rPr lang="en-US" dirty="0"/>
              <a:t> </a:t>
            </a:r>
            <a:r>
              <a:rPr lang="en-US" dirty="0" err="1"/>
              <a:t>medCPT</a:t>
            </a:r>
            <a:r>
              <a:rPr lang="en-US" dirty="0"/>
              <a:t> is designed to process and understand clinical medical texts, making it particularly effective for tasks like semantic search and clinical text classification.</a:t>
            </a:r>
          </a:p>
          <a:p>
            <a:endParaRPr lang="en-US" dirty="0"/>
          </a:p>
        </p:txBody>
      </p:sp>
    </p:spTree>
    <p:extLst>
      <p:ext uri="{BB962C8B-B14F-4D97-AF65-F5344CB8AC3E}">
        <p14:creationId xmlns:p14="http://schemas.microsoft.com/office/powerpoint/2010/main" val="3700762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ECD6D1-DA52-67A2-F543-89605D1F3FC9}"/>
              </a:ext>
            </a:extLst>
          </p:cNvPr>
          <p:cNvSpPr>
            <a:spLocks noGrp="1"/>
          </p:cNvSpPr>
          <p:nvPr>
            <p:ph idx="1"/>
          </p:nvPr>
        </p:nvSpPr>
        <p:spPr>
          <a:xfrm>
            <a:off x="914399" y="2720515"/>
            <a:ext cx="10072048" cy="3416300"/>
          </a:xfrm>
        </p:spPr>
        <p:txBody>
          <a:bodyPr/>
          <a:lstStyle/>
          <a:p>
            <a:pPr>
              <a:buNone/>
            </a:pPr>
            <a:r>
              <a:rPr lang="en-US" b="1" dirty="0"/>
              <a:t>2. Question Answering System</a:t>
            </a:r>
          </a:p>
          <a:p>
            <a:pPr>
              <a:buNone/>
            </a:pPr>
            <a:r>
              <a:rPr lang="en-US" dirty="0"/>
              <a:t>After retrieving relevant documents, the system employs advanced question-answering techniques</a:t>
            </a:r>
          </a:p>
          <a:p>
            <a:pPr>
              <a:buFont typeface="Arial" panose="020B0604020202020204" pitchFamily="34" charset="0"/>
              <a:buChar char="•"/>
            </a:pPr>
            <a:r>
              <a:rPr lang="en-US" b="1" dirty="0"/>
              <a:t>GPT-3.5 Integration</a:t>
            </a:r>
            <a:r>
              <a:rPr lang="en-US" dirty="0"/>
              <a:t>: Utilizes the capabilities of GPT-3.5 to generate coherent and contextually accurate answers based on the retrieved information. </a:t>
            </a:r>
          </a:p>
          <a:p>
            <a:pPr marL="0" indent="0">
              <a:buNone/>
            </a:pPr>
            <a:r>
              <a:rPr lang="en-US" b="1" dirty="0"/>
              <a:t>Evaluation</a:t>
            </a:r>
            <a:r>
              <a:rPr lang="en-US" dirty="0"/>
              <a:t> </a:t>
            </a:r>
          </a:p>
          <a:p>
            <a:pPr marL="0" indent="0">
              <a:buNone/>
            </a:pPr>
            <a:r>
              <a:rPr lang="en-US" b="1" dirty="0"/>
              <a:t>Evaluation metrics</a:t>
            </a:r>
            <a:r>
              <a:rPr lang="en-US" dirty="0"/>
              <a:t> like </a:t>
            </a:r>
            <a:r>
              <a:rPr lang="en-US" b="1" dirty="0"/>
              <a:t>Precision</a:t>
            </a:r>
            <a:r>
              <a:rPr lang="en-US" dirty="0"/>
              <a:t> and </a:t>
            </a:r>
            <a:r>
              <a:rPr lang="en-US" b="1" dirty="0"/>
              <a:t>F1 Score</a:t>
            </a:r>
            <a:r>
              <a:rPr lang="en-US" dirty="0"/>
              <a:t> are used to assess the quality of both the retrieved documents and the generated answers.</a:t>
            </a:r>
          </a:p>
        </p:txBody>
      </p:sp>
    </p:spTree>
    <p:extLst>
      <p:ext uri="{BB962C8B-B14F-4D97-AF65-F5344CB8AC3E}">
        <p14:creationId xmlns:p14="http://schemas.microsoft.com/office/powerpoint/2010/main" val="1737728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7460-B0D9-0CF9-C871-56218F6E010B}"/>
              </a:ext>
            </a:extLst>
          </p:cNvPr>
          <p:cNvSpPr>
            <a:spLocks noGrp="1"/>
          </p:cNvSpPr>
          <p:nvPr>
            <p:ph type="title"/>
          </p:nvPr>
        </p:nvSpPr>
        <p:spPr/>
        <p:txBody>
          <a:bodyPr/>
          <a:lstStyle/>
          <a:p>
            <a:pPr algn="ctr"/>
            <a:r>
              <a:rPr lang="en-US" sz="4000" b="1" dirty="0">
                <a:solidFill>
                  <a:schemeClr val="accent6">
                    <a:lumMod val="50000"/>
                  </a:schemeClr>
                </a:solidFill>
              </a:rPr>
              <a:t>CODE EXECUTION FLOW</a:t>
            </a:r>
          </a:p>
        </p:txBody>
      </p:sp>
      <p:sp>
        <p:nvSpPr>
          <p:cNvPr id="3" name="Content Placeholder 2">
            <a:extLst>
              <a:ext uri="{FF2B5EF4-FFF2-40B4-BE49-F238E27FC236}">
                <a16:creationId xmlns:a16="http://schemas.microsoft.com/office/drawing/2014/main" id="{2862BE40-A6F1-2182-94AC-8519076009F6}"/>
              </a:ext>
            </a:extLst>
          </p:cNvPr>
          <p:cNvSpPr>
            <a:spLocks noGrp="1"/>
          </p:cNvSpPr>
          <p:nvPr>
            <p:ph idx="1"/>
          </p:nvPr>
        </p:nvSpPr>
        <p:spPr>
          <a:xfrm>
            <a:off x="2785861" y="2367175"/>
            <a:ext cx="10561649" cy="4097551"/>
          </a:xfrm>
        </p:spPr>
        <p:txBody>
          <a:bodyPr/>
          <a:lstStyle/>
          <a:p>
            <a:r>
              <a:rPr lang="en-US" dirty="0">
                <a:highlight>
                  <a:srgbClr val="008080"/>
                </a:highlight>
              </a:rPr>
              <a:t>documents ➔ retrieval ➔ GPT generation ➔ evaluation! </a:t>
            </a:r>
          </a:p>
          <a:p>
            <a:endParaRPr lang="en-US" dirty="0"/>
          </a:p>
        </p:txBody>
      </p:sp>
      <p:sp>
        <p:nvSpPr>
          <p:cNvPr id="8" name="Rectangle 5">
            <a:extLst>
              <a:ext uri="{FF2B5EF4-FFF2-40B4-BE49-F238E27FC236}">
                <a16:creationId xmlns:a16="http://schemas.microsoft.com/office/drawing/2014/main" id="{034713D3-5218-A9E8-2DA8-67409833B3D4}"/>
              </a:ext>
            </a:extLst>
          </p:cNvPr>
          <p:cNvSpPr>
            <a:spLocks noChangeArrowheads="1"/>
          </p:cNvSpPr>
          <p:nvPr/>
        </p:nvSpPr>
        <p:spPr bwMode="auto">
          <a:xfrm>
            <a:off x="852985" y="2702060"/>
            <a:ext cx="1026311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Medical Documents</a:t>
            </a:r>
            <a:r>
              <a:rPr kumimoji="0" lang="en-US" altLang="en-US" sz="1800" b="0" i="0" u="none" strike="noStrike" cap="none" normalizeH="0" baseline="0" dirty="0">
                <a:ln>
                  <a:noFill/>
                </a:ln>
                <a:solidFill>
                  <a:schemeClr val="tx1"/>
                </a:solidFill>
                <a:effectLst/>
                <a:latin typeface="Arial" panose="020B0604020202020204" pitchFamily="34" charset="0"/>
              </a:rPr>
              <a:t> (📄): Raw medical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Document Encoding</a:t>
            </a:r>
            <a:r>
              <a:rPr kumimoji="0" lang="en-US" altLang="en-US" sz="1800" b="0" i="0" u="none" strike="noStrike" cap="none" normalizeH="0" baseline="0" dirty="0">
                <a:ln>
                  <a:noFill/>
                </a:ln>
                <a:solidFill>
                  <a:schemeClr val="tx1"/>
                </a:solidFill>
                <a:effectLst/>
                <a:latin typeface="Arial" panose="020B0604020202020204" pitchFamily="34" charset="0"/>
              </a:rPr>
              <a:t> (🧠): Text is encoded into embeddings using models like </a:t>
            </a:r>
            <a:r>
              <a:rPr kumimoji="0" lang="en-US" altLang="en-US" sz="1800" b="1" i="0" u="none" strike="noStrike" cap="none" normalizeH="0" baseline="0" dirty="0" err="1">
                <a:ln>
                  <a:noFill/>
                </a:ln>
                <a:solidFill>
                  <a:schemeClr val="tx1"/>
                </a:solidFill>
                <a:effectLst/>
                <a:latin typeface="Arial" panose="020B0604020202020204" pitchFamily="34" charset="0"/>
              </a:rPr>
              <a:t>bioBERT</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err="1">
                <a:ln>
                  <a:noFill/>
                </a:ln>
                <a:solidFill>
                  <a:schemeClr val="tx1"/>
                </a:solidFill>
                <a:effectLst/>
                <a:latin typeface="Arial" panose="020B0604020202020204" pitchFamily="34" charset="0"/>
              </a:rPr>
              <a:t>medCPT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Storage Setup</a:t>
            </a:r>
            <a:r>
              <a:rPr kumimoji="0" lang="en-US" altLang="en-US" sz="1800" b="0" i="0" u="none" strike="noStrike" cap="none" normalizeH="0" baseline="0" dirty="0">
                <a:ln>
                  <a:noFill/>
                </a:ln>
                <a:solidFill>
                  <a:schemeClr val="tx1"/>
                </a:solidFill>
                <a:effectLst/>
                <a:latin typeface="Arial" panose="020B0604020202020204" pitchFamily="34" charset="0"/>
              </a:rPr>
              <a:t> (🗄️): Documents are stored in systems like </a:t>
            </a:r>
            <a:r>
              <a:rPr kumimoji="0" lang="en-US" altLang="en-US" sz="1800" b="1" i="0" u="none" strike="noStrike" cap="none" normalizeH="0" baseline="0" dirty="0" err="1">
                <a:ln>
                  <a:noFill/>
                </a:ln>
                <a:solidFill>
                  <a:schemeClr val="tx1"/>
                </a:solidFill>
                <a:effectLst/>
                <a:latin typeface="Arial" panose="020B0604020202020204" pitchFamily="34" charset="0"/>
              </a:rPr>
              <a:t>ElasticSearch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FAISS</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MongoDB</a:t>
            </a:r>
            <a:r>
              <a:rPr kumimoji="0" lang="en-US" altLang="en-US" sz="1800" b="0" i="0" u="none" strike="noStrike" cap="none" normalizeH="0" baseline="0" dirty="0">
                <a:ln>
                  <a:noFill/>
                </a:ln>
                <a:solidFill>
                  <a:schemeClr val="tx1"/>
                </a:solidFill>
                <a:effectLst/>
                <a:latin typeface="Arial" panose="020B0604020202020204" pitchFamily="34" charset="0"/>
              </a:rPr>
              <a:t> for efficient retrieval.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3A18A15D-5E2A-BDFC-A984-CE758D4C353C}"/>
              </a:ext>
            </a:extLst>
          </p:cNvPr>
          <p:cNvSpPr>
            <a:spLocks noChangeArrowheads="1"/>
          </p:cNvSpPr>
          <p:nvPr/>
        </p:nvSpPr>
        <p:spPr bwMode="auto">
          <a:xfrm>
            <a:off x="852984" y="4867349"/>
            <a:ext cx="1026311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Information Retrieval</a:t>
            </a:r>
            <a:r>
              <a:rPr kumimoji="0" lang="en-US" altLang="en-US" sz="1800" b="0" i="0" u="none" strike="noStrike" cap="none" normalizeH="0" baseline="0" dirty="0">
                <a:ln>
                  <a:noFill/>
                </a:ln>
                <a:solidFill>
                  <a:schemeClr val="tx1"/>
                </a:solidFill>
                <a:effectLst/>
                <a:latin typeface="Arial" panose="020B0604020202020204" pitchFamily="34" charset="0"/>
              </a:rPr>
              <a:t> (🔎): Search is performed using retrieval methods (BM25) to find relevant documents.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RAG Pipeline</a:t>
            </a:r>
            <a:r>
              <a:rPr kumimoji="0" lang="en-US" altLang="en-US" sz="1800" b="0" i="0" u="none" strike="noStrike" cap="none" normalizeH="0" baseline="0" dirty="0">
                <a:ln>
                  <a:noFill/>
                </a:ln>
                <a:solidFill>
                  <a:schemeClr val="tx1"/>
                </a:solidFill>
                <a:effectLst/>
                <a:latin typeface="Arial" panose="020B0604020202020204" pitchFamily="34" charset="0"/>
              </a:rPr>
              <a:t> (🤖): The retrieved documents are passed to </a:t>
            </a:r>
            <a:r>
              <a:rPr kumimoji="0" lang="en-US" altLang="en-US" sz="1800" b="1" i="0" u="none" strike="noStrike" cap="none" normalizeH="0" baseline="0" dirty="0">
                <a:ln>
                  <a:noFill/>
                </a:ln>
                <a:solidFill>
                  <a:schemeClr val="tx1"/>
                </a:solidFill>
                <a:effectLst/>
                <a:latin typeface="Arial" panose="020B0604020202020204" pitchFamily="34" charset="0"/>
              </a:rPr>
              <a:t>GPT-3.5</a:t>
            </a:r>
            <a:r>
              <a:rPr kumimoji="0" lang="en-US" altLang="en-US" sz="1800" b="0" i="0" u="none" strike="noStrike" cap="none" normalizeH="0" baseline="0" dirty="0">
                <a:ln>
                  <a:noFill/>
                </a:ln>
                <a:solidFill>
                  <a:schemeClr val="tx1"/>
                </a:solidFill>
                <a:effectLst/>
                <a:latin typeface="Arial" panose="020B0604020202020204" pitchFamily="34" charset="0"/>
              </a:rPr>
              <a:t> for answer generation.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Evaluation</a:t>
            </a:r>
            <a:r>
              <a:rPr kumimoji="0" lang="en-US" altLang="en-US" sz="1800" b="0" i="0" u="none" strike="noStrike" cap="none" normalizeH="0" baseline="0" dirty="0">
                <a:ln>
                  <a:noFill/>
                </a:ln>
                <a:solidFill>
                  <a:schemeClr val="tx1"/>
                </a:solidFill>
                <a:effectLst/>
                <a:latin typeface="Arial" panose="020B0604020202020204" pitchFamily="34" charset="0"/>
              </a:rPr>
              <a:t> (📈): The system’s performance is assessed based on retrieval and QA output.</a:t>
            </a:r>
          </a:p>
        </p:txBody>
      </p:sp>
    </p:spTree>
    <p:extLst>
      <p:ext uri="{BB962C8B-B14F-4D97-AF65-F5344CB8AC3E}">
        <p14:creationId xmlns:p14="http://schemas.microsoft.com/office/powerpoint/2010/main" val="285525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14" name="Rectangle 13">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screen&#10;&#10;AI-generated content may be incorrect.">
            <a:extLst>
              <a:ext uri="{FF2B5EF4-FFF2-40B4-BE49-F238E27FC236}">
                <a16:creationId xmlns:a16="http://schemas.microsoft.com/office/drawing/2014/main" id="{5C245810-9DCB-5C09-6CA5-473B0094F8AB}"/>
              </a:ext>
            </a:extLst>
          </p:cNvPr>
          <p:cNvPicPr>
            <a:picLocks noGrp="1" noChangeAspect="1"/>
          </p:cNvPicPr>
          <p:nvPr>
            <p:ph idx="1"/>
          </p:nvPr>
        </p:nvPicPr>
        <p:blipFill>
          <a:blip r:embed="rId3"/>
          <a:stretch>
            <a:fillRect/>
          </a:stretch>
        </p:blipFill>
        <p:spPr>
          <a:xfrm>
            <a:off x="598457" y="264161"/>
            <a:ext cx="9616892" cy="1742060"/>
          </a:xfrm>
          <a:prstGeom prst="roundRect">
            <a:avLst>
              <a:gd name="adj" fmla="val 0"/>
            </a:avLst>
          </a:prstGeom>
          <a:effectLst/>
        </p:spPr>
      </p:pic>
      <p:sp>
        <p:nvSpPr>
          <p:cNvPr id="18" name="Rectangle 17">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black screen with white text&#10;&#10;AI-generated content may be incorrect.">
            <a:extLst>
              <a:ext uri="{FF2B5EF4-FFF2-40B4-BE49-F238E27FC236}">
                <a16:creationId xmlns:a16="http://schemas.microsoft.com/office/drawing/2014/main" id="{A2398304-A30C-3173-0B76-67DC000C3B5E}"/>
              </a:ext>
            </a:extLst>
          </p:cNvPr>
          <p:cNvPicPr>
            <a:picLocks noChangeAspect="1"/>
          </p:cNvPicPr>
          <p:nvPr/>
        </p:nvPicPr>
        <p:blipFill>
          <a:blip r:embed="rId4"/>
          <a:stretch>
            <a:fillRect/>
          </a:stretch>
        </p:blipFill>
        <p:spPr>
          <a:xfrm>
            <a:off x="2117908" y="2103834"/>
            <a:ext cx="9616892" cy="1919965"/>
          </a:xfrm>
          <a:prstGeom prst="roundRect">
            <a:avLst>
              <a:gd name="adj" fmla="val 0"/>
            </a:avLst>
          </a:prstGeom>
          <a:effectLst/>
        </p:spPr>
      </p:pic>
      <p:sp>
        <p:nvSpPr>
          <p:cNvPr id="20" name="Freeform: Shape 19">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2"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 name="Title 1">
            <a:extLst>
              <a:ext uri="{FF2B5EF4-FFF2-40B4-BE49-F238E27FC236}">
                <a16:creationId xmlns:a16="http://schemas.microsoft.com/office/drawing/2014/main" id="{799BFC69-8CB2-C4A0-F15C-C61978AE7923}"/>
              </a:ext>
            </a:extLst>
          </p:cNvPr>
          <p:cNvSpPr>
            <a:spLocks noGrp="1"/>
          </p:cNvSpPr>
          <p:nvPr>
            <p:ph type="title"/>
          </p:nvPr>
        </p:nvSpPr>
        <p:spPr>
          <a:xfrm>
            <a:off x="649975" y="4517136"/>
            <a:ext cx="10893095" cy="1174947"/>
          </a:xfrm>
        </p:spPr>
        <p:txBody>
          <a:bodyPr vert="horz" lIns="91440" tIns="45720" rIns="91440" bIns="45720" rtlCol="0" anchor="b">
            <a:normAutofit/>
          </a:bodyPr>
          <a:lstStyle/>
          <a:p>
            <a:pPr algn="ctr"/>
            <a:r>
              <a:rPr lang="en-US" sz="6000" b="1" i="0" kern="1200" dirty="0">
                <a:solidFill>
                  <a:schemeClr val="accent6">
                    <a:lumMod val="50000"/>
                  </a:schemeClr>
                </a:solidFill>
                <a:latin typeface="+mj-lt"/>
                <a:ea typeface="+mj-ea"/>
                <a:cs typeface="+mj-cs"/>
              </a:rPr>
              <a:t>RESULTS</a:t>
            </a:r>
          </a:p>
        </p:txBody>
      </p:sp>
    </p:spTree>
    <p:extLst>
      <p:ext uri="{BB962C8B-B14F-4D97-AF65-F5344CB8AC3E}">
        <p14:creationId xmlns:p14="http://schemas.microsoft.com/office/powerpoint/2010/main" val="4089814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7429-B6EA-624F-AFDE-3150C8750EAA}"/>
              </a:ext>
            </a:extLst>
          </p:cNvPr>
          <p:cNvSpPr>
            <a:spLocks noGrp="1"/>
          </p:cNvSpPr>
          <p:nvPr>
            <p:ph type="title"/>
          </p:nvPr>
        </p:nvSpPr>
        <p:spPr/>
        <p:txBody>
          <a:bodyPr/>
          <a:lstStyle/>
          <a:p>
            <a:pPr algn="ctr"/>
            <a:r>
              <a:rPr lang="en-US" sz="4000" b="1" dirty="0">
                <a:solidFill>
                  <a:schemeClr val="accent6">
                    <a:lumMod val="50000"/>
                  </a:schemeClr>
                </a:solidFill>
              </a:rPr>
              <a:t>FUTURE WORK</a:t>
            </a:r>
          </a:p>
        </p:txBody>
      </p:sp>
      <p:sp>
        <p:nvSpPr>
          <p:cNvPr id="4" name="Rectangle 1">
            <a:extLst>
              <a:ext uri="{FF2B5EF4-FFF2-40B4-BE49-F238E27FC236}">
                <a16:creationId xmlns:a16="http://schemas.microsoft.com/office/drawing/2014/main" id="{C2D41F64-CF0A-26AE-C05A-303104BD504E}"/>
              </a:ext>
            </a:extLst>
          </p:cNvPr>
          <p:cNvSpPr>
            <a:spLocks noGrp="1" noChangeArrowheads="1"/>
          </p:cNvSpPr>
          <p:nvPr>
            <p:ph idx="1"/>
          </p:nvPr>
        </p:nvSpPr>
        <p:spPr bwMode="auto">
          <a:xfrm>
            <a:off x="1569492" y="3146891"/>
            <a:ext cx="95807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Domain Expansion</a:t>
            </a:r>
            <a:r>
              <a:rPr kumimoji="0" lang="en-US" altLang="en-US" sz="1800" b="0" i="0" u="none" strike="noStrike" cap="none" normalizeH="0" baseline="0" dirty="0">
                <a:ln>
                  <a:noFill/>
                </a:ln>
                <a:solidFill>
                  <a:schemeClr val="tx1"/>
                </a:solidFill>
                <a:effectLst/>
                <a:latin typeface="Arial" panose="020B0604020202020204" pitchFamily="34" charset="0"/>
              </a:rPr>
              <a:t>: Extend retrieval and QA capabilities to more specialized medical fields (e.g., oncology, radiology).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Model Upgrades</a:t>
            </a:r>
            <a:r>
              <a:rPr kumimoji="0" lang="en-US" altLang="en-US" sz="1800" b="0" i="0" u="none" strike="noStrike" cap="none" normalizeH="0" baseline="0" dirty="0">
                <a:ln>
                  <a:noFill/>
                </a:ln>
                <a:solidFill>
                  <a:schemeClr val="tx1"/>
                </a:solidFill>
                <a:effectLst/>
                <a:latin typeface="Arial" panose="020B0604020202020204" pitchFamily="34" charset="0"/>
              </a:rPr>
              <a:t>: Integrate latest LLMs like GPT-4, MedPalm-2 for improved reasoning and medical accuracy.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Dynamic Knowledge Updating</a:t>
            </a:r>
            <a:r>
              <a:rPr kumimoji="0" lang="en-US" altLang="en-US" sz="1800" b="0" i="0" u="none" strike="noStrike" cap="none" normalizeH="0" baseline="0" dirty="0">
                <a:ln>
                  <a:noFill/>
                </a:ln>
                <a:solidFill>
                  <a:schemeClr val="tx1"/>
                </a:solidFill>
                <a:effectLst/>
                <a:latin typeface="Arial" panose="020B0604020202020204" pitchFamily="34" charset="0"/>
              </a:rPr>
              <a:t>: Develop pipelines to continuously update the retrieval database with new medical research.</a:t>
            </a:r>
          </a:p>
        </p:txBody>
      </p:sp>
    </p:spTree>
    <p:extLst>
      <p:ext uri="{BB962C8B-B14F-4D97-AF65-F5344CB8AC3E}">
        <p14:creationId xmlns:p14="http://schemas.microsoft.com/office/powerpoint/2010/main" val="299213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301</TotalTime>
  <Words>468</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Arial-BoldMT</vt:lpstr>
      <vt:lpstr>ArialMT</vt:lpstr>
      <vt:lpstr>Century Gothic</vt:lpstr>
      <vt:lpstr>Wingdings</vt:lpstr>
      <vt:lpstr>Wingdings 3</vt:lpstr>
      <vt:lpstr>Ion Boardroom</vt:lpstr>
      <vt:lpstr>DSCI 6004 01 NATURAL LANGUAGE PROCESSING</vt:lpstr>
      <vt:lpstr>CLINICAL INFORMATION RETRIEVAL SYSTEM   </vt:lpstr>
      <vt:lpstr>Users struggle to quickly find accurate and detailed information about the website's services.  This results in frustration, decreased user satisfaction, and inefficient customer support.  Existing support methods lack the ability to deliver immediate, context-aware, and comprehensive responses to complex queries.</vt:lpstr>
      <vt:lpstr>SYSTEM ARCHITECTURE</vt:lpstr>
      <vt:lpstr>METHODOLOGY</vt:lpstr>
      <vt:lpstr>PowerPoint Presentation</vt:lpstr>
      <vt:lpstr>CODE EXECUTION FLOW</vt:lpstr>
      <vt:lpstr>RESULTS</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Sharath Chandra Kamuni</dc:creator>
  <cp:lastModifiedBy>Nikitha Yarlagadda</cp:lastModifiedBy>
  <cp:revision>3</cp:revision>
  <dcterms:created xsi:type="dcterms:W3CDTF">2025-03-24T01:00:08Z</dcterms:created>
  <dcterms:modified xsi:type="dcterms:W3CDTF">2025-04-27T22:57:19Z</dcterms:modified>
</cp:coreProperties>
</file>