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5" r:id="rId9"/>
    <p:sldId id="266" r:id="rId10"/>
    <p:sldId id="271" r:id="rId11"/>
    <p:sldId id="262" r:id="rId12"/>
    <p:sldId id="263" r:id="rId13"/>
    <p:sldId id="264" r:id="rId14"/>
    <p:sldId id="270" r:id="rId15"/>
  </p:sldIdLst>
  <p:sldSz cx="12192000" cy="6858000"/>
  <p:notesSz cx="12192000" cy="6858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5F5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385" dirty="0"/>
              <a:t>T</a:t>
            </a:r>
            <a:r>
              <a:rPr dirty="0"/>
              <a:t>A</a:t>
            </a:r>
            <a:r>
              <a:rPr spc="-165" dirty="0"/>
              <a:t> </a:t>
            </a:r>
            <a:r>
              <a:rPr spc="-25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5F5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385" dirty="0"/>
              <a:t>T</a:t>
            </a:r>
            <a:r>
              <a:rPr dirty="0"/>
              <a:t>A</a:t>
            </a:r>
            <a:r>
              <a:rPr spc="-165" dirty="0"/>
              <a:t> </a:t>
            </a:r>
            <a:r>
              <a:rPr spc="-25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5F5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385" dirty="0"/>
              <a:t>T</a:t>
            </a:r>
            <a:r>
              <a:rPr dirty="0"/>
              <a:t>A</a:t>
            </a:r>
            <a:r>
              <a:rPr spc="-165" dirty="0"/>
              <a:t> </a:t>
            </a:r>
            <a:r>
              <a:rPr spc="-25" dirty="0"/>
              <a:t>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5F5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385" dirty="0"/>
              <a:t>T</a:t>
            </a:r>
            <a:r>
              <a:rPr dirty="0"/>
              <a:t>A</a:t>
            </a:r>
            <a:r>
              <a:rPr spc="-165" dirty="0"/>
              <a:t> </a:t>
            </a:r>
            <a:r>
              <a:rPr spc="-25" dirty="0"/>
              <a:t>2023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5F5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385" dirty="0"/>
              <a:t>T</a:t>
            </a:r>
            <a:r>
              <a:rPr dirty="0"/>
              <a:t>A</a:t>
            </a:r>
            <a:r>
              <a:rPr spc="-165" dirty="0"/>
              <a:t> </a:t>
            </a:r>
            <a:r>
              <a:rPr spc="-25" dirty="0"/>
              <a:t>2023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02059" y="6230620"/>
            <a:ext cx="457200" cy="4572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431269" y="6262370"/>
            <a:ext cx="398780" cy="398780"/>
          </a:xfrm>
          <a:custGeom>
            <a:avLst/>
            <a:gdLst/>
            <a:ahLst/>
            <a:cxnLst/>
            <a:rect l="l" t="t" r="r" b="b"/>
            <a:pathLst>
              <a:path w="398779" h="398779">
                <a:moveTo>
                  <a:pt x="0" y="199389"/>
                </a:moveTo>
                <a:lnTo>
                  <a:pt x="5206" y="153669"/>
                </a:lnTo>
                <a:lnTo>
                  <a:pt x="20320" y="111696"/>
                </a:lnTo>
                <a:lnTo>
                  <a:pt x="43814" y="74675"/>
                </a:lnTo>
                <a:lnTo>
                  <a:pt x="74675" y="43802"/>
                </a:lnTo>
                <a:lnTo>
                  <a:pt x="111759" y="20269"/>
                </a:lnTo>
                <a:lnTo>
                  <a:pt x="153670" y="5270"/>
                </a:lnTo>
                <a:lnTo>
                  <a:pt x="199389" y="0"/>
                </a:lnTo>
                <a:lnTo>
                  <a:pt x="245109" y="5270"/>
                </a:lnTo>
                <a:lnTo>
                  <a:pt x="287020" y="20269"/>
                </a:lnTo>
                <a:lnTo>
                  <a:pt x="324103" y="43802"/>
                </a:lnTo>
                <a:lnTo>
                  <a:pt x="354964" y="74675"/>
                </a:lnTo>
                <a:lnTo>
                  <a:pt x="378459" y="111696"/>
                </a:lnTo>
                <a:lnTo>
                  <a:pt x="393573" y="153669"/>
                </a:lnTo>
                <a:lnTo>
                  <a:pt x="398779" y="199389"/>
                </a:lnTo>
                <a:lnTo>
                  <a:pt x="393573" y="245109"/>
                </a:lnTo>
                <a:lnTo>
                  <a:pt x="378459" y="287083"/>
                </a:lnTo>
                <a:lnTo>
                  <a:pt x="354964" y="324103"/>
                </a:lnTo>
                <a:lnTo>
                  <a:pt x="324103" y="354977"/>
                </a:lnTo>
                <a:lnTo>
                  <a:pt x="287020" y="378510"/>
                </a:lnTo>
                <a:lnTo>
                  <a:pt x="245109" y="393509"/>
                </a:lnTo>
                <a:lnTo>
                  <a:pt x="199389" y="398779"/>
                </a:lnTo>
                <a:lnTo>
                  <a:pt x="153670" y="393509"/>
                </a:lnTo>
                <a:lnTo>
                  <a:pt x="111759" y="378510"/>
                </a:lnTo>
                <a:lnTo>
                  <a:pt x="74675" y="354977"/>
                </a:lnTo>
                <a:lnTo>
                  <a:pt x="43814" y="324103"/>
                </a:lnTo>
                <a:lnTo>
                  <a:pt x="20320" y="287083"/>
                </a:lnTo>
                <a:lnTo>
                  <a:pt x="5206" y="245109"/>
                </a:lnTo>
                <a:lnTo>
                  <a:pt x="0" y="199389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9032" y="2110104"/>
            <a:ext cx="2077085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25701" y="6117255"/>
            <a:ext cx="887094" cy="290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75F5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385" dirty="0"/>
              <a:t>T</a:t>
            </a:r>
            <a:r>
              <a:rPr dirty="0"/>
              <a:t>A</a:t>
            </a:r>
            <a:r>
              <a:rPr spc="-165" dirty="0"/>
              <a:t> </a:t>
            </a:r>
            <a:r>
              <a:rPr spc="-25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24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5.jpg"/><Relationship Id="rId4" Type="http://schemas.openxmlformats.org/officeDocument/2006/relationships/image" Target="../media/image4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5.jp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5.jp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5.jp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019" y="1346200"/>
            <a:ext cx="10220960" cy="8127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2019" y="1485900"/>
            <a:ext cx="10220960" cy="3662679"/>
            <a:chOff x="922019" y="1485900"/>
            <a:chExt cx="10220960" cy="366267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2019" y="4300221"/>
              <a:ext cx="10220960" cy="812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2019" y="1485900"/>
              <a:ext cx="10220960" cy="36626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56139" y="4175760"/>
              <a:ext cx="866140" cy="866140"/>
            </a:xfrm>
            <a:custGeom>
              <a:avLst/>
              <a:gdLst/>
              <a:ahLst/>
              <a:cxnLst/>
              <a:rect l="l" t="t" r="r" b="b"/>
              <a:pathLst>
                <a:path w="866140" h="866139">
                  <a:moveTo>
                    <a:pt x="0" y="433069"/>
                  </a:moveTo>
                  <a:lnTo>
                    <a:pt x="2539" y="385825"/>
                  </a:lnTo>
                  <a:lnTo>
                    <a:pt x="10032" y="340232"/>
                  </a:lnTo>
                  <a:lnTo>
                    <a:pt x="22098" y="296163"/>
                  </a:lnTo>
                  <a:lnTo>
                    <a:pt x="38607" y="254253"/>
                  </a:lnTo>
                  <a:lnTo>
                    <a:pt x="59181" y="214502"/>
                  </a:lnTo>
                  <a:lnTo>
                    <a:pt x="83565" y="177291"/>
                  </a:lnTo>
                  <a:lnTo>
                    <a:pt x="111632" y="142875"/>
                  </a:lnTo>
                  <a:lnTo>
                    <a:pt x="142875" y="111632"/>
                  </a:lnTo>
                  <a:lnTo>
                    <a:pt x="177291" y="83565"/>
                  </a:lnTo>
                  <a:lnTo>
                    <a:pt x="214502" y="59181"/>
                  </a:lnTo>
                  <a:lnTo>
                    <a:pt x="254253" y="38607"/>
                  </a:lnTo>
                  <a:lnTo>
                    <a:pt x="296163" y="22097"/>
                  </a:lnTo>
                  <a:lnTo>
                    <a:pt x="340232" y="10032"/>
                  </a:lnTo>
                  <a:lnTo>
                    <a:pt x="385825" y="2539"/>
                  </a:lnTo>
                  <a:lnTo>
                    <a:pt x="433069" y="0"/>
                  </a:lnTo>
                  <a:lnTo>
                    <a:pt x="480313" y="2539"/>
                  </a:lnTo>
                  <a:lnTo>
                    <a:pt x="525906" y="10032"/>
                  </a:lnTo>
                  <a:lnTo>
                    <a:pt x="569976" y="22097"/>
                  </a:lnTo>
                  <a:lnTo>
                    <a:pt x="611885" y="38607"/>
                  </a:lnTo>
                  <a:lnTo>
                    <a:pt x="651636" y="59181"/>
                  </a:lnTo>
                  <a:lnTo>
                    <a:pt x="688848" y="83565"/>
                  </a:lnTo>
                  <a:lnTo>
                    <a:pt x="723264" y="111632"/>
                  </a:lnTo>
                  <a:lnTo>
                    <a:pt x="754506" y="142875"/>
                  </a:lnTo>
                  <a:lnTo>
                    <a:pt x="782574" y="177291"/>
                  </a:lnTo>
                  <a:lnTo>
                    <a:pt x="806957" y="214502"/>
                  </a:lnTo>
                  <a:lnTo>
                    <a:pt x="827531" y="254253"/>
                  </a:lnTo>
                  <a:lnTo>
                    <a:pt x="844041" y="296163"/>
                  </a:lnTo>
                  <a:lnTo>
                    <a:pt x="856106" y="340232"/>
                  </a:lnTo>
                  <a:lnTo>
                    <a:pt x="863600" y="385825"/>
                  </a:lnTo>
                  <a:lnTo>
                    <a:pt x="866139" y="433069"/>
                  </a:lnTo>
                  <a:lnTo>
                    <a:pt x="863600" y="480313"/>
                  </a:lnTo>
                  <a:lnTo>
                    <a:pt x="856106" y="525907"/>
                  </a:lnTo>
                  <a:lnTo>
                    <a:pt x="844041" y="569976"/>
                  </a:lnTo>
                  <a:lnTo>
                    <a:pt x="827531" y="611885"/>
                  </a:lnTo>
                  <a:lnTo>
                    <a:pt x="806957" y="651637"/>
                  </a:lnTo>
                  <a:lnTo>
                    <a:pt x="782574" y="688847"/>
                  </a:lnTo>
                  <a:lnTo>
                    <a:pt x="754506" y="723264"/>
                  </a:lnTo>
                  <a:lnTo>
                    <a:pt x="723264" y="754507"/>
                  </a:lnTo>
                  <a:lnTo>
                    <a:pt x="688848" y="782573"/>
                  </a:lnTo>
                  <a:lnTo>
                    <a:pt x="651636" y="806957"/>
                  </a:lnTo>
                  <a:lnTo>
                    <a:pt x="611885" y="827532"/>
                  </a:lnTo>
                  <a:lnTo>
                    <a:pt x="569976" y="844041"/>
                  </a:lnTo>
                  <a:lnTo>
                    <a:pt x="525906" y="856107"/>
                  </a:lnTo>
                  <a:lnTo>
                    <a:pt x="480313" y="863600"/>
                  </a:lnTo>
                  <a:lnTo>
                    <a:pt x="433069" y="866139"/>
                  </a:lnTo>
                  <a:lnTo>
                    <a:pt x="385825" y="863600"/>
                  </a:lnTo>
                  <a:lnTo>
                    <a:pt x="340232" y="856107"/>
                  </a:lnTo>
                  <a:lnTo>
                    <a:pt x="296163" y="844041"/>
                  </a:lnTo>
                  <a:lnTo>
                    <a:pt x="254253" y="827532"/>
                  </a:lnTo>
                  <a:lnTo>
                    <a:pt x="214502" y="806957"/>
                  </a:lnTo>
                  <a:lnTo>
                    <a:pt x="177291" y="782573"/>
                  </a:lnTo>
                  <a:lnTo>
                    <a:pt x="142875" y="754507"/>
                  </a:lnTo>
                  <a:lnTo>
                    <a:pt x="111632" y="723264"/>
                  </a:lnTo>
                  <a:lnTo>
                    <a:pt x="83565" y="688847"/>
                  </a:lnTo>
                  <a:lnTo>
                    <a:pt x="59181" y="651637"/>
                  </a:lnTo>
                  <a:lnTo>
                    <a:pt x="38607" y="611885"/>
                  </a:lnTo>
                  <a:lnTo>
                    <a:pt x="22098" y="569976"/>
                  </a:lnTo>
                  <a:lnTo>
                    <a:pt x="10032" y="525907"/>
                  </a:lnTo>
                  <a:lnTo>
                    <a:pt x="2539" y="480313"/>
                  </a:lnTo>
                  <a:lnTo>
                    <a:pt x="0" y="43306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7680" y="5717540"/>
            <a:ext cx="904239" cy="8991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9180" y="2286000"/>
            <a:ext cx="9806940" cy="65023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385" dirty="0"/>
              <a:t>T</a:t>
            </a:r>
            <a:r>
              <a:rPr dirty="0"/>
              <a:t>A</a:t>
            </a:r>
            <a:r>
              <a:rPr spc="-165" dirty="0"/>
              <a:t> </a:t>
            </a:r>
            <a:r>
              <a:rPr spc="-25" dirty="0"/>
              <a:t>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539" y="1018539"/>
            <a:ext cx="6692900" cy="5918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9032" y="2097404"/>
            <a:ext cx="9804400" cy="45781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ts val="2300"/>
              </a:lnSpc>
              <a:spcBef>
                <a:spcPts val="1750"/>
              </a:spcBef>
              <a:buSzPct val="85000"/>
              <a:buFont typeface="+mj-lt"/>
              <a:buAutoNum type="arabicPeriod"/>
              <a:tabLst>
                <a:tab pos="195580" algn="l"/>
              </a:tabLst>
            </a:pPr>
            <a:r>
              <a:rPr lang="es-MX" sz="2000" dirty="0">
                <a:latin typeface="Trebuchet MS"/>
                <a:cs typeface="Trebuchet MS"/>
              </a:rPr>
              <a:t>Cree</a:t>
            </a:r>
            <a:r>
              <a:rPr lang="es-MX" sz="2000" spc="-6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un</a:t>
            </a:r>
            <a:r>
              <a:rPr lang="es-MX" sz="2000" spc="-4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bucle</a:t>
            </a:r>
            <a:r>
              <a:rPr lang="es-MX" sz="2000" spc="-7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que</a:t>
            </a:r>
            <a:r>
              <a:rPr lang="es-MX" sz="2000" spc="-80" dirty="0">
                <a:latin typeface="Trebuchet MS"/>
                <a:cs typeface="Trebuchet MS"/>
              </a:rPr>
              <a:t> </a:t>
            </a:r>
            <a:r>
              <a:rPr lang="es-MX" sz="2000" spc="-5" dirty="0">
                <a:latin typeface="Trebuchet MS"/>
                <a:cs typeface="Trebuchet MS"/>
              </a:rPr>
              <a:t>sume y muestre</a:t>
            </a:r>
            <a:r>
              <a:rPr lang="es-MX" sz="2000" spc="-40" dirty="0">
                <a:latin typeface="Trebuchet MS"/>
                <a:cs typeface="Trebuchet MS"/>
              </a:rPr>
              <a:t> </a:t>
            </a:r>
            <a:r>
              <a:rPr lang="es-MX" sz="2000" spc="-5" dirty="0">
                <a:latin typeface="Trebuchet MS"/>
                <a:cs typeface="Trebuchet MS"/>
              </a:rPr>
              <a:t>los</a:t>
            </a:r>
            <a:r>
              <a:rPr lang="es-MX" sz="2000" spc="-1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números</a:t>
            </a:r>
            <a:r>
              <a:rPr lang="es-MX" sz="2000" spc="-8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del</a:t>
            </a:r>
            <a:r>
              <a:rPr lang="es-MX" sz="2000" spc="-75" dirty="0">
                <a:latin typeface="Trebuchet MS"/>
                <a:cs typeface="Trebuchet MS"/>
              </a:rPr>
              <a:t> </a:t>
            </a:r>
            <a:r>
              <a:rPr lang="es-MX" sz="2000" spc="-25" dirty="0">
                <a:latin typeface="Trebuchet MS"/>
                <a:cs typeface="Trebuchet MS"/>
              </a:rPr>
              <a:t>100</a:t>
            </a:r>
            <a:r>
              <a:rPr lang="es-MX" sz="2000" spc="4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al</a:t>
            </a:r>
            <a:r>
              <a:rPr lang="es-MX" sz="2000" spc="-40" dirty="0">
                <a:latin typeface="Trebuchet MS"/>
                <a:cs typeface="Trebuchet MS"/>
              </a:rPr>
              <a:t> </a:t>
            </a:r>
            <a:r>
              <a:rPr lang="es-MX" sz="2000" spc="-30" dirty="0">
                <a:latin typeface="Trebuchet MS"/>
                <a:cs typeface="Trebuchet MS"/>
              </a:rPr>
              <a:t>200.</a:t>
            </a:r>
          </a:p>
          <a:p>
            <a:pPr marL="469265" marR="5080" indent="-457200">
              <a:lnSpc>
                <a:spcPts val="2300"/>
              </a:lnSpc>
              <a:spcBef>
                <a:spcPts val="1750"/>
              </a:spcBef>
              <a:buSzPct val="85000"/>
              <a:buFont typeface="+mj-lt"/>
              <a:buAutoNum type="arabicPeriod"/>
              <a:tabLst>
                <a:tab pos="195580" algn="l"/>
              </a:tabLst>
            </a:pPr>
            <a:endParaRPr lang="es-MX" sz="2000" dirty="0">
              <a:latin typeface="Trebuchet MS"/>
              <a:cs typeface="Trebuchet MS"/>
            </a:endParaRPr>
          </a:p>
          <a:p>
            <a:pPr marL="469265" marR="5080" indent="-457200">
              <a:lnSpc>
                <a:spcPts val="2300"/>
              </a:lnSpc>
              <a:spcBef>
                <a:spcPts val="1750"/>
              </a:spcBef>
              <a:buSzPct val="85000"/>
              <a:buFont typeface="+mj-lt"/>
              <a:buAutoNum type="arabicPeriod"/>
              <a:tabLst>
                <a:tab pos="195580" algn="l"/>
              </a:tabLst>
            </a:pPr>
            <a:r>
              <a:rPr lang="es-MX" sz="2000" dirty="0">
                <a:latin typeface="Trebuchet MS"/>
                <a:cs typeface="Trebuchet MS"/>
              </a:rPr>
              <a:t>Crear</a:t>
            </a:r>
            <a:r>
              <a:rPr lang="es-MX" sz="2000" spc="-5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un</a:t>
            </a:r>
            <a:r>
              <a:rPr lang="es-MX" sz="2000" spc="-3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ciclo</a:t>
            </a:r>
            <a:r>
              <a:rPr lang="es-MX" sz="2000" spc="-2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infinito,</a:t>
            </a:r>
            <a:r>
              <a:rPr lang="es-MX" sz="2000" spc="-4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es</a:t>
            </a:r>
            <a:r>
              <a:rPr lang="es-MX" sz="2000" spc="-5" dirty="0">
                <a:latin typeface="Trebuchet MS"/>
                <a:cs typeface="Trebuchet MS"/>
              </a:rPr>
              <a:t> </a:t>
            </a:r>
            <a:r>
              <a:rPr lang="es-MX" sz="2000" spc="-80" dirty="0">
                <a:latin typeface="Trebuchet MS"/>
                <a:cs typeface="Trebuchet MS"/>
              </a:rPr>
              <a:t>decir,</a:t>
            </a:r>
            <a:r>
              <a:rPr lang="es-MX" sz="2000" spc="-15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un</a:t>
            </a:r>
            <a:r>
              <a:rPr lang="es-MX" sz="2000" spc="-1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ciclo</a:t>
            </a:r>
            <a:r>
              <a:rPr lang="es-MX" sz="2000" spc="-3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que</a:t>
            </a:r>
            <a:r>
              <a:rPr lang="es-MX" sz="2000" spc="-4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nunca</a:t>
            </a:r>
            <a:r>
              <a:rPr lang="es-MX" sz="2000" spc="-7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termina</a:t>
            </a:r>
            <a:r>
              <a:rPr lang="es-MX" sz="2000" spc="-85" dirty="0">
                <a:latin typeface="Trebuchet MS"/>
                <a:cs typeface="Trebuchet MS"/>
              </a:rPr>
              <a:t> </a:t>
            </a:r>
            <a:r>
              <a:rPr lang="es-MX" sz="2000" spc="-5" dirty="0">
                <a:latin typeface="Trebuchet MS"/>
                <a:cs typeface="Trebuchet MS"/>
              </a:rPr>
              <a:t>(las</a:t>
            </a:r>
            <a:r>
              <a:rPr lang="es-MX" sz="2000" spc="40" dirty="0">
                <a:latin typeface="Trebuchet MS"/>
                <a:cs typeface="Trebuchet MS"/>
              </a:rPr>
              <a:t> </a:t>
            </a:r>
            <a:r>
              <a:rPr lang="es-MX" sz="2000" spc="-5" dirty="0">
                <a:latin typeface="Trebuchet MS"/>
                <a:cs typeface="Trebuchet MS"/>
              </a:rPr>
              <a:t>instrucciones</a:t>
            </a:r>
            <a:r>
              <a:rPr lang="es-MX" sz="2000" spc="-11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dentro </a:t>
            </a:r>
            <a:r>
              <a:rPr lang="es-MX" sz="2000" spc="-58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del</a:t>
            </a:r>
            <a:r>
              <a:rPr lang="es-MX" sz="2000" spc="-5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ciclo</a:t>
            </a:r>
            <a:r>
              <a:rPr lang="es-MX" sz="2000" spc="-3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quedan</a:t>
            </a:r>
            <a:r>
              <a:rPr lang="es-MX" sz="2000" spc="-11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a</a:t>
            </a:r>
            <a:r>
              <a:rPr lang="es-MX" sz="2000" spc="-1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criterio</a:t>
            </a:r>
            <a:r>
              <a:rPr lang="es-MX" sz="2000" spc="-11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de</a:t>
            </a:r>
            <a:r>
              <a:rPr lang="es-MX" sz="2000" spc="-3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cada</a:t>
            </a:r>
            <a:r>
              <a:rPr lang="es-MX" sz="2000" spc="-5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uno)</a:t>
            </a:r>
          </a:p>
          <a:p>
            <a:pPr marL="469265" marR="5080" indent="-457200">
              <a:lnSpc>
                <a:spcPts val="2300"/>
              </a:lnSpc>
              <a:spcBef>
                <a:spcPts val="1750"/>
              </a:spcBef>
              <a:buSzPct val="85000"/>
              <a:buFont typeface="+mj-lt"/>
              <a:buAutoNum type="arabicPeriod"/>
              <a:tabLst>
                <a:tab pos="195580" algn="l"/>
              </a:tabLst>
            </a:pPr>
            <a:endParaRPr lang="es-MX" sz="2000" dirty="0">
              <a:latin typeface="Trebuchet MS"/>
              <a:cs typeface="Trebuchet MS"/>
            </a:endParaRPr>
          </a:p>
          <a:p>
            <a:pPr marL="469265" marR="5080" indent="-457200">
              <a:lnSpc>
                <a:spcPts val="2300"/>
              </a:lnSpc>
              <a:spcBef>
                <a:spcPts val="1750"/>
              </a:spcBef>
              <a:buSzPct val="85000"/>
              <a:buFont typeface="+mj-lt"/>
              <a:buAutoNum type="arabicPeriod"/>
              <a:tabLst>
                <a:tab pos="195580" algn="l"/>
              </a:tabLst>
            </a:pPr>
            <a:r>
              <a:rPr lang="es-MX" sz="2000" dirty="0">
                <a:latin typeface="Trebuchet MS"/>
                <a:cs typeface="Trebuchet MS"/>
              </a:rPr>
              <a:t>Escriba</a:t>
            </a:r>
            <a:r>
              <a:rPr lang="es-MX" sz="2000" spc="-2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un</a:t>
            </a:r>
            <a:r>
              <a:rPr lang="es-MX" sz="2000" spc="-4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programa</a:t>
            </a:r>
            <a:r>
              <a:rPr lang="es-MX" sz="2000" spc="-6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que</a:t>
            </a:r>
            <a:r>
              <a:rPr lang="es-MX" sz="2000" spc="-5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pregunte</a:t>
            </a:r>
            <a:r>
              <a:rPr lang="es-MX" sz="2000" spc="-90" dirty="0">
                <a:latin typeface="Trebuchet MS"/>
                <a:cs typeface="Trebuchet MS"/>
              </a:rPr>
              <a:t> </a:t>
            </a:r>
            <a:r>
              <a:rPr lang="es-MX" sz="2000" spc="-5" dirty="0">
                <a:latin typeface="Trebuchet MS"/>
                <a:cs typeface="Trebuchet MS"/>
              </a:rPr>
              <a:t>una</a:t>
            </a:r>
            <a:r>
              <a:rPr lang="es-MX" sz="2000" spc="-9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y</a:t>
            </a:r>
            <a:r>
              <a:rPr lang="es-MX" sz="2000" spc="1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otra</a:t>
            </a:r>
            <a:r>
              <a:rPr lang="es-MX" sz="2000" spc="-7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vez</a:t>
            </a:r>
            <a:r>
              <a:rPr lang="es-MX" sz="2000" spc="-30" dirty="0">
                <a:latin typeface="Trebuchet MS"/>
                <a:cs typeface="Trebuchet MS"/>
              </a:rPr>
              <a:t> </a:t>
            </a:r>
            <a:r>
              <a:rPr lang="es-MX" sz="2000" spc="-15" dirty="0">
                <a:latin typeface="Trebuchet MS"/>
                <a:cs typeface="Trebuchet MS"/>
              </a:rPr>
              <a:t>si</a:t>
            </a:r>
            <a:r>
              <a:rPr lang="es-MX" sz="2000" spc="2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desea</a:t>
            </a:r>
            <a:r>
              <a:rPr lang="es-MX" sz="2000" spc="-3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terminar</a:t>
            </a:r>
            <a:r>
              <a:rPr lang="es-MX" sz="2000" spc="-10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el</a:t>
            </a:r>
            <a:r>
              <a:rPr lang="es-MX" sz="2000" spc="-5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programa, </a:t>
            </a:r>
            <a:r>
              <a:rPr lang="es-MX" sz="2000" spc="-5" dirty="0">
                <a:latin typeface="Trebuchet MS"/>
                <a:cs typeface="Trebuchet MS"/>
              </a:rPr>
              <a:t>salvo</a:t>
            </a:r>
            <a:r>
              <a:rPr lang="es-MX" sz="2000" spc="-20" dirty="0">
                <a:latin typeface="Trebuchet MS"/>
                <a:cs typeface="Trebuchet MS"/>
              </a:rPr>
              <a:t> si</a:t>
            </a:r>
            <a:r>
              <a:rPr lang="es-MX" sz="2000" spc="5" dirty="0">
                <a:latin typeface="Trebuchet MS"/>
                <a:cs typeface="Trebuchet MS"/>
              </a:rPr>
              <a:t> </a:t>
            </a:r>
            <a:r>
              <a:rPr lang="es-MX" sz="2000" spc="-20" dirty="0">
                <a:latin typeface="Trebuchet MS"/>
                <a:cs typeface="Trebuchet MS"/>
              </a:rPr>
              <a:t>se</a:t>
            </a:r>
            <a:r>
              <a:rPr lang="es-MX" sz="2000" spc="2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contesta</a:t>
            </a:r>
            <a:r>
              <a:rPr lang="es-MX" sz="2000" spc="-11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exactamente</a:t>
            </a:r>
            <a:r>
              <a:rPr lang="es-MX" sz="2000" spc="-80" dirty="0">
                <a:latin typeface="Trebuchet MS"/>
                <a:cs typeface="Trebuchet MS"/>
              </a:rPr>
              <a:t> </a:t>
            </a:r>
            <a:r>
              <a:rPr lang="es-MX" sz="2000" spc="-5" dirty="0">
                <a:latin typeface="Trebuchet MS"/>
                <a:cs typeface="Trebuchet MS"/>
              </a:rPr>
              <a:t>SI</a:t>
            </a:r>
            <a:r>
              <a:rPr lang="es-MX" sz="2000" spc="-4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(en</a:t>
            </a:r>
            <a:r>
              <a:rPr lang="es-MX" sz="2000" spc="-35" dirty="0">
                <a:latin typeface="Trebuchet MS"/>
                <a:cs typeface="Trebuchet MS"/>
              </a:rPr>
              <a:t> </a:t>
            </a:r>
            <a:r>
              <a:rPr lang="es-MX" sz="2000" spc="-5" dirty="0">
                <a:latin typeface="Trebuchet MS"/>
                <a:cs typeface="Trebuchet MS"/>
              </a:rPr>
              <a:t>mayúsculas</a:t>
            </a:r>
            <a:r>
              <a:rPr lang="es-MX" sz="2000" spc="-2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y</a:t>
            </a:r>
            <a:r>
              <a:rPr lang="es-MX" sz="2000" spc="-10" dirty="0">
                <a:latin typeface="Trebuchet MS"/>
                <a:cs typeface="Trebuchet MS"/>
              </a:rPr>
              <a:t> </a:t>
            </a:r>
            <a:r>
              <a:rPr lang="es-MX" sz="2000" spc="-5" dirty="0">
                <a:latin typeface="Trebuchet MS"/>
                <a:cs typeface="Trebuchet MS"/>
              </a:rPr>
              <a:t>sin</a:t>
            </a:r>
            <a:r>
              <a:rPr lang="es-MX" sz="2000" spc="-2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tilde).</a:t>
            </a:r>
          </a:p>
          <a:p>
            <a:pPr marL="469265" marR="5080" indent="-457200">
              <a:lnSpc>
                <a:spcPts val="2300"/>
              </a:lnSpc>
              <a:spcBef>
                <a:spcPts val="1750"/>
              </a:spcBef>
              <a:buSzPct val="85000"/>
              <a:buFont typeface="+mj-lt"/>
              <a:buAutoNum type="arabicPeriod"/>
              <a:tabLst>
                <a:tab pos="195580" algn="l"/>
              </a:tabLst>
            </a:pPr>
            <a:endParaRPr lang="es-MX" sz="2000" dirty="0">
              <a:latin typeface="Trebuchet MS"/>
              <a:cs typeface="Trebuchet MS"/>
            </a:endParaRPr>
          </a:p>
          <a:p>
            <a:pPr marL="469265" marR="5080" indent="-457200">
              <a:lnSpc>
                <a:spcPts val="2300"/>
              </a:lnSpc>
              <a:spcBef>
                <a:spcPts val="1750"/>
              </a:spcBef>
              <a:buSzPct val="85000"/>
              <a:buFont typeface="+mj-lt"/>
              <a:buAutoNum type="arabicPeriod"/>
              <a:tabLst>
                <a:tab pos="195580" algn="l"/>
              </a:tabLst>
            </a:pPr>
            <a:endParaRPr lang="es-MX" sz="2000" dirty="0">
              <a:latin typeface="Trebuchet MS"/>
              <a:cs typeface="Trebuchet MS"/>
            </a:endParaRPr>
          </a:p>
          <a:p>
            <a:pPr marL="469265" marR="5080" indent="-457200">
              <a:lnSpc>
                <a:spcPts val="2300"/>
              </a:lnSpc>
              <a:spcBef>
                <a:spcPts val="1750"/>
              </a:spcBef>
              <a:buSzPct val="85000"/>
              <a:buFont typeface="+mj-lt"/>
              <a:buAutoNum type="arabicPeriod"/>
              <a:tabLst>
                <a:tab pos="195580" algn="l"/>
              </a:tabLst>
            </a:pPr>
            <a:endParaRPr lang="es-MX" sz="20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980" y="5730240"/>
            <a:ext cx="904239" cy="8991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385" dirty="0"/>
              <a:t>T</a:t>
            </a:r>
            <a:r>
              <a:rPr dirty="0"/>
              <a:t>A</a:t>
            </a:r>
            <a:r>
              <a:rPr spc="-165" dirty="0"/>
              <a:t> </a:t>
            </a:r>
            <a:r>
              <a:rPr spc="-25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82312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980" y="5730240"/>
            <a:ext cx="904239" cy="8991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5500" y="1346200"/>
            <a:ext cx="3180079" cy="5918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1100" y="688340"/>
            <a:ext cx="6827520" cy="4724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64859" y="1729739"/>
            <a:ext cx="6327140" cy="28752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73367" y="2048159"/>
            <a:ext cx="4898390" cy="22580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275"/>
              </a:spcBef>
              <a:buClr>
                <a:srgbClr val="5389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5" dirty="0">
                <a:latin typeface="Trebuchet MS"/>
                <a:cs typeface="Trebuchet MS"/>
              </a:rPr>
              <a:t>C</a:t>
            </a:r>
            <a:r>
              <a:rPr sz="2000" spc="10" dirty="0">
                <a:latin typeface="Trebuchet MS"/>
                <a:cs typeface="Trebuchet MS"/>
              </a:rPr>
              <a:t>i</a:t>
            </a:r>
            <a:r>
              <a:rPr sz="2000" spc="5" dirty="0">
                <a:latin typeface="Trebuchet MS"/>
                <a:cs typeface="Trebuchet MS"/>
              </a:rPr>
              <a:t>c</a:t>
            </a:r>
            <a:r>
              <a:rPr sz="2000" spc="-10" dirty="0">
                <a:latin typeface="Trebuchet MS"/>
                <a:cs typeface="Trebuchet MS"/>
              </a:rPr>
              <a:t>l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</a:t>
            </a:r>
            <a:r>
              <a:rPr sz="2000" spc="10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p</a:t>
            </a:r>
            <a:r>
              <a:rPr sz="2000" spc="5" dirty="0">
                <a:latin typeface="Trebuchet MS"/>
                <a:cs typeface="Trebuchet MS"/>
              </a:rPr>
              <a:t>etit</a:t>
            </a:r>
            <a:r>
              <a:rPr sz="2000" spc="-15" dirty="0">
                <a:latin typeface="Trebuchet MS"/>
                <a:cs typeface="Trebuchet MS"/>
              </a:rPr>
              <a:t>i</a:t>
            </a:r>
            <a:r>
              <a:rPr sz="2000" dirty="0">
                <a:latin typeface="Trebuchet MS"/>
                <a:cs typeface="Trebuchet MS"/>
              </a:rPr>
              <a:t>vo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</a:t>
            </a:r>
            <a:endParaRPr sz="2000">
              <a:latin typeface="Trebuchet MS"/>
              <a:cs typeface="Trebuchet MS"/>
            </a:endParaRPr>
          </a:p>
          <a:p>
            <a:pPr marR="318770" algn="r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Consolas"/>
                <a:cs typeface="Consolas"/>
              </a:rPr>
              <a:t>for</a:t>
            </a:r>
            <a:r>
              <a:rPr sz="1800" spc="-9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variable</a:t>
            </a:r>
            <a:r>
              <a:rPr sz="1800" spc="-8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in</a:t>
            </a:r>
            <a:r>
              <a:rPr sz="1800" spc="-8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range(veces):</a:t>
            </a:r>
            <a:endParaRPr sz="1800">
              <a:latin typeface="Consolas"/>
              <a:cs typeface="Consolas"/>
            </a:endParaRPr>
          </a:p>
          <a:p>
            <a:pPr marR="281940" algn="r">
              <a:lnSpc>
                <a:spcPct val="100000"/>
              </a:lnSpc>
              <a:spcBef>
                <a:spcPts val="400"/>
              </a:spcBef>
            </a:pPr>
            <a:r>
              <a:rPr sz="1800" spc="-20" dirty="0">
                <a:latin typeface="Consolas"/>
                <a:cs typeface="Consolas"/>
              </a:rPr>
              <a:t>lista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de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spc="-20" dirty="0">
                <a:latin typeface="Consolas"/>
                <a:cs typeface="Consolas"/>
              </a:rPr>
              <a:t>instrucciones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Consolas"/>
              <a:cs typeface="Consolas"/>
            </a:endParaRPr>
          </a:p>
          <a:p>
            <a:pPr marL="287020" marR="5080">
              <a:lnSpc>
                <a:spcPct val="118100"/>
              </a:lnSpc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rebuchet MS"/>
                <a:cs typeface="Trebuchet MS"/>
              </a:rPr>
              <a:t>Ejecuta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ciclo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tantas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veces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como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valor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que tenga </a:t>
            </a:r>
            <a:r>
              <a:rPr sz="1800" dirty="0">
                <a:latin typeface="Trebuchet MS"/>
                <a:cs typeface="Trebuchet MS"/>
              </a:rPr>
              <a:t>la </a:t>
            </a:r>
            <a:r>
              <a:rPr sz="1800" spc="-5" dirty="0">
                <a:latin typeface="Trebuchet MS"/>
                <a:cs typeface="Trebuchet MS"/>
              </a:rPr>
              <a:t>variable “veces” encerrada en </a:t>
            </a:r>
            <a:r>
              <a:rPr sz="1800" dirty="0">
                <a:latin typeface="Trebuchet MS"/>
                <a:cs typeface="Trebuchet MS"/>
              </a:rPr>
              <a:t> la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palabra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reservada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range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1326" y="4986972"/>
            <a:ext cx="68687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Observación</a:t>
            </a:r>
            <a:r>
              <a:rPr sz="1800" b="1" spc="-5" dirty="0">
                <a:latin typeface="Trebuchet MS"/>
                <a:cs typeface="Trebuchet MS"/>
              </a:rPr>
              <a:t>: </a:t>
            </a:r>
            <a:r>
              <a:rPr sz="1800" dirty="0">
                <a:latin typeface="Trebuchet MS"/>
                <a:cs typeface="Trebuchet MS"/>
              </a:rPr>
              <a:t>La </a:t>
            </a:r>
            <a:r>
              <a:rPr sz="1800" spc="-5" dirty="0">
                <a:latin typeface="Trebuchet MS"/>
                <a:cs typeface="Trebuchet MS"/>
              </a:rPr>
              <a:t>variable </a:t>
            </a:r>
            <a:r>
              <a:rPr sz="1800" dirty="0">
                <a:latin typeface="Trebuchet MS"/>
                <a:cs typeface="Trebuchet MS"/>
              </a:rPr>
              <a:t>i </a:t>
            </a:r>
            <a:r>
              <a:rPr sz="1800" spc="-5" dirty="0">
                <a:latin typeface="Trebuchet MS"/>
                <a:cs typeface="Trebuchet MS"/>
              </a:rPr>
              <a:t>empieza </a:t>
            </a:r>
            <a:r>
              <a:rPr sz="1800" spc="-25" dirty="0">
                <a:latin typeface="Trebuchet MS"/>
                <a:cs typeface="Trebuchet MS"/>
              </a:rPr>
              <a:t>desde </a:t>
            </a:r>
            <a:r>
              <a:rPr sz="1800" spc="-5" dirty="0">
                <a:latin typeface="Trebuchet MS"/>
                <a:cs typeface="Trebuchet MS"/>
              </a:rPr>
              <a:t>el valor 0, </a:t>
            </a:r>
            <a:r>
              <a:rPr sz="1800" spc="-20" dirty="0">
                <a:latin typeface="Trebuchet MS"/>
                <a:cs typeface="Trebuchet MS"/>
              </a:rPr>
              <a:t>por </a:t>
            </a:r>
            <a:r>
              <a:rPr sz="1800" dirty="0">
                <a:latin typeface="Trebuchet MS"/>
                <a:cs typeface="Trebuchet MS"/>
              </a:rPr>
              <a:t>ello </a:t>
            </a:r>
            <a:r>
              <a:rPr sz="1800" spc="-5" dirty="0">
                <a:latin typeface="Trebuchet MS"/>
                <a:cs typeface="Trebuchet MS"/>
              </a:rPr>
              <a:t>en el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ejemplo se muestra </a:t>
            </a:r>
            <a:r>
              <a:rPr sz="1800" dirty="0">
                <a:latin typeface="Trebuchet MS"/>
                <a:cs typeface="Trebuchet MS"/>
              </a:rPr>
              <a:t>i+1 </a:t>
            </a:r>
            <a:r>
              <a:rPr sz="1800" spc="-5" dirty="0">
                <a:latin typeface="Trebuchet MS"/>
                <a:cs typeface="Trebuchet MS"/>
              </a:rPr>
              <a:t>para indicar el orden del número que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ingresa.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11559" y="106679"/>
            <a:ext cx="744220" cy="74422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385" dirty="0"/>
              <a:t>T</a:t>
            </a:r>
            <a:r>
              <a:rPr dirty="0"/>
              <a:t>A</a:t>
            </a:r>
            <a:r>
              <a:rPr spc="-165" dirty="0"/>
              <a:t> </a:t>
            </a:r>
            <a:r>
              <a:rPr spc="-25" dirty="0"/>
              <a:t>2023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032" y="2110359"/>
            <a:ext cx="9650095" cy="1908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"/>
              </a:spcBef>
              <a:buClr>
                <a:srgbClr val="5389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285" dirty="0">
                <a:latin typeface="Trebuchet MS"/>
                <a:cs typeface="Trebuchet MS"/>
              </a:rPr>
              <a:t>T</a:t>
            </a:r>
            <a:r>
              <a:rPr sz="2000" spc="-35" dirty="0">
                <a:latin typeface="Trebuchet MS"/>
                <a:cs typeface="Trebuchet MS"/>
              </a:rPr>
              <a:t>a</a:t>
            </a:r>
            <a:r>
              <a:rPr sz="2000" spc="-45" dirty="0">
                <a:latin typeface="Trebuchet MS"/>
                <a:cs typeface="Trebuchet MS"/>
              </a:rPr>
              <a:t>m</a:t>
            </a:r>
            <a:r>
              <a:rPr sz="2000" spc="-35" dirty="0">
                <a:latin typeface="Trebuchet MS"/>
                <a:cs typeface="Trebuchet MS"/>
              </a:rPr>
              <a:t>bié</a:t>
            </a:r>
            <a:r>
              <a:rPr sz="2000" dirty="0">
                <a:latin typeface="Trebuchet MS"/>
                <a:cs typeface="Trebuchet MS"/>
              </a:rPr>
              <a:t>n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pod</a:t>
            </a:r>
            <a:r>
              <a:rPr sz="2000" spc="5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m</a:t>
            </a:r>
            <a:r>
              <a:rPr sz="2000" dirty="0">
                <a:latin typeface="Trebuchet MS"/>
                <a:cs typeface="Trebuchet MS"/>
              </a:rPr>
              <a:t>os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hace</a:t>
            </a:r>
            <a:r>
              <a:rPr sz="2000" dirty="0">
                <a:latin typeface="Trebuchet MS"/>
                <a:cs typeface="Trebuchet MS"/>
              </a:rPr>
              <a:t>r:</a:t>
            </a:r>
            <a:endParaRPr sz="2000">
              <a:latin typeface="Trebuchet MS"/>
              <a:cs typeface="Trebuchet MS"/>
            </a:endParaRPr>
          </a:p>
          <a:p>
            <a:pPr marL="286385">
              <a:lnSpc>
                <a:spcPct val="100000"/>
              </a:lnSpc>
              <a:spcBef>
                <a:spcPts val="60"/>
              </a:spcBef>
            </a:pPr>
            <a:r>
              <a:rPr sz="1800" spc="-10" dirty="0">
                <a:latin typeface="Consolas"/>
                <a:cs typeface="Consolas"/>
              </a:rPr>
              <a:t>for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variable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in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range(vmin,vmax):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400"/>
              </a:spcBef>
            </a:pPr>
            <a:r>
              <a:rPr sz="1800" spc="-20" dirty="0">
                <a:latin typeface="Consolas"/>
                <a:cs typeface="Consolas"/>
              </a:rPr>
              <a:t>lista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de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spc="-20" dirty="0">
                <a:latin typeface="Consolas"/>
                <a:cs typeface="Consolas"/>
              </a:rPr>
              <a:t>instrucciones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Consolas"/>
              <a:cs typeface="Consolas"/>
            </a:endParaRPr>
          </a:p>
          <a:p>
            <a:pPr marL="286385">
              <a:lnSpc>
                <a:spcPts val="2350"/>
              </a:lnSpc>
            </a:pPr>
            <a:r>
              <a:rPr sz="1700" dirty="0">
                <a:solidFill>
                  <a:srgbClr val="5389B8"/>
                </a:solidFill>
                <a:latin typeface="Wingdings"/>
                <a:cs typeface="Wingdings"/>
              </a:rPr>
              <a:t></a:t>
            </a:r>
            <a:r>
              <a:rPr sz="2000" dirty="0">
                <a:latin typeface="Trebuchet MS"/>
                <a:cs typeface="Trebuchet MS"/>
              </a:rPr>
              <a:t>Ejecuta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el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ciclo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tantas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veces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que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indica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el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resultado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resta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entre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dirty="0">
                <a:latin typeface="Trebuchet MS"/>
                <a:cs typeface="Trebuchet MS"/>
              </a:rPr>
              <a:t>variable</a:t>
            </a:r>
            <a:endParaRPr sz="2000">
              <a:latin typeface="Trebuchet MS"/>
              <a:cs typeface="Trebuchet MS"/>
            </a:endParaRPr>
          </a:p>
          <a:p>
            <a:pPr marL="469265">
              <a:lnSpc>
                <a:spcPts val="2350"/>
              </a:lnSpc>
            </a:pPr>
            <a:r>
              <a:rPr sz="2000" b="1" dirty="0">
                <a:latin typeface="Trebuchet MS"/>
                <a:cs typeface="Trebuchet MS"/>
              </a:rPr>
              <a:t>v</a:t>
            </a:r>
            <a:r>
              <a:rPr sz="2000" b="1" spc="-5" dirty="0">
                <a:latin typeface="Trebuchet MS"/>
                <a:cs typeface="Trebuchet MS"/>
              </a:rPr>
              <a:t>ma</a:t>
            </a:r>
            <a:r>
              <a:rPr sz="2000" b="1" dirty="0">
                <a:latin typeface="Trebuchet MS"/>
                <a:cs typeface="Trebuchet MS"/>
              </a:rPr>
              <a:t>x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y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l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</a:t>
            </a:r>
            <a:r>
              <a:rPr sz="2000" spc="5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r</a:t>
            </a:r>
            <a:r>
              <a:rPr sz="2000" spc="10" dirty="0">
                <a:latin typeface="Trebuchet MS"/>
                <a:cs typeface="Trebuchet MS"/>
              </a:rPr>
              <a:t>i</a:t>
            </a:r>
            <a:r>
              <a:rPr sz="2000" spc="5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b</a:t>
            </a:r>
            <a:r>
              <a:rPr sz="2000" spc="-10" dirty="0">
                <a:latin typeface="Trebuchet MS"/>
                <a:cs typeface="Trebuchet MS"/>
              </a:rPr>
              <a:t>l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b="1" spc="5" dirty="0">
                <a:latin typeface="Trebuchet MS"/>
                <a:cs typeface="Trebuchet MS"/>
              </a:rPr>
              <a:t>v</a:t>
            </a:r>
            <a:r>
              <a:rPr sz="2000" b="1" spc="-5" dirty="0">
                <a:latin typeface="Trebuchet MS"/>
                <a:cs typeface="Trebuchet MS"/>
              </a:rPr>
              <a:t>m</a:t>
            </a:r>
            <a:r>
              <a:rPr sz="2000" b="1" spc="5" dirty="0">
                <a:latin typeface="Trebuchet MS"/>
                <a:cs typeface="Trebuchet MS"/>
              </a:rPr>
              <a:t>i</a:t>
            </a:r>
            <a:r>
              <a:rPr sz="2000" b="1" dirty="0">
                <a:latin typeface="Trebuchet MS"/>
                <a:cs typeface="Trebuchet MS"/>
              </a:rPr>
              <a:t>n</a:t>
            </a:r>
            <a:r>
              <a:rPr sz="2000" dirty="0">
                <a:latin typeface="Trebuchet MS"/>
                <a:cs typeface="Trebuchet MS"/>
              </a:rPr>
              <a:t>.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deci</a:t>
            </a:r>
            <a:r>
              <a:rPr sz="2000" spc="-340" dirty="0">
                <a:latin typeface="Trebuchet MS"/>
                <a:cs typeface="Trebuchet MS"/>
              </a:rPr>
              <a:t>r</a:t>
            </a:r>
            <a:r>
              <a:rPr sz="2000" dirty="0">
                <a:latin typeface="Trebuchet MS"/>
                <a:cs typeface="Trebuchet MS"/>
              </a:rPr>
              <a:t>,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</a:t>
            </a:r>
            <a:r>
              <a:rPr sz="2000" spc="10" dirty="0">
                <a:latin typeface="Trebuchet MS"/>
                <a:cs typeface="Trebuchet MS"/>
              </a:rPr>
              <a:t>e</a:t>
            </a:r>
            <a:r>
              <a:rPr sz="2000" spc="5" dirty="0">
                <a:latin typeface="Trebuchet MS"/>
                <a:cs typeface="Trebuchet MS"/>
              </a:rPr>
              <a:t>a</a:t>
            </a:r>
            <a:r>
              <a:rPr sz="2000" spc="-10" dirty="0">
                <a:latin typeface="Trebuchet MS"/>
                <a:cs typeface="Trebuchet MS"/>
              </a:rPr>
              <a:t>l</a:t>
            </a:r>
            <a:r>
              <a:rPr sz="2000" spc="5" dirty="0">
                <a:latin typeface="Trebuchet MS"/>
                <a:cs typeface="Trebuchet MS"/>
              </a:rPr>
              <a:t>i</a:t>
            </a:r>
            <a:r>
              <a:rPr sz="2000" spc="-10" dirty="0">
                <a:latin typeface="Trebuchet MS"/>
                <a:cs typeface="Trebuchet MS"/>
              </a:rPr>
              <a:t>z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v</a:t>
            </a:r>
            <a:r>
              <a:rPr sz="2000" b="1" spc="-5" dirty="0">
                <a:latin typeface="Trebuchet MS"/>
                <a:cs typeface="Trebuchet MS"/>
              </a:rPr>
              <a:t>max</a:t>
            </a:r>
            <a:r>
              <a:rPr sz="2000" b="1" dirty="0">
                <a:latin typeface="Trebuchet MS"/>
                <a:cs typeface="Trebuchet MS"/>
              </a:rPr>
              <a:t>-v</a:t>
            </a:r>
            <a:r>
              <a:rPr sz="2000" b="1" spc="-5" dirty="0">
                <a:latin typeface="Trebuchet MS"/>
                <a:cs typeface="Trebuchet MS"/>
              </a:rPr>
              <a:t>m</a:t>
            </a:r>
            <a:r>
              <a:rPr sz="2000" b="1" dirty="0">
                <a:latin typeface="Trebuchet MS"/>
                <a:cs typeface="Trebuchet MS"/>
              </a:rPr>
              <a:t>in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</a:t>
            </a:r>
            <a:r>
              <a:rPr sz="2000" spc="5" dirty="0">
                <a:latin typeface="Trebuchet MS"/>
                <a:cs typeface="Trebuchet MS"/>
              </a:rPr>
              <a:t>e</a:t>
            </a:r>
            <a:r>
              <a:rPr sz="2000" spc="10" dirty="0">
                <a:latin typeface="Trebuchet MS"/>
                <a:cs typeface="Trebuchet MS"/>
              </a:rPr>
              <a:t>c</a:t>
            </a:r>
            <a:r>
              <a:rPr sz="1800" spc="-10" dirty="0">
                <a:latin typeface="Consolas"/>
                <a:cs typeface="Consolas"/>
              </a:rPr>
              <a:t>es.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00" y="688340"/>
            <a:ext cx="6827520" cy="4724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5500" y="1346200"/>
            <a:ext cx="3180079" cy="5918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4960" y="4488179"/>
            <a:ext cx="7396480" cy="16840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11559" y="106679"/>
            <a:ext cx="744220" cy="7442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5920" y="5801359"/>
            <a:ext cx="904240" cy="89916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385" dirty="0"/>
              <a:t>T</a:t>
            </a:r>
            <a:r>
              <a:rPr dirty="0"/>
              <a:t>A</a:t>
            </a:r>
            <a:r>
              <a:rPr spc="-165" dirty="0"/>
              <a:t> </a:t>
            </a:r>
            <a:r>
              <a:rPr spc="-25" dirty="0"/>
              <a:t>2023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032" y="2110359"/>
            <a:ext cx="9389745" cy="210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"/>
              </a:spcBef>
              <a:buClr>
                <a:srgbClr val="5389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285" dirty="0">
                <a:latin typeface="Trebuchet MS"/>
                <a:cs typeface="Trebuchet MS"/>
              </a:rPr>
              <a:t>T</a:t>
            </a:r>
            <a:r>
              <a:rPr sz="2000" spc="-35" dirty="0">
                <a:latin typeface="Trebuchet MS"/>
                <a:cs typeface="Trebuchet MS"/>
              </a:rPr>
              <a:t>a</a:t>
            </a:r>
            <a:r>
              <a:rPr sz="2000" spc="-45" dirty="0">
                <a:latin typeface="Trebuchet MS"/>
                <a:cs typeface="Trebuchet MS"/>
              </a:rPr>
              <a:t>m</a:t>
            </a:r>
            <a:r>
              <a:rPr sz="2000" spc="-35" dirty="0">
                <a:latin typeface="Trebuchet MS"/>
                <a:cs typeface="Trebuchet MS"/>
              </a:rPr>
              <a:t>bié</a:t>
            </a:r>
            <a:r>
              <a:rPr sz="2000" dirty="0">
                <a:latin typeface="Trebuchet MS"/>
                <a:cs typeface="Trebuchet MS"/>
              </a:rPr>
              <a:t>n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pod</a:t>
            </a:r>
            <a:r>
              <a:rPr sz="2000" spc="5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m</a:t>
            </a:r>
            <a:r>
              <a:rPr sz="2000" dirty="0">
                <a:latin typeface="Trebuchet MS"/>
                <a:cs typeface="Trebuchet MS"/>
              </a:rPr>
              <a:t>os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hace</a:t>
            </a:r>
            <a:r>
              <a:rPr sz="2000" dirty="0">
                <a:latin typeface="Trebuchet MS"/>
                <a:cs typeface="Trebuchet MS"/>
              </a:rPr>
              <a:t>r:</a:t>
            </a:r>
            <a:endParaRPr sz="2000">
              <a:latin typeface="Trebuchet MS"/>
              <a:cs typeface="Trebuchet MS"/>
            </a:endParaRPr>
          </a:p>
          <a:p>
            <a:pPr marL="286385">
              <a:lnSpc>
                <a:spcPct val="100000"/>
              </a:lnSpc>
              <a:spcBef>
                <a:spcPts val="60"/>
              </a:spcBef>
            </a:pPr>
            <a:r>
              <a:rPr sz="1800" spc="-10" dirty="0">
                <a:latin typeface="Consolas"/>
                <a:cs typeface="Consolas"/>
              </a:rPr>
              <a:t>for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variable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in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range(vmin,vmax,paso):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400"/>
              </a:spcBef>
            </a:pPr>
            <a:r>
              <a:rPr sz="1800" spc="-20" dirty="0">
                <a:latin typeface="Consolas"/>
                <a:cs typeface="Consolas"/>
              </a:rPr>
              <a:t>lista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de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spc="-20" dirty="0">
                <a:latin typeface="Consolas"/>
                <a:cs typeface="Consolas"/>
              </a:rPr>
              <a:t>instrucciones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Consolas"/>
              <a:cs typeface="Consolas"/>
            </a:endParaRPr>
          </a:p>
          <a:p>
            <a:pPr marL="927100" marR="5080">
              <a:lnSpc>
                <a:spcPts val="2140"/>
              </a:lnSpc>
            </a:pPr>
            <a:r>
              <a:rPr sz="2000" dirty="0">
                <a:solidFill>
                  <a:srgbClr val="92B6D2"/>
                </a:solidFill>
                <a:latin typeface="Wingdings"/>
                <a:cs typeface="Wingdings"/>
              </a:rPr>
              <a:t></a:t>
            </a:r>
            <a:r>
              <a:rPr sz="2000" spc="40" dirty="0">
                <a:solidFill>
                  <a:srgbClr val="92B6D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Ejecuta el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ciclo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desde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vmin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hasta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(vmax-1)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incrementándose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acuerdo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la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variable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definida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paso.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00" y="688340"/>
            <a:ext cx="6827520" cy="4724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5500" y="1346200"/>
            <a:ext cx="3180079" cy="5918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5939" y="4434840"/>
            <a:ext cx="9321800" cy="13690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4980" y="5730240"/>
            <a:ext cx="904239" cy="8991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11559" y="106679"/>
            <a:ext cx="744220" cy="74422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385" dirty="0"/>
              <a:t>T</a:t>
            </a:r>
            <a:r>
              <a:rPr dirty="0"/>
              <a:t>A</a:t>
            </a:r>
            <a:r>
              <a:rPr spc="-165" dirty="0"/>
              <a:t> </a:t>
            </a:r>
            <a:r>
              <a:rPr spc="-25" dirty="0"/>
              <a:t>2023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539" y="1018539"/>
            <a:ext cx="6692900" cy="5918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9032" y="2097404"/>
            <a:ext cx="9804400" cy="170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789"/>
              </a:spcBef>
              <a:buFont typeface="+mj-lt"/>
              <a:buAutoNum type="arabicPeriod"/>
              <a:tabLst>
                <a:tab pos="314960" algn="l"/>
              </a:tabLst>
            </a:pPr>
            <a:r>
              <a:rPr lang="es-MX" sz="2000" spc="-5" dirty="0">
                <a:latin typeface="Trebuchet MS"/>
                <a:cs typeface="Trebuchet MS"/>
              </a:rPr>
              <a:t>Pide al usuario un numero. Muestra su</a:t>
            </a:r>
            <a:r>
              <a:rPr lang="es-MX" sz="2000" spc="-8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tabla</a:t>
            </a:r>
            <a:r>
              <a:rPr lang="es-MX" sz="2000" spc="-6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de</a:t>
            </a:r>
            <a:r>
              <a:rPr lang="es-MX" sz="2000" spc="-3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multiplicar</a:t>
            </a:r>
            <a:r>
              <a:rPr lang="es-MX" sz="2000" spc="-114" dirty="0">
                <a:latin typeface="Trebuchet MS"/>
                <a:cs typeface="Trebuchet MS"/>
              </a:rPr>
              <a:t> del 1 al 10 </a:t>
            </a:r>
            <a:r>
              <a:rPr lang="es-MX" sz="2000" dirty="0">
                <a:latin typeface="Trebuchet MS"/>
                <a:cs typeface="Trebuchet MS"/>
              </a:rPr>
              <a:t>utilizando</a:t>
            </a:r>
            <a:r>
              <a:rPr lang="es-MX" sz="2000" spc="-10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el</a:t>
            </a:r>
            <a:r>
              <a:rPr lang="es-MX" sz="2000" spc="-5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ciclo</a:t>
            </a:r>
            <a:r>
              <a:rPr lang="es-MX" sz="2000" spc="20" dirty="0">
                <a:latin typeface="Trebuchet MS"/>
                <a:cs typeface="Trebuchet MS"/>
              </a:rPr>
              <a:t> </a:t>
            </a:r>
            <a:r>
              <a:rPr lang="es-MX" sz="2000" spc="-5" dirty="0">
                <a:latin typeface="Trebuchet MS"/>
                <a:cs typeface="Trebuchet MS"/>
              </a:rPr>
              <a:t>‘</a:t>
            </a:r>
            <a:r>
              <a:rPr lang="es-MX" sz="2000" spc="-5" dirty="0" err="1">
                <a:latin typeface="Trebuchet MS"/>
                <a:cs typeface="Trebuchet MS"/>
              </a:rPr>
              <a:t>for</a:t>
            </a:r>
            <a:r>
              <a:rPr lang="es-MX" sz="2000" spc="-5" dirty="0">
                <a:latin typeface="Trebuchet MS"/>
                <a:cs typeface="Trebuchet MS"/>
              </a:rPr>
              <a:t>’.</a:t>
            </a:r>
          </a:p>
          <a:p>
            <a:pPr marL="469265" indent="-457200">
              <a:lnSpc>
                <a:spcPct val="100000"/>
              </a:lnSpc>
              <a:spcBef>
                <a:spcPts val="1789"/>
              </a:spcBef>
              <a:buFont typeface="+mj-lt"/>
              <a:buAutoNum type="arabicPeriod"/>
              <a:tabLst>
                <a:tab pos="314960" algn="l"/>
              </a:tabLst>
            </a:pPr>
            <a:endParaRPr lang="es-MX" sz="2000" spc="-5" dirty="0">
              <a:latin typeface="Trebuchet MS"/>
              <a:cs typeface="Trebuchet MS"/>
            </a:endParaRPr>
          </a:p>
          <a:p>
            <a:pPr marL="469265" indent="-457200">
              <a:lnSpc>
                <a:spcPct val="100000"/>
              </a:lnSpc>
              <a:spcBef>
                <a:spcPts val="1789"/>
              </a:spcBef>
              <a:buFont typeface="+mj-lt"/>
              <a:buAutoNum type="arabicPeriod"/>
              <a:tabLst>
                <a:tab pos="314960" algn="l"/>
              </a:tabLst>
            </a:pPr>
            <a:r>
              <a:rPr lang="es-MX" sz="2000" dirty="0">
                <a:latin typeface="Trebuchet MS"/>
                <a:cs typeface="Trebuchet MS"/>
              </a:rPr>
              <a:t>Cree</a:t>
            </a:r>
            <a:r>
              <a:rPr lang="es-MX" sz="2000" spc="-6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un</a:t>
            </a:r>
            <a:r>
              <a:rPr lang="es-MX" sz="2000" spc="-4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bucle</a:t>
            </a:r>
            <a:r>
              <a:rPr lang="es-MX" sz="2000" spc="-7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que</a:t>
            </a:r>
            <a:r>
              <a:rPr lang="es-MX" sz="2000" spc="-80" dirty="0">
                <a:latin typeface="Trebuchet MS"/>
                <a:cs typeface="Trebuchet MS"/>
              </a:rPr>
              <a:t> </a:t>
            </a:r>
            <a:r>
              <a:rPr lang="es-MX" sz="2000" spc="-5" dirty="0">
                <a:latin typeface="Trebuchet MS"/>
                <a:cs typeface="Trebuchet MS"/>
              </a:rPr>
              <a:t>sume y muestre</a:t>
            </a:r>
            <a:r>
              <a:rPr lang="es-MX" sz="2000" spc="-40" dirty="0">
                <a:latin typeface="Trebuchet MS"/>
                <a:cs typeface="Trebuchet MS"/>
              </a:rPr>
              <a:t> </a:t>
            </a:r>
            <a:r>
              <a:rPr lang="es-MX" sz="2000" spc="-5" dirty="0">
                <a:latin typeface="Trebuchet MS"/>
                <a:cs typeface="Trebuchet MS"/>
              </a:rPr>
              <a:t>los</a:t>
            </a:r>
            <a:r>
              <a:rPr lang="es-MX" sz="2000" spc="-1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números</a:t>
            </a:r>
            <a:r>
              <a:rPr lang="es-MX" sz="2000" spc="-8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del</a:t>
            </a:r>
            <a:r>
              <a:rPr lang="es-MX" sz="2000" spc="-75" dirty="0">
                <a:latin typeface="Trebuchet MS"/>
                <a:cs typeface="Trebuchet MS"/>
              </a:rPr>
              <a:t> </a:t>
            </a:r>
            <a:r>
              <a:rPr lang="es-MX" sz="2000" spc="-25" dirty="0">
                <a:latin typeface="Trebuchet MS"/>
                <a:cs typeface="Trebuchet MS"/>
              </a:rPr>
              <a:t>100</a:t>
            </a:r>
            <a:r>
              <a:rPr lang="es-MX" sz="2000" spc="4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al</a:t>
            </a:r>
            <a:r>
              <a:rPr lang="es-MX" sz="2000" spc="-40" dirty="0">
                <a:latin typeface="Trebuchet MS"/>
                <a:cs typeface="Trebuchet MS"/>
              </a:rPr>
              <a:t> </a:t>
            </a:r>
            <a:r>
              <a:rPr lang="es-MX" sz="2000" spc="-30" dirty="0">
                <a:latin typeface="Trebuchet MS"/>
                <a:cs typeface="Trebuchet MS"/>
              </a:rPr>
              <a:t>200.</a:t>
            </a:r>
            <a:endParaRPr lang="es-MX" sz="20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980" y="5730240"/>
            <a:ext cx="904239" cy="8991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385" dirty="0"/>
              <a:t>T</a:t>
            </a:r>
            <a:r>
              <a:rPr dirty="0"/>
              <a:t>A</a:t>
            </a:r>
            <a:r>
              <a:rPr spc="-165" dirty="0"/>
              <a:t> </a:t>
            </a:r>
            <a:r>
              <a:rPr spc="-25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61864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00" y="1018539"/>
            <a:ext cx="9349740" cy="5918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9032" y="1982437"/>
            <a:ext cx="3629660" cy="30505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105"/>
              </a:spcBef>
              <a:buClr>
                <a:srgbClr val="5389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Trebuchet MS"/>
                <a:cs typeface="Trebuchet MS"/>
              </a:rPr>
              <a:t>Pyt</a:t>
            </a:r>
            <a:r>
              <a:rPr sz="2000" spc="5" dirty="0">
                <a:latin typeface="Trebuchet MS"/>
                <a:cs typeface="Trebuchet MS"/>
              </a:rPr>
              <a:t>h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10" dirty="0">
                <a:latin typeface="Trebuchet MS"/>
                <a:cs typeface="Trebuchet MS"/>
              </a:rPr>
              <a:t>n</a:t>
            </a:r>
            <a:r>
              <a:rPr sz="2000" spc="-15" dirty="0">
                <a:latin typeface="Trebuchet MS"/>
                <a:cs typeface="Trebuchet MS"/>
              </a:rPr>
              <a:t>…</a:t>
            </a:r>
            <a:r>
              <a:rPr sz="2000" spc="-5" dirty="0">
                <a:latin typeface="Trebuchet MS"/>
                <a:cs typeface="Trebuchet MS"/>
              </a:rPr>
              <a:t>¿</a:t>
            </a:r>
            <a:r>
              <a:rPr sz="2000" spc="5" dirty="0">
                <a:latin typeface="Trebuchet MS"/>
                <a:cs typeface="Trebuchet MS"/>
              </a:rPr>
              <a:t>Q</a:t>
            </a:r>
            <a:r>
              <a:rPr sz="2000" dirty="0">
                <a:latin typeface="Trebuchet MS"/>
                <a:cs typeface="Trebuchet MS"/>
              </a:rPr>
              <a:t>ué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e</a:t>
            </a:r>
            <a:r>
              <a:rPr sz="2000" spc="-10" dirty="0">
                <a:latin typeface="Trebuchet MS"/>
                <a:cs typeface="Trebuchet MS"/>
              </a:rPr>
              <a:t>s</a:t>
            </a:r>
            <a:r>
              <a:rPr sz="2000" dirty="0"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  <a:p>
            <a:pPr marL="194945" indent="-182880">
              <a:lnSpc>
                <a:spcPct val="100000"/>
              </a:lnSpc>
              <a:spcBef>
                <a:spcPts val="1000"/>
              </a:spcBef>
              <a:buClr>
                <a:srgbClr val="5389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45" dirty="0">
                <a:latin typeface="Trebuchet MS"/>
                <a:cs typeface="Trebuchet MS"/>
              </a:rPr>
              <a:t>SOFTWARE</a:t>
            </a:r>
            <a:endParaRPr sz="2000">
              <a:latin typeface="Trebuchet MS"/>
              <a:cs typeface="Trebuchet MS"/>
            </a:endParaRPr>
          </a:p>
          <a:p>
            <a:pPr marL="194945" indent="-182880">
              <a:lnSpc>
                <a:spcPct val="100000"/>
              </a:lnSpc>
              <a:spcBef>
                <a:spcPts val="1000"/>
              </a:spcBef>
              <a:buClr>
                <a:srgbClr val="5389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65" dirty="0">
                <a:latin typeface="Trebuchet MS"/>
                <a:cs typeface="Trebuchet MS"/>
              </a:rPr>
              <a:t>HARDWARE</a:t>
            </a:r>
            <a:endParaRPr sz="2000">
              <a:latin typeface="Trebuchet MS"/>
              <a:cs typeface="Trebuchet MS"/>
            </a:endParaRPr>
          </a:p>
          <a:p>
            <a:pPr marL="194945" indent="-182880">
              <a:lnSpc>
                <a:spcPct val="100000"/>
              </a:lnSpc>
              <a:spcBef>
                <a:spcPts val="1005"/>
              </a:spcBef>
              <a:buClr>
                <a:srgbClr val="5389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Trebuchet MS"/>
                <a:cs typeface="Trebuchet MS"/>
              </a:rPr>
              <a:t>LENGUAJE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PROGRAMACIÓN</a:t>
            </a:r>
            <a:endParaRPr sz="2000">
              <a:latin typeface="Trebuchet MS"/>
              <a:cs typeface="Trebuchet MS"/>
            </a:endParaRPr>
          </a:p>
          <a:p>
            <a:pPr marL="194945" indent="-182880">
              <a:lnSpc>
                <a:spcPct val="100000"/>
              </a:lnSpc>
              <a:spcBef>
                <a:spcPts val="1000"/>
              </a:spcBef>
              <a:buClr>
                <a:srgbClr val="5389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5" dirty="0">
                <a:latin typeface="Trebuchet MS"/>
                <a:cs typeface="Trebuchet MS"/>
              </a:rPr>
              <a:t>PROGRAMA</a:t>
            </a:r>
            <a:endParaRPr sz="2000">
              <a:latin typeface="Trebuchet MS"/>
              <a:cs typeface="Trebuchet MS"/>
            </a:endParaRPr>
          </a:p>
          <a:p>
            <a:pPr marL="194945" indent="-182880">
              <a:lnSpc>
                <a:spcPct val="100000"/>
              </a:lnSpc>
              <a:spcBef>
                <a:spcPts val="1000"/>
              </a:spcBef>
              <a:buClr>
                <a:srgbClr val="5389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Trebuchet MS"/>
                <a:cs typeface="Trebuchet MS"/>
              </a:rPr>
              <a:t>TIPO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45" dirty="0">
                <a:latin typeface="Trebuchet MS"/>
                <a:cs typeface="Trebuchet MS"/>
              </a:rPr>
              <a:t>DATO</a:t>
            </a:r>
            <a:endParaRPr sz="2000">
              <a:latin typeface="Trebuchet MS"/>
              <a:cs typeface="Trebuchet MS"/>
            </a:endParaRPr>
          </a:p>
          <a:p>
            <a:pPr marL="194945" indent="-182880">
              <a:lnSpc>
                <a:spcPct val="100000"/>
              </a:lnSpc>
              <a:spcBef>
                <a:spcPts val="1005"/>
              </a:spcBef>
              <a:buClr>
                <a:srgbClr val="5389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45" dirty="0">
                <a:latin typeface="Trebuchet MS"/>
                <a:cs typeface="Trebuchet MS"/>
              </a:rPr>
              <a:t>VARIABLE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980" y="5730240"/>
            <a:ext cx="904239" cy="8991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385" dirty="0"/>
              <a:t>T</a:t>
            </a:r>
            <a:r>
              <a:rPr dirty="0"/>
              <a:t>A</a:t>
            </a:r>
            <a:r>
              <a:rPr spc="-165" dirty="0"/>
              <a:t> </a:t>
            </a:r>
            <a:r>
              <a:rPr spc="-25" dirty="0"/>
              <a:t>2023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860" y="1018539"/>
            <a:ext cx="4437380" cy="5918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2566" y="1954167"/>
            <a:ext cx="647546" cy="2177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13276" y="3086462"/>
            <a:ext cx="1140247" cy="21317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264919" y="3556000"/>
            <a:ext cx="1422400" cy="513080"/>
            <a:chOff x="1264919" y="3556000"/>
            <a:chExt cx="1422400" cy="51308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4919" y="3754121"/>
              <a:ext cx="83819" cy="761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0319" y="3556000"/>
              <a:ext cx="1397000" cy="51308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137919" y="4124959"/>
            <a:ext cx="1503680" cy="835660"/>
            <a:chOff x="1137919" y="4124959"/>
            <a:chExt cx="1503680" cy="83566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4919" y="4323079"/>
              <a:ext cx="83819" cy="76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0319" y="4124959"/>
              <a:ext cx="1351280" cy="5130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7919" y="4508499"/>
              <a:ext cx="337819" cy="4089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0319" y="4447539"/>
              <a:ext cx="1236980" cy="51308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965835" y="1859978"/>
            <a:ext cx="9893935" cy="355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2350"/>
              </a:lnSpc>
              <a:spcBef>
                <a:spcPts val="100"/>
              </a:spcBef>
              <a:buClr>
                <a:srgbClr val="5389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b="1" spc="-25" dirty="0">
                <a:latin typeface="Trebuchet MS"/>
                <a:cs typeface="Trebuchet MS"/>
              </a:rPr>
              <a:t>Estructuras</a:t>
            </a:r>
            <a:r>
              <a:rPr sz="2000" b="1" spc="4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de</a:t>
            </a:r>
            <a:r>
              <a:rPr sz="2000" b="1" spc="10" dirty="0"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00CC"/>
                </a:solidFill>
                <a:latin typeface="Trebuchet MS"/>
                <a:cs typeface="Trebuchet MS"/>
              </a:rPr>
              <a:t>datos</a:t>
            </a:r>
            <a:r>
              <a:rPr sz="2000" b="1" dirty="0">
                <a:latin typeface="Trebuchet MS"/>
                <a:cs typeface="Trebuchet MS"/>
              </a:rPr>
              <a:t>: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Conjunto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colección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valores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(variables,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por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ejemplo)</a:t>
            </a:r>
            <a:endParaRPr sz="2000">
              <a:latin typeface="Trebuchet MS"/>
              <a:cs typeface="Trebuchet MS"/>
            </a:endParaRPr>
          </a:p>
          <a:p>
            <a:pPr marL="195580">
              <a:lnSpc>
                <a:spcPts val="2350"/>
              </a:lnSpc>
            </a:pPr>
            <a:r>
              <a:rPr sz="2000" dirty="0">
                <a:latin typeface="Trebuchet MS"/>
                <a:cs typeface="Trebuchet MS"/>
              </a:rPr>
              <a:t>organizados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una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manera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específica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la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memoria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la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computadora.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195580" marR="137160" indent="-182880">
              <a:lnSpc>
                <a:spcPts val="2200"/>
              </a:lnSpc>
              <a:spcBef>
                <a:spcPts val="2030"/>
              </a:spcBef>
              <a:buClr>
                <a:srgbClr val="5389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b="1" spc="-5" dirty="0">
                <a:latin typeface="Trebuchet MS"/>
                <a:cs typeface="Trebuchet MS"/>
              </a:rPr>
              <a:t>ESTRUCTURAS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DE</a:t>
            </a:r>
            <a:r>
              <a:rPr sz="2000" b="1" dirty="0"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00AE50"/>
                </a:solidFill>
                <a:latin typeface="Trebuchet MS"/>
                <a:cs typeface="Trebuchet MS"/>
              </a:rPr>
              <a:t>CONTROL</a:t>
            </a:r>
            <a:r>
              <a:rPr sz="2000" spc="-5" dirty="0">
                <a:latin typeface="Trebuchet MS"/>
                <a:cs typeface="Trebuchet MS"/>
              </a:rPr>
              <a:t>: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utilizan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para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estructurar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programa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y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así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hacerlo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</a:t>
            </a:r>
            <a:r>
              <a:rPr sz="2000" spc="5" dirty="0">
                <a:latin typeface="Trebuchet MS"/>
                <a:cs typeface="Trebuchet MS"/>
              </a:rPr>
              <a:t>á</a:t>
            </a:r>
            <a:r>
              <a:rPr sz="2000" dirty="0">
                <a:latin typeface="Trebuchet MS"/>
                <a:cs typeface="Trebuchet MS"/>
              </a:rPr>
              <a:t>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</a:t>
            </a:r>
            <a:r>
              <a:rPr sz="2000" spc="5" dirty="0">
                <a:latin typeface="Trebuchet MS"/>
                <a:cs typeface="Trebuchet MS"/>
              </a:rPr>
              <a:t>áci</a:t>
            </a:r>
            <a:r>
              <a:rPr sz="2000" dirty="0">
                <a:latin typeface="Trebuchet MS"/>
                <a:cs typeface="Trebuchet MS"/>
              </a:rPr>
              <a:t>l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d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l</a:t>
            </a:r>
            <a:r>
              <a:rPr sz="2000" spc="-55" dirty="0">
                <a:latin typeface="Trebuchet MS"/>
                <a:cs typeface="Trebuchet MS"/>
              </a:rPr>
              <a:t>ee</a:t>
            </a:r>
            <a:r>
              <a:rPr sz="2000" spc="-340" dirty="0">
                <a:latin typeface="Trebuchet MS"/>
                <a:cs typeface="Trebuchet MS"/>
              </a:rPr>
              <a:t>r</a:t>
            </a:r>
            <a:r>
              <a:rPr sz="2000" dirty="0">
                <a:latin typeface="Trebuchet MS"/>
                <a:cs typeface="Trebuchet MS"/>
              </a:rPr>
              <a:t>,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</a:t>
            </a:r>
            <a:r>
              <a:rPr sz="2000" spc="5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r</a:t>
            </a:r>
            <a:r>
              <a:rPr sz="2000" spc="10" dirty="0">
                <a:latin typeface="Trebuchet MS"/>
                <a:cs typeface="Trebuchet MS"/>
              </a:rPr>
              <a:t>i</a:t>
            </a:r>
            <a:r>
              <a:rPr sz="2000" dirty="0">
                <a:latin typeface="Trebuchet MS"/>
                <a:cs typeface="Trebuchet MS"/>
              </a:rPr>
              <a:t>f</a:t>
            </a:r>
            <a:r>
              <a:rPr sz="2000" spc="5" dirty="0">
                <a:latin typeface="Trebuchet MS"/>
                <a:cs typeface="Trebuchet MS"/>
              </a:rPr>
              <a:t>ica</a:t>
            </a:r>
            <a:r>
              <a:rPr sz="2000" dirty="0">
                <a:latin typeface="Trebuchet MS"/>
                <a:cs typeface="Trebuchet MS"/>
              </a:rPr>
              <a:t>r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y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</a:t>
            </a:r>
            <a:r>
              <a:rPr sz="2000" spc="5" dirty="0">
                <a:latin typeface="Trebuchet MS"/>
                <a:cs typeface="Trebuchet MS"/>
              </a:rPr>
              <a:t>anten</a:t>
            </a:r>
            <a:r>
              <a:rPr sz="2000" spc="-15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r</a:t>
            </a:r>
            <a:endParaRPr sz="2000">
              <a:latin typeface="Trebuchet MS"/>
              <a:cs typeface="Trebuchet MS"/>
            </a:endParaRPr>
          </a:p>
          <a:p>
            <a:pPr marL="469900" lvl="1" indent="-182880">
              <a:lnSpc>
                <a:spcPts val="2030"/>
              </a:lnSpc>
              <a:spcBef>
                <a:spcPts val="105"/>
              </a:spcBef>
              <a:buClr>
                <a:srgbClr val="5389B8"/>
              </a:buClr>
              <a:buSzPct val="86111"/>
              <a:buFont typeface="Wingdings"/>
              <a:buChar char=""/>
              <a:tabLst>
                <a:tab pos="469900" algn="l"/>
              </a:tabLst>
            </a:pPr>
            <a:r>
              <a:rPr sz="1800" spc="-5" dirty="0">
                <a:solidFill>
                  <a:srgbClr val="92D050"/>
                </a:solidFill>
                <a:latin typeface="Trebuchet MS"/>
                <a:cs typeface="Trebuchet MS"/>
              </a:rPr>
              <a:t>Secuencial</a:t>
            </a:r>
            <a:r>
              <a:rPr sz="1800" spc="-50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:Una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acción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sigue</a:t>
            </a:r>
            <a:r>
              <a:rPr sz="1800" dirty="0">
                <a:latin typeface="Trebuchet MS"/>
                <a:cs typeface="Trebuchet MS"/>
              </a:rPr>
              <a:t> a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otra,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decir,</a:t>
            </a:r>
            <a:r>
              <a:rPr sz="1800" dirty="0">
                <a:latin typeface="Trebuchet MS"/>
                <a:cs typeface="Trebuchet MS"/>
              </a:rPr>
              <a:t> la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salida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una instrucción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entrada de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ts val="2030"/>
              </a:lnSpc>
            </a:pP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siguiente</a:t>
            </a:r>
            <a:endParaRPr sz="1800">
              <a:latin typeface="Trebuchet MS"/>
              <a:cs typeface="Trebuchet MS"/>
            </a:endParaRPr>
          </a:p>
          <a:p>
            <a:pPr marL="469900" lvl="1" indent="-182880">
              <a:lnSpc>
                <a:spcPct val="100000"/>
              </a:lnSpc>
              <a:spcBef>
                <a:spcPts val="400"/>
              </a:spcBef>
              <a:buClr>
                <a:srgbClr val="5389B8"/>
              </a:buClr>
              <a:buSzPct val="86111"/>
              <a:buFont typeface="Wingdings"/>
              <a:buChar char=""/>
              <a:tabLst>
                <a:tab pos="469900" algn="l"/>
              </a:tabLst>
            </a:pPr>
            <a:r>
              <a:rPr sz="1800" spc="-25" dirty="0">
                <a:solidFill>
                  <a:srgbClr val="92D050"/>
                </a:solidFill>
                <a:latin typeface="Trebuchet MS"/>
                <a:cs typeface="Trebuchet MS"/>
              </a:rPr>
              <a:t>Repetitiva</a:t>
            </a:r>
            <a:r>
              <a:rPr sz="1800" spc="-25" dirty="0">
                <a:latin typeface="Trebuchet MS"/>
                <a:cs typeface="Trebuchet MS"/>
              </a:rPr>
              <a:t>: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Repiten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secuencia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 instrucciones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número determinado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veces</a:t>
            </a:r>
            <a:endParaRPr sz="1800">
              <a:latin typeface="Trebuchet MS"/>
              <a:cs typeface="Trebuchet MS"/>
            </a:endParaRPr>
          </a:p>
          <a:p>
            <a:pPr marL="469900" lvl="1" indent="-182880">
              <a:lnSpc>
                <a:spcPct val="100000"/>
              </a:lnSpc>
              <a:spcBef>
                <a:spcPts val="400"/>
              </a:spcBef>
              <a:buClr>
                <a:srgbClr val="5389B8"/>
              </a:buClr>
              <a:buSzPct val="86111"/>
              <a:buFont typeface="Wingdings"/>
              <a:buChar char=""/>
              <a:tabLst>
                <a:tab pos="469900" algn="l"/>
                <a:tab pos="1620520" algn="l"/>
              </a:tabLst>
            </a:pPr>
            <a:r>
              <a:rPr sz="1800" spc="-5" dirty="0">
                <a:solidFill>
                  <a:srgbClr val="92D050"/>
                </a:solidFill>
                <a:latin typeface="Trebuchet MS"/>
                <a:cs typeface="Trebuchet MS"/>
              </a:rPr>
              <a:t>Selectiva</a:t>
            </a:r>
            <a:r>
              <a:rPr sz="1800" spc="-5" dirty="0">
                <a:latin typeface="Trebuchet MS"/>
                <a:cs typeface="Trebuchet MS"/>
              </a:rPr>
              <a:t>:	Se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utiliza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tomar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decisiones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lógicas</a:t>
            </a:r>
            <a:endParaRPr sz="1800">
              <a:latin typeface="Trebuchet MS"/>
              <a:cs typeface="Trebuchet MS"/>
            </a:endParaRPr>
          </a:p>
          <a:p>
            <a:pPr marL="744220" lvl="2" indent="-182880">
              <a:lnSpc>
                <a:spcPct val="100000"/>
              </a:lnSpc>
              <a:spcBef>
                <a:spcPts val="420"/>
              </a:spcBef>
              <a:buClr>
                <a:srgbClr val="5389B8"/>
              </a:buClr>
              <a:buSzPct val="84375"/>
              <a:buFont typeface="Wingdings"/>
              <a:buChar char=""/>
              <a:tabLst>
                <a:tab pos="744220" algn="l"/>
              </a:tabLst>
            </a:pPr>
            <a:r>
              <a:rPr sz="1600" spc="-5" dirty="0">
                <a:latin typeface="Trebuchet MS"/>
                <a:cs typeface="Trebuchet MS"/>
              </a:rPr>
              <a:t>Simple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(if-else)</a:t>
            </a:r>
            <a:endParaRPr sz="1600">
              <a:latin typeface="Trebuchet MS"/>
              <a:cs typeface="Trebuchet MS"/>
            </a:endParaRPr>
          </a:p>
          <a:p>
            <a:pPr marL="744220" lvl="2" indent="-182880">
              <a:lnSpc>
                <a:spcPct val="100000"/>
              </a:lnSpc>
              <a:spcBef>
                <a:spcPts val="400"/>
              </a:spcBef>
              <a:buClr>
                <a:srgbClr val="5389B8"/>
              </a:buClr>
              <a:buSzPct val="84375"/>
              <a:buFont typeface="Wingdings"/>
              <a:buChar char=""/>
              <a:tabLst>
                <a:tab pos="744220" algn="l"/>
              </a:tabLst>
            </a:pPr>
            <a:r>
              <a:rPr sz="1600" dirty="0">
                <a:latin typeface="Trebuchet MS"/>
                <a:cs typeface="Trebuchet MS"/>
              </a:rPr>
              <a:t>Múltiple</a:t>
            </a:r>
            <a:r>
              <a:rPr sz="1600" spc="-8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(if-elif-else)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74980" y="5730240"/>
            <a:ext cx="904239" cy="89916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385" dirty="0"/>
              <a:t>T</a:t>
            </a:r>
            <a:r>
              <a:rPr dirty="0"/>
              <a:t>A</a:t>
            </a:r>
            <a:r>
              <a:rPr spc="-165" dirty="0"/>
              <a:t> </a:t>
            </a:r>
            <a:r>
              <a:rPr spc="-25" dirty="0"/>
              <a:t>2023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3480" y="2052320"/>
            <a:ext cx="1841500" cy="571500"/>
            <a:chOff x="1173480" y="2052320"/>
            <a:chExt cx="1841500" cy="571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3480" y="2270760"/>
              <a:ext cx="91440" cy="914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3640" y="2052320"/>
              <a:ext cx="1831339" cy="5715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49032" y="2081317"/>
            <a:ext cx="9396095" cy="98425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325"/>
              </a:spcBef>
              <a:buClr>
                <a:srgbClr val="5389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b="1" spc="-5" dirty="0">
                <a:solidFill>
                  <a:srgbClr val="DD8046"/>
                </a:solidFill>
                <a:latin typeface="Trebuchet MS"/>
                <a:cs typeface="Trebuchet MS"/>
              </a:rPr>
              <a:t>Comentarios</a:t>
            </a:r>
            <a:r>
              <a:rPr sz="2000" b="1" spc="-5" dirty="0">
                <a:latin typeface="Trebuchet MS"/>
                <a:cs typeface="Trebuchet MS"/>
              </a:rPr>
              <a:t>: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Es una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buena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práctica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para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que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sea más legible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nuestro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programa.</a:t>
            </a:r>
            <a:endParaRPr sz="2000">
              <a:latin typeface="Trebuchet MS"/>
              <a:cs typeface="Trebuchet MS"/>
            </a:endParaRPr>
          </a:p>
          <a:p>
            <a:pPr marL="469265" lvl="1" indent="-183515">
              <a:lnSpc>
                <a:spcPct val="100000"/>
              </a:lnSpc>
              <a:spcBef>
                <a:spcPts val="200"/>
              </a:spcBef>
              <a:buClr>
                <a:srgbClr val="5389B8"/>
              </a:buClr>
              <a:buSzPct val="86111"/>
              <a:buFont typeface="Wingdings"/>
              <a:buChar char=""/>
              <a:tabLst>
                <a:tab pos="469900" algn="l"/>
              </a:tabLst>
            </a:pPr>
            <a:r>
              <a:rPr sz="1800" spc="-5" dirty="0">
                <a:latin typeface="Trebuchet MS"/>
                <a:cs typeface="Trebuchet MS"/>
              </a:rPr>
              <a:t>Se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usa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DD8046"/>
                </a:solidFill>
                <a:latin typeface="Trebuchet MS"/>
                <a:cs typeface="Trebuchet MS"/>
              </a:rPr>
              <a:t>#</a:t>
            </a:r>
            <a:r>
              <a:rPr sz="1800" spc="10" dirty="0">
                <a:solidFill>
                  <a:srgbClr val="DD8046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comentarios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única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línea</a:t>
            </a:r>
            <a:endParaRPr sz="1800">
              <a:latin typeface="Trebuchet MS"/>
              <a:cs typeface="Trebuchet MS"/>
            </a:endParaRPr>
          </a:p>
          <a:p>
            <a:pPr marL="469265" lvl="1" indent="-183515">
              <a:lnSpc>
                <a:spcPct val="100000"/>
              </a:lnSpc>
              <a:spcBef>
                <a:spcPts val="400"/>
              </a:spcBef>
              <a:buClr>
                <a:srgbClr val="5389B8"/>
              </a:buClr>
              <a:buSzPct val="86111"/>
              <a:buFont typeface="Wingdings"/>
              <a:buChar char=""/>
              <a:tabLst>
                <a:tab pos="469900" algn="l"/>
              </a:tabLst>
            </a:pPr>
            <a:r>
              <a:rPr sz="1800" spc="-5" dirty="0">
                <a:latin typeface="Trebuchet MS"/>
                <a:cs typeface="Trebuchet MS"/>
              </a:rPr>
              <a:t>Se </a:t>
            </a:r>
            <a:r>
              <a:rPr sz="1800" spc="-20" dirty="0">
                <a:latin typeface="Trebuchet MS"/>
                <a:cs typeface="Trebuchet MS"/>
              </a:rPr>
              <a:t>usa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DD8046"/>
                </a:solidFill>
                <a:latin typeface="Trebuchet MS"/>
                <a:cs typeface="Trebuchet MS"/>
              </a:rPr>
              <a:t>‘‘‘---’’’</a:t>
            </a:r>
            <a:r>
              <a:rPr sz="1800" spc="-185" dirty="0">
                <a:solidFill>
                  <a:srgbClr val="DD8046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comentarios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múltiples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líneas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4980" y="5730240"/>
            <a:ext cx="904239" cy="8991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5860" y="1018539"/>
            <a:ext cx="4437380" cy="59182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385" dirty="0"/>
              <a:t>T</a:t>
            </a:r>
            <a:r>
              <a:rPr dirty="0"/>
              <a:t>A</a:t>
            </a:r>
            <a:r>
              <a:rPr spc="-165" dirty="0"/>
              <a:t> </a:t>
            </a:r>
            <a:r>
              <a:rPr spc="-25" dirty="0"/>
              <a:t>2023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00" y="256540"/>
            <a:ext cx="6240780" cy="4343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2960" y="858519"/>
            <a:ext cx="2540000" cy="4343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7360" y="1463039"/>
            <a:ext cx="1981200" cy="5435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5389B8"/>
                </a:solidFill>
                <a:latin typeface="Wingdings"/>
                <a:cs typeface="Wingdings"/>
              </a:rPr>
              <a:t></a:t>
            </a:r>
            <a:r>
              <a:rPr spc="-5" dirty="0"/>
              <a:t>De</a:t>
            </a:r>
            <a:r>
              <a:rPr spc="10" dirty="0"/>
              <a:t>c</a:t>
            </a:r>
            <a:r>
              <a:rPr spc="5" dirty="0"/>
              <a:t>i</a:t>
            </a:r>
            <a:r>
              <a:rPr spc="-10" dirty="0"/>
              <a:t>s</a:t>
            </a:r>
            <a:r>
              <a:rPr spc="5" dirty="0"/>
              <a:t>i</a:t>
            </a:r>
            <a:r>
              <a:rPr dirty="0"/>
              <a:t>ón</a:t>
            </a:r>
            <a:r>
              <a:rPr spc="-125" dirty="0"/>
              <a:t> </a:t>
            </a:r>
            <a:r>
              <a:rPr spc="-10" dirty="0"/>
              <a:t>s</a:t>
            </a:r>
            <a:r>
              <a:rPr spc="5" dirty="0"/>
              <a:t>i</a:t>
            </a:r>
            <a:r>
              <a:rPr spc="-5" dirty="0"/>
              <a:t>m</a:t>
            </a:r>
            <a:r>
              <a:rPr dirty="0"/>
              <a:t>p</a:t>
            </a:r>
            <a:r>
              <a:rPr spc="-10" dirty="0"/>
              <a:t>l</a:t>
            </a:r>
            <a:r>
              <a:rPr spc="5" dirty="0"/>
              <a:t>e</a:t>
            </a:r>
            <a:r>
              <a:rPr dirty="0"/>
              <a:t>: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5232" y="2410935"/>
            <a:ext cx="3523615" cy="17526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000" dirty="0">
                <a:latin typeface="Trebuchet MS"/>
                <a:cs typeface="Trebuchet MS"/>
              </a:rPr>
              <a:t>if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condición:</a:t>
            </a:r>
            <a:endParaRPr sz="2000">
              <a:latin typeface="Trebuchet MS"/>
              <a:cs typeface="Trebuchet MS"/>
            </a:endParaRPr>
          </a:p>
          <a:p>
            <a:pPr marL="850900">
              <a:lnSpc>
                <a:spcPct val="100000"/>
              </a:lnSpc>
              <a:spcBef>
                <a:spcPts val="1000"/>
              </a:spcBef>
            </a:pPr>
            <a:r>
              <a:rPr sz="2000" spc="-5" dirty="0">
                <a:latin typeface="Trebuchet MS"/>
                <a:cs typeface="Trebuchet MS"/>
              </a:rPr>
              <a:t>“lista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instrucciones”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000" spc="-5" dirty="0">
                <a:latin typeface="Trebuchet MS"/>
                <a:cs typeface="Trebuchet MS"/>
              </a:rPr>
              <a:t>else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850900">
              <a:lnSpc>
                <a:spcPct val="100000"/>
              </a:lnSpc>
              <a:spcBef>
                <a:spcPts val="1000"/>
              </a:spcBef>
            </a:pPr>
            <a:r>
              <a:rPr sz="2000" spc="-5" dirty="0">
                <a:latin typeface="Trebuchet MS"/>
                <a:cs typeface="Trebuchet MS"/>
              </a:rPr>
              <a:t>“lista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instrucciones”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4980" y="5730240"/>
            <a:ext cx="904239" cy="8991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12559" y="2872739"/>
            <a:ext cx="4975859" cy="30734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856730" y="2141220"/>
            <a:ext cx="2164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latin typeface="Trebuchet MS"/>
                <a:cs typeface="Trebuchet MS"/>
              </a:rPr>
              <a:t>V</a:t>
            </a:r>
            <a:r>
              <a:rPr sz="1800" spc="-25" dirty="0">
                <a:latin typeface="Trebuchet MS"/>
                <a:cs typeface="Trebuchet MS"/>
              </a:rPr>
              <a:t>e</a:t>
            </a:r>
            <a:r>
              <a:rPr sz="1800" spc="-30" dirty="0">
                <a:latin typeface="Trebuchet MS"/>
                <a:cs typeface="Trebuchet MS"/>
              </a:rPr>
              <a:t>a</a:t>
            </a:r>
            <a:r>
              <a:rPr sz="1800" spc="-15" dirty="0">
                <a:latin typeface="Trebuchet MS"/>
                <a:cs typeface="Trebuchet MS"/>
              </a:rPr>
              <a:t>m</a:t>
            </a:r>
            <a:r>
              <a:rPr sz="1800" spc="-3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</a:t>
            </a:r>
            <a:r>
              <a:rPr sz="1800" dirty="0">
                <a:latin typeface="Trebuchet MS"/>
                <a:cs typeface="Trebuchet MS"/>
              </a:rPr>
              <a:t>n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eje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p</a:t>
            </a:r>
            <a:r>
              <a:rPr sz="1800" spc="5" dirty="0">
                <a:latin typeface="Trebuchet MS"/>
                <a:cs typeface="Trebuchet MS"/>
              </a:rPr>
              <a:t>l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25139" y="4292600"/>
            <a:ext cx="2481580" cy="16535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211559" y="106679"/>
            <a:ext cx="744220" cy="74422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385" dirty="0"/>
              <a:t>T</a:t>
            </a:r>
            <a:r>
              <a:rPr dirty="0"/>
              <a:t>A</a:t>
            </a:r>
            <a:r>
              <a:rPr spc="-165" dirty="0"/>
              <a:t> </a:t>
            </a:r>
            <a:r>
              <a:rPr spc="-25" dirty="0"/>
              <a:t>2023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560" y="454659"/>
            <a:ext cx="6106160" cy="4216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2960" y="1046480"/>
            <a:ext cx="2479040" cy="4216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99739" y="1635760"/>
            <a:ext cx="2364740" cy="5308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9032" y="2110104"/>
            <a:ext cx="228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5389B8"/>
                </a:solidFill>
                <a:latin typeface="Wingdings"/>
                <a:cs typeface="Wingdings"/>
              </a:rPr>
              <a:t></a:t>
            </a:r>
            <a:r>
              <a:rPr spc="-5" dirty="0"/>
              <a:t>De</a:t>
            </a:r>
            <a:r>
              <a:rPr spc="10" dirty="0"/>
              <a:t>c</a:t>
            </a:r>
            <a:r>
              <a:rPr spc="5" dirty="0"/>
              <a:t>i</a:t>
            </a:r>
            <a:r>
              <a:rPr spc="-10" dirty="0"/>
              <a:t>s</a:t>
            </a:r>
            <a:r>
              <a:rPr spc="5" dirty="0"/>
              <a:t>i</a:t>
            </a:r>
            <a:r>
              <a:rPr dirty="0"/>
              <a:t>ón</a:t>
            </a:r>
            <a:r>
              <a:rPr spc="-125" dirty="0"/>
              <a:t> </a:t>
            </a:r>
            <a:r>
              <a:rPr spc="-5" dirty="0"/>
              <a:t>m</a:t>
            </a:r>
            <a:r>
              <a:rPr spc="5" dirty="0"/>
              <a:t>ú</a:t>
            </a:r>
            <a:r>
              <a:rPr spc="-10" dirty="0"/>
              <a:t>l</a:t>
            </a:r>
            <a:r>
              <a:rPr spc="5" dirty="0"/>
              <a:t>ti</a:t>
            </a:r>
            <a:r>
              <a:rPr dirty="0"/>
              <a:t>p</a:t>
            </a:r>
            <a:r>
              <a:rPr spc="-10" dirty="0"/>
              <a:t>l</a:t>
            </a:r>
            <a:r>
              <a:rPr spc="5" dirty="0"/>
              <a:t>e</a:t>
            </a:r>
            <a:r>
              <a:rPr dirty="0"/>
              <a:t>: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9694" y="2747645"/>
            <a:ext cx="2670175" cy="18345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R="210820" algn="r">
              <a:lnSpc>
                <a:spcPct val="100000"/>
              </a:lnSpc>
              <a:spcBef>
                <a:spcPts val="200"/>
              </a:spcBef>
            </a:pPr>
            <a:r>
              <a:rPr sz="1400" b="1" spc="150" dirty="0">
                <a:latin typeface="Calibri"/>
                <a:cs typeface="Calibri"/>
              </a:rPr>
              <a:t>If</a:t>
            </a:r>
            <a:r>
              <a:rPr sz="1400" b="1" spc="5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ó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</a:t>
            </a:r>
            <a:r>
              <a:rPr sz="1400" b="1" spc="57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R="262255" algn="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L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280" dirty="0">
                <a:latin typeface="Calibri"/>
                <a:cs typeface="Calibri"/>
              </a:rPr>
              <a:t> </a:t>
            </a:r>
            <a:r>
              <a:rPr sz="1400" b="1" spc="150" dirty="0">
                <a:latin typeface="Calibri"/>
                <a:cs typeface="Calibri"/>
              </a:rPr>
              <a:t>de</a:t>
            </a:r>
            <a:r>
              <a:rPr sz="1400" b="1" spc="5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195" dirty="0">
                <a:latin typeface="Calibri"/>
                <a:cs typeface="Calibri"/>
              </a:rPr>
              <a:t>lif</a:t>
            </a:r>
            <a:r>
              <a:rPr sz="1400" b="1" spc="6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ó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</a:t>
            </a:r>
            <a:r>
              <a:rPr sz="1400" b="1" spc="5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81026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l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305" dirty="0">
                <a:latin typeface="Calibri"/>
                <a:cs typeface="Calibri"/>
              </a:rPr>
              <a:t> </a:t>
            </a:r>
            <a:r>
              <a:rPr sz="1400" b="1" spc="150" dirty="0">
                <a:latin typeface="Calibri"/>
                <a:cs typeface="Calibri"/>
              </a:rPr>
              <a:t>de</a:t>
            </a:r>
            <a:r>
              <a:rPr sz="1400" b="1" spc="5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195" dirty="0">
                <a:latin typeface="Calibri"/>
                <a:cs typeface="Calibri"/>
              </a:rPr>
              <a:t>lif</a:t>
            </a:r>
            <a:r>
              <a:rPr sz="1400" b="1" spc="60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ó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</a:t>
            </a:r>
            <a:r>
              <a:rPr sz="1400" b="1" spc="5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81026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l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29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5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81026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l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305" dirty="0">
                <a:latin typeface="Calibri"/>
                <a:cs typeface="Calibri"/>
              </a:rPr>
              <a:t> </a:t>
            </a:r>
            <a:r>
              <a:rPr sz="1400" b="1" spc="150" dirty="0">
                <a:latin typeface="Calibri"/>
                <a:cs typeface="Calibri"/>
              </a:rPr>
              <a:t>de</a:t>
            </a:r>
            <a:r>
              <a:rPr sz="1400" b="1" spc="5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92020" y="5367020"/>
            <a:ext cx="86360" cy="13208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64130" y="5305805"/>
            <a:ext cx="8464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5265" algn="l"/>
              </a:tabLst>
            </a:pPr>
            <a:r>
              <a:rPr sz="1400" dirty="0">
                <a:latin typeface="Trebuchet MS"/>
                <a:cs typeface="Trebuchet MS"/>
              </a:rPr>
              <a:t>l	s</a:t>
            </a:r>
            <a:r>
              <a:rPr sz="1400" spc="-229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</a:t>
            </a:r>
            <a:r>
              <a:rPr sz="1400" spc="-2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 </a:t>
            </a:r>
            <a:r>
              <a:rPr sz="1400" spc="14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30220" y="5367020"/>
            <a:ext cx="86360" cy="13208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68420" y="5367020"/>
            <a:ext cx="86360" cy="13208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110229" y="5305805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30" dirty="0">
                <a:latin typeface="Trebuchet MS"/>
                <a:cs typeface="Trebuchet MS"/>
              </a:rPr>
              <a:t>nstrucc</a:t>
            </a:r>
            <a:r>
              <a:rPr sz="1400" spc="490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ones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4980" y="5730240"/>
            <a:ext cx="904239" cy="8991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211559" y="106679"/>
            <a:ext cx="744220" cy="74422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25340" y="2311400"/>
            <a:ext cx="7429500" cy="314706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385" dirty="0"/>
              <a:t>T</a:t>
            </a:r>
            <a:r>
              <a:rPr dirty="0"/>
              <a:t>A</a:t>
            </a:r>
            <a:r>
              <a:rPr spc="-165" dirty="0"/>
              <a:t> </a:t>
            </a:r>
            <a:r>
              <a:rPr spc="-25" dirty="0"/>
              <a:t>2023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" y="5717540"/>
            <a:ext cx="904239" cy="89916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385" dirty="0"/>
              <a:t>T</a:t>
            </a:r>
            <a:r>
              <a:rPr dirty="0"/>
              <a:t>A</a:t>
            </a:r>
            <a:r>
              <a:rPr spc="-165" dirty="0"/>
              <a:t> </a:t>
            </a:r>
            <a:r>
              <a:rPr spc="-25" dirty="0"/>
              <a:t>2023</a:t>
            </a:r>
          </a:p>
        </p:txBody>
      </p:sp>
      <p:pic>
        <p:nvPicPr>
          <p:cNvPr id="10" name="object 2">
            <a:extLst>
              <a:ext uri="{FF2B5EF4-FFF2-40B4-BE49-F238E27FC236}">
                <a16:creationId xmlns:a16="http://schemas.microsoft.com/office/drawing/2014/main" id="{B0C04242-91FF-47DC-8CA4-3C2E9BC6EC0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5539" y="1018539"/>
            <a:ext cx="6692900" cy="591820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09181B1B-F725-44E0-964D-E4C2BDE2EEE0}"/>
              </a:ext>
            </a:extLst>
          </p:cNvPr>
          <p:cNvSpPr txBox="1"/>
          <p:nvPr/>
        </p:nvSpPr>
        <p:spPr>
          <a:xfrm>
            <a:off x="1149032" y="2097404"/>
            <a:ext cx="9804400" cy="321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ts val="2350"/>
              </a:lnSpc>
              <a:spcBef>
                <a:spcPts val="100"/>
              </a:spcBef>
              <a:buClr>
                <a:srgbClr val="5389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5" dirty="0">
                <a:latin typeface="Trebuchet MS"/>
                <a:cs typeface="Trebuchet MS"/>
              </a:rPr>
              <a:t>1.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dirty="0" err="1">
                <a:latin typeface="Trebuchet MS"/>
                <a:cs typeface="Trebuchet MS"/>
              </a:rPr>
              <a:t>Solicitar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al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 err="1">
                <a:latin typeface="Trebuchet MS"/>
                <a:cs typeface="Trebuchet MS"/>
              </a:rPr>
              <a:t>usuario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 err="1">
                <a:latin typeface="Trebuchet MS"/>
                <a:cs typeface="Trebuchet MS"/>
              </a:rPr>
              <a:t>número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 err="1">
                <a:latin typeface="Trebuchet MS"/>
                <a:cs typeface="Trebuchet MS"/>
              </a:rPr>
              <a:t>cliente</a:t>
            </a:r>
            <a:r>
              <a:rPr sz="2000" dirty="0">
                <a:latin typeface="Trebuchet MS"/>
                <a:cs typeface="Trebuchet MS"/>
              </a:rPr>
              <a:t>.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Si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el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 err="1">
                <a:latin typeface="Trebuchet MS"/>
                <a:cs typeface="Trebuchet MS"/>
              </a:rPr>
              <a:t>número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el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1000,</a:t>
            </a:r>
            <a:r>
              <a:rPr sz="2000" spc="85" dirty="0">
                <a:latin typeface="Trebuchet MS"/>
                <a:cs typeface="Trebuchet MS"/>
              </a:rPr>
              <a:t> </a:t>
            </a:r>
            <a:r>
              <a:rPr sz="2000" dirty="0" err="1">
                <a:latin typeface="Trebuchet MS"/>
                <a:cs typeface="Trebuchet MS"/>
              </a:rPr>
              <a:t>imprimir</a:t>
            </a:r>
            <a:endParaRPr sz="2000" dirty="0">
              <a:latin typeface="Trebuchet MS"/>
              <a:cs typeface="Trebuchet MS"/>
            </a:endParaRPr>
          </a:p>
          <a:p>
            <a:pPr marL="194945">
              <a:lnSpc>
                <a:spcPts val="2350"/>
              </a:lnSpc>
            </a:pPr>
            <a:r>
              <a:rPr sz="2000" dirty="0">
                <a:latin typeface="Trebuchet MS"/>
                <a:cs typeface="Trebuchet MS"/>
              </a:rPr>
              <a:t>"</a:t>
            </a:r>
            <a:r>
              <a:rPr sz="2000" dirty="0" err="1">
                <a:latin typeface="Trebuchet MS"/>
                <a:cs typeface="Trebuchet MS"/>
              </a:rPr>
              <a:t>Ganaste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dirty="0" err="1">
                <a:latin typeface="Trebuchet MS"/>
                <a:cs typeface="Trebuchet MS"/>
              </a:rPr>
              <a:t>premio</a:t>
            </a:r>
            <a:r>
              <a:rPr sz="2000" dirty="0">
                <a:latin typeface="Trebuchet MS"/>
                <a:cs typeface="Trebuchet MS"/>
              </a:rPr>
              <a:t>“</a:t>
            </a:r>
          </a:p>
          <a:p>
            <a:pPr>
              <a:lnSpc>
                <a:spcPct val="100000"/>
              </a:lnSpc>
            </a:pPr>
            <a:endParaRPr sz="2300" dirty="0">
              <a:latin typeface="Trebuchet MS"/>
              <a:cs typeface="Trebuchet MS"/>
            </a:endParaRPr>
          </a:p>
          <a:p>
            <a:pPr marL="194945" indent="-182880">
              <a:lnSpc>
                <a:spcPts val="2300"/>
              </a:lnSpc>
              <a:spcBef>
                <a:spcPts val="1789"/>
              </a:spcBef>
              <a:buClr>
                <a:srgbClr val="5389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10" dirty="0">
                <a:latin typeface="Trebuchet MS"/>
                <a:cs typeface="Trebuchet MS"/>
              </a:rPr>
              <a:t>2.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 err="1">
                <a:latin typeface="Trebuchet MS"/>
                <a:cs typeface="Trebuchet MS"/>
              </a:rPr>
              <a:t>Solicitar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al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 err="1">
                <a:latin typeface="Trebuchet MS"/>
                <a:cs typeface="Trebuchet MS"/>
              </a:rPr>
              <a:t>usuario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que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 err="1">
                <a:latin typeface="Trebuchet MS"/>
                <a:cs typeface="Trebuchet MS"/>
              </a:rPr>
              <a:t>ingrese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dos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 err="1">
                <a:latin typeface="Trebuchet MS"/>
                <a:cs typeface="Trebuchet MS"/>
              </a:rPr>
              <a:t>números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y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 err="1">
                <a:latin typeface="Trebuchet MS"/>
                <a:cs typeface="Trebuchet MS"/>
              </a:rPr>
              <a:t>mostrar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 err="1">
                <a:latin typeface="Trebuchet MS"/>
                <a:cs typeface="Trebuchet MS"/>
              </a:rPr>
              <a:t>cuál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los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dos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75" dirty="0" err="1">
                <a:latin typeface="Trebuchet MS"/>
                <a:cs typeface="Trebuchet MS"/>
              </a:rPr>
              <a:t>menor</a:t>
            </a:r>
            <a:r>
              <a:rPr sz="2000" spc="-75" dirty="0"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  <a:p>
            <a:pPr marL="194945">
              <a:lnSpc>
                <a:spcPts val="2300"/>
              </a:lnSpc>
            </a:pPr>
            <a:r>
              <a:rPr sz="2000" dirty="0">
                <a:latin typeface="Trebuchet MS"/>
                <a:cs typeface="Trebuchet MS"/>
              </a:rPr>
              <a:t>No </a:t>
            </a:r>
            <a:r>
              <a:rPr sz="2000" dirty="0" err="1">
                <a:latin typeface="Trebuchet MS"/>
                <a:cs typeface="Trebuchet MS"/>
              </a:rPr>
              <a:t>considerar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el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 err="1">
                <a:latin typeface="Trebuchet MS"/>
                <a:cs typeface="Trebuchet MS"/>
              </a:rPr>
              <a:t>caso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5" dirty="0" err="1">
                <a:latin typeface="Trebuchet MS"/>
                <a:cs typeface="Trebuchet MS"/>
              </a:rPr>
              <a:t>en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que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ambos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 err="1">
                <a:latin typeface="Trebuchet MS"/>
                <a:cs typeface="Trebuchet MS"/>
              </a:rPr>
              <a:t>números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son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20" dirty="0" err="1">
                <a:latin typeface="Trebuchet MS"/>
                <a:cs typeface="Trebuchet MS"/>
              </a:rPr>
              <a:t>iguales</a:t>
            </a:r>
            <a:r>
              <a:rPr sz="2000" spc="-20" dirty="0">
                <a:latin typeface="Trebuchet MS"/>
                <a:cs typeface="Trebuchet MS"/>
              </a:rPr>
              <a:t>.</a:t>
            </a:r>
            <a:endParaRPr lang="es-AR" sz="2300" spc="-20" dirty="0">
              <a:latin typeface="Trebuchet MS"/>
              <a:cs typeface="Trebuchet MS"/>
            </a:endParaRPr>
          </a:p>
          <a:p>
            <a:pPr marL="194945">
              <a:lnSpc>
                <a:spcPts val="2300"/>
              </a:lnSpc>
            </a:pPr>
            <a:endParaRPr lang="es-AR" sz="2300" spc="-20" dirty="0">
              <a:latin typeface="Trebuchet MS"/>
              <a:cs typeface="Trebuchet MS"/>
            </a:endParaRPr>
          </a:p>
          <a:p>
            <a:pPr marL="194945" indent="-182880">
              <a:lnSpc>
                <a:spcPts val="2300"/>
              </a:lnSpc>
              <a:spcBef>
                <a:spcPts val="1789"/>
              </a:spcBef>
              <a:buClr>
                <a:srgbClr val="5389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lang="es-MX" sz="2000" spc="-10" dirty="0">
                <a:latin typeface="Trebuchet MS"/>
                <a:cs typeface="Trebuchet MS"/>
              </a:rPr>
              <a:t>3.</a:t>
            </a:r>
            <a:r>
              <a:rPr lang="es-MX" sz="2000" spc="-2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Solicitar</a:t>
            </a:r>
            <a:r>
              <a:rPr lang="es-MX" sz="2000" spc="-7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al</a:t>
            </a:r>
            <a:r>
              <a:rPr lang="es-MX" sz="2000" spc="-3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usuario</a:t>
            </a:r>
            <a:r>
              <a:rPr lang="es-MX" sz="2000" spc="-6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que</a:t>
            </a:r>
            <a:r>
              <a:rPr lang="es-MX" sz="2000" spc="-3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ingrese</a:t>
            </a:r>
            <a:r>
              <a:rPr lang="es-MX" sz="2000" spc="-7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dos</a:t>
            </a:r>
            <a:r>
              <a:rPr lang="es-MX" sz="2000" spc="-2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números</a:t>
            </a:r>
            <a:r>
              <a:rPr lang="es-MX" sz="2000" spc="-8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y</a:t>
            </a:r>
            <a:r>
              <a:rPr lang="es-MX" sz="2000" spc="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mostrar</a:t>
            </a:r>
            <a:r>
              <a:rPr lang="es-MX" sz="2000" spc="-8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cuál</a:t>
            </a:r>
            <a:r>
              <a:rPr lang="es-MX" sz="2000" spc="-7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de</a:t>
            </a:r>
            <a:r>
              <a:rPr lang="es-MX" sz="2000" spc="-35" dirty="0">
                <a:latin typeface="Trebuchet MS"/>
                <a:cs typeface="Trebuchet MS"/>
              </a:rPr>
              <a:t> </a:t>
            </a:r>
            <a:r>
              <a:rPr lang="es-MX" sz="2000" spc="-5" dirty="0">
                <a:latin typeface="Trebuchet MS"/>
                <a:cs typeface="Trebuchet MS"/>
              </a:rPr>
              <a:t>los</a:t>
            </a:r>
            <a:r>
              <a:rPr lang="es-MX" sz="2000" spc="1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dos</a:t>
            </a:r>
            <a:r>
              <a:rPr lang="es-MX" sz="2000" spc="-3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es</a:t>
            </a:r>
            <a:r>
              <a:rPr lang="es-MX" sz="2000" spc="-35" dirty="0">
                <a:latin typeface="Trebuchet MS"/>
                <a:cs typeface="Trebuchet MS"/>
              </a:rPr>
              <a:t> </a:t>
            </a:r>
            <a:r>
              <a:rPr lang="es-MX" sz="2000" spc="-75" dirty="0">
                <a:latin typeface="Trebuchet MS"/>
                <a:cs typeface="Trebuchet MS"/>
              </a:rPr>
              <a:t>menor.</a:t>
            </a:r>
            <a:endParaRPr lang="es-MX" sz="2000" dirty="0">
              <a:latin typeface="Trebuchet MS"/>
              <a:cs typeface="Trebuchet MS"/>
            </a:endParaRPr>
          </a:p>
          <a:p>
            <a:pPr marL="194945">
              <a:lnSpc>
                <a:spcPts val="2300"/>
              </a:lnSpc>
            </a:pPr>
            <a:r>
              <a:rPr lang="es-MX" sz="2000" dirty="0">
                <a:latin typeface="Trebuchet MS"/>
                <a:cs typeface="Trebuchet MS"/>
              </a:rPr>
              <a:t>Esta vez considerar</a:t>
            </a:r>
            <a:r>
              <a:rPr lang="es-MX" sz="2000" spc="-13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el</a:t>
            </a:r>
            <a:r>
              <a:rPr lang="es-MX" sz="2000" spc="-4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caso</a:t>
            </a:r>
            <a:r>
              <a:rPr lang="es-MX" sz="2000" spc="-35" dirty="0">
                <a:latin typeface="Trebuchet MS"/>
                <a:cs typeface="Trebuchet MS"/>
              </a:rPr>
              <a:t> </a:t>
            </a:r>
            <a:r>
              <a:rPr lang="es-MX" sz="2000" spc="5" dirty="0">
                <a:latin typeface="Trebuchet MS"/>
                <a:cs typeface="Trebuchet MS"/>
              </a:rPr>
              <a:t>en</a:t>
            </a:r>
            <a:r>
              <a:rPr lang="es-MX" sz="2000" spc="-4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que</a:t>
            </a:r>
            <a:r>
              <a:rPr lang="es-MX" sz="2000" spc="-3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ambos</a:t>
            </a:r>
            <a:r>
              <a:rPr lang="es-MX" sz="2000" spc="-4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números</a:t>
            </a:r>
            <a:r>
              <a:rPr lang="es-MX" sz="2000" spc="-70" dirty="0">
                <a:latin typeface="Trebuchet MS"/>
                <a:cs typeface="Trebuchet MS"/>
              </a:rPr>
              <a:t> </a:t>
            </a:r>
            <a:r>
              <a:rPr lang="es-MX" sz="2000" spc="-5" dirty="0">
                <a:latin typeface="Trebuchet MS"/>
                <a:cs typeface="Trebuchet MS"/>
              </a:rPr>
              <a:t>son</a:t>
            </a:r>
            <a:r>
              <a:rPr lang="es-MX" sz="2000" spc="-20" dirty="0">
                <a:latin typeface="Trebuchet MS"/>
                <a:cs typeface="Trebuchet MS"/>
              </a:rPr>
              <a:t> iguales.</a:t>
            </a:r>
            <a:endParaRPr lang="es-MX" sz="2000" dirty="0">
              <a:latin typeface="Trebuchet MS"/>
              <a:cs typeface="Trebuchet MS"/>
            </a:endParaRPr>
          </a:p>
          <a:p>
            <a:pPr marL="194945">
              <a:lnSpc>
                <a:spcPts val="2300"/>
              </a:lnSpc>
            </a:pPr>
            <a:endParaRPr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7550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2059" y="6230620"/>
            <a:ext cx="457200" cy="457200"/>
            <a:chOff x="11402059" y="623062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2059" y="623062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1269" y="6262370"/>
              <a:ext cx="398780" cy="398780"/>
            </a:xfrm>
            <a:custGeom>
              <a:avLst/>
              <a:gdLst/>
              <a:ahLst/>
              <a:cxnLst/>
              <a:rect l="l" t="t" r="r" b="b"/>
              <a:pathLst>
                <a:path w="398779" h="398779">
                  <a:moveTo>
                    <a:pt x="0" y="199389"/>
                  </a:moveTo>
                  <a:lnTo>
                    <a:pt x="5206" y="153669"/>
                  </a:lnTo>
                  <a:lnTo>
                    <a:pt x="20320" y="111696"/>
                  </a:lnTo>
                  <a:lnTo>
                    <a:pt x="43814" y="74675"/>
                  </a:lnTo>
                  <a:lnTo>
                    <a:pt x="74675" y="43802"/>
                  </a:lnTo>
                  <a:lnTo>
                    <a:pt x="111759" y="20269"/>
                  </a:lnTo>
                  <a:lnTo>
                    <a:pt x="153670" y="5270"/>
                  </a:lnTo>
                  <a:lnTo>
                    <a:pt x="199389" y="0"/>
                  </a:lnTo>
                  <a:lnTo>
                    <a:pt x="245109" y="5270"/>
                  </a:lnTo>
                  <a:lnTo>
                    <a:pt x="287020" y="20269"/>
                  </a:lnTo>
                  <a:lnTo>
                    <a:pt x="324103" y="43802"/>
                  </a:lnTo>
                  <a:lnTo>
                    <a:pt x="354964" y="74675"/>
                  </a:lnTo>
                  <a:lnTo>
                    <a:pt x="378459" y="111696"/>
                  </a:lnTo>
                  <a:lnTo>
                    <a:pt x="393573" y="153669"/>
                  </a:lnTo>
                  <a:lnTo>
                    <a:pt x="398779" y="199389"/>
                  </a:lnTo>
                  <a:lnTo>
                    <a:pt x="393573" y="245109"/>
                  </a:lnTo>
                  <a:lnTo>
                    <a:pt x="378459" y="287083"/>
                  </a:lnTo>
                  <a:lnTo>
                    <a:pt x="354964" y="324103"/>
                  </a:lnTo>
                  <a:lnTo>
                    <a:pt x="324103" y="354977"/>
                  </a:lnTo>
                  <a:lnTo>
                    <a:pt x="287020" y="378510"/>
                  </a:lnTo>
                  <a:lnTo>
                    <a:pt x="245109" y="393509"/>
                  </a:lnTo>
                  <a:lnTo>
                    <a:pt x="199389" y="398779"/>
                  </a:lnTo>
                  <a:lnTo>
                    <a:pt x="153670" y="393509"/>
                  </a:lnTo>
                  <a:lnTo>
                    <a:pt x="111759" y="378510"/>
                  </a:lnTo>
                  <a:lnTo>
                    <a:pt x="74675" y="354977"/>
                  </a:lnTo>
                  <a:lnTo>
                    <a:pt x="43814" y="324103"/>
                  </a:lnTo>
                  <a:lnTo>
                    <a:pt x="20320" y="287083"/>
                  </a:lnTo>
                  <a:lnTo>
                    <a:pt x="5206" y="245109"/>
                  </a:lnTo>
                  <a:lnTo>
                    <a:pt x="0" y="19938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49032" y="2110359"/>
            <a:ext cx="7310755" cy="161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"/>
              </a:spcBef>
              <a:buClr>
                <a:srgbClr val="5389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Trebuchet MS"/>
                <a:cs typeface="Trebuchet MS"/>
              </a:rPr>
              <a:t>Existen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los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llamados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condicionales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evaluación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al</a:t>
            </a:r>
            <a:r>
              <a:rPr sz="2000" spc="-125" dirty="0">
                <a:solidFill>
                  <a:srgbClr val="5389B8"/>
                </a:solidFill>
                <a:latin typeface="Trebuchet MS"/>
                <a:cs typeface="Trebuchet MS"/>
              </a:rPr>
              <a:t> </a:t>
            </a:r>
            <a:r>
              <a:rPr sz="2000" u="heavy" dirty="0">
                <a:solidFill>
                  <a:srgbClr val="5389B8"/>
                </a:solidFill>
                <a:uFill>
                  <a:solidFill>
                    <a:srgbClr val="5389B8"/>
                  </a:solidFill>
                </a:uFill>
                <a:latin typeface="Trebuchet MS"/>
                <a:cs typeface="Trebuchet MS"/>
              </a:rPr>
              <a:t>principio</a:t>
            </a:r>
            <a:r>
              <a:rPr sz="200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286385">
              <a:lnSpc>
                <a:spcPct val="100000"/>
              </a:lnSpc>
              <a:spcBef>
                <a:spcPts val="60"/>
              </a:spcBef>
            </a:pPr>
            <a:r>
              <a:rPr sz="1800" spc="-15" dirty="0">
                <a:latin typeface="Consolas"/>
                <a:cs typeface="Consolas"/>
              </a:rPr>
              <a:t>while</a:t>
            </a:r>
            <a:r>
              <a:rPr sz="1800" spc="-100" dirty="0">
                <a:latin typeface="Consolas"/>
                <a:cs typeface="Consolas"/>
              </a:rPr>
              <a:t> </a:t>
            </a:r>
            <a:r>
              <a:rPr sz="1800" spc="-20" dirty="0">
                <a:latin typeface="Consolas"/>
                <a:cs typeface="Consolas"/>
              </a:rPr>
              <a:t>condición: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400"/>
              </a:spcBef>
            </a:pPr>
            <a:r>
              <a:rPr sz="1800" spc="-20" dirty="0">
                <a:latin typeface="Consolas"/>
                <a:cs typeface="Consolas"/>
              </a:rPr>
              <a:t>Lista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de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spc="-20" dirty="0">
                <a:latin typeface="Consolas"/>
                <a:cs typeface="Consolas"/>
              </a:rPr>
              <a:t>instrucciones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Consolas"/>
              <a:cs typeface="Consolas"/>
            </a:endParaRPr>
          </a:p>
          <a:p>
            <a:pPr marL="286385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rebuchet MS"/>
                <a:cs typeface="Trebuchet MS"/>
              </a:rPr>
              <a:t>Ejecuta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ciclo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MIENTRAS</a:t>
            </a:r>
            <a:r>
              <a:rPr sz="1800" b="1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condición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verdadera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1100" y="688340"/>
            <a:ext cx="6827520" cy="4724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95500" y="1346200"/>
            <a:ext cx="3180079" cy="5918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83100" y="3942079"/>
            <a:ext cx="2527300" cy="17195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4980" y="5730240"/>
            <a:ext cx="904239" cy="8991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211559" y="106679"/>
            <a:ext cx="744220" cy="74422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385" dirty="0"/>
              <a:t>T</a:t>
            </a:r>
            <a:r>
              <a:rPr dirty="0"/>
              <a:t>A</a:t>
            </a:r>
            <a:r>
              <a:rPr spc="-165" dirty="0"/>
              <a:t> </a:t>
            </a:r>
            <a:r>
              <a:rPr spc="-25" dirty="0"/>
              <a:t>2023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032" y="1974638"/>
            <a:ext cx="6814820" cy="230314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165"/>
              </a:spcBef>
              <a:buClr>
                <a:srgbClr val="5389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5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x</a:t>
            </a:r>
            <a:r>
              <a:rPr sz="2000" spc="5" dirty="0">
                <a:latin typeface="Trebuchet MS"/>
                <a:cs typeface="Trebuchet MS"/>
              </a:rPr>
              <a:t>i</a:t>
            </a:r>
            <a:r>
              <a:rPr sz="2000" spc="-10" dirty="0">
                <a:latin typeface="Trebuchet MS"/>
                <a:cs typeface="Trebuchet MS"/>
              </a:rPr>
              <a:t>s</a:t>
            </a:r>
            <a:r>
              <a:rPr sz="2000" spc="5" dirty="0">
                <a:latin typeface="Trebuchet MS"/>
                <a:cs typeface="Trebuchet MS"/>
              </a:rPr>
              <a:t>te</a:t>
            </a:r>
            <a:r>
              <a:rPr sz="2000" dirty="0">
                <a:latin typeface="Trebuchet MS"/>
                <a:cs typeface="Trebuchet MS"/>
              </a:rPr>
              <a:t>n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</a:t>
            </a:r>
            <a:r>
              <a:rPr sz="2000" spc="5" dirty="0">
                <a:latin typeface="Trebuchet MS"/>
                <a:cs typeface="Trebuchet MS"/>
              </a:rPr>
              <a:t>o</a:t>
            </a:r>
            <a:r>
              <a:rPr sz="2000" dirty="0">
                <a:latin typeface="Trebuchet MS"/>
                <a:cs typeface="Trebuchet MS"/>
              </a:rPr>
              <a:t>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ll</a:t>
            </a:r>
            <a:r>
              <a:rPr sz="2000" spc="5" dirty="0">
                <a:latin typeface="Trebuchet MS"/>
                <a:cs typeface="Trebuchet MS"/>
              </a:rPr>
              <a:t>a</a:t>
            </a:r>
            <a:r>
              <a:rPr sz="2000" spc="-5" dirty="0">
                <a:latin typeface="Trebuchet MS"/>
                <a:cs typeface="Trebuchet MS"/>
              </a:rPr>
              <a:t>m</a:t>
            </a:r>
            <a:r>
              <a:rPr sz="2000" spc="5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dos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c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5" dirty="0">
                <a:latin typeface="Trebuchet MS"/>
                <a:cs typeface="Trebuchet MS"/>
              </a:rPr>
              <a:t>n</a:t>
            </a:r>
            <a:r>
              <a:rPr sz="2000" dirty="0">
                <a:latin typeface="Trebuchet MS"/>
                <a:cs typeface="Trebuchet MS"/>
              </a:rPr>
              <a:t>d</a:t>
            </a:r>
            <a:r>
              <a:rPr sz="2000" spc="5" dirty="0">
                <a:latin typeface="Trebuchet MS"/>
                <a:cs typeface="Trebuchet MS"/>
              </a:rPr>
              <a:t>ici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15" dirty="0">
                <a:latin typeface="Trebuchet MS"/>
                <a:cs typeface="Trebuchet MS"/>
              </a:rPr>
              <a:t>n</a:t>
            </a:r>
            <a:r>
              <a:rPr sz="2000" spc="5" dirty="0">
                <a:latin typeface="Trebuchet MS"/>
                <a:cs typeface="Trebuchet MS"/>
              </a:rPr>
              <a:t>a</a:t>
            </a:r>
            <a:r>
              <a:rPr sz="2000" spc="-10" dirty="0">
                <a:latin typeface="Trebuchet MS"/>
                <a:cs typeface="Trebuchet MS"/>
              </a:rPr>
              <a:t>l</a:t>
            </a:r>
            <a:r>
              <a:rPr sz="2000" spc="5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co</a:t>
            </a:r>
            <a:r>
              <a:rPr sz="2000" dirty="0">
                <a:latin typeface="Trebuchet MS"/>
                <a:cs typeface="Trebuchet MS"/>
              </a:rPr>
              <a:t>n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v</a:t>
            </a:r>
            <a:r>
              <a:rPr sz="2000" spc="5" dirty="0">
                <a:latin typeface="Trebuchet MS"/>
                <a:cs typeface="Trebuchet MS"/>
              </a:rPr>
              <a:t>a</a:t>
            </a:r>
            <a:r>
              <a:rPr sz="2000" spc="-10" dirty="0">
                <a:latin typeface="Trebuchet MS"/>
                <a:cs typeface="Trebuchet MS"/>
              </a:rPr>
              <a:t>l</a:t>
            </a:r>
            <a:r>
              <a:rPr sz="2000" spc="5" dirty="0">
                <a:latin typeface="Trebuchet MS"/>
                <a:cs typeface="Trebuchet MS"/>
              </a:rPr>
              <a:t>uaci</a:t>
            </a:r>
            <a:r>
              <a:rPr sz="2000" dirty="0">
                <a:latin typeface="Trebuchet MS"/>
                <a:cs typeface="Trebuchet MS"/>
              </a:rPr>
              <a:t>ón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l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u="heavy" dirty="0">
                <a:solidFill>
                  <a:srgbClr val="5389B8"/>
                </a:solidFill>
                <a:uFill>
                  <a:solidFill>
                    <a:srgbClr val="5389B8"/>
                  </a:solidFill>
                </a:uFill>
                <a:latin typeface="Trebuchet MS"/>
                <a:cs typeface="Trebuchet MS"/>
              </a:rPr>
              <a:t>f</a:t>
            </a:r>
            <a:r>
              <a:rPr sz="2000" u="heavy" spc="5" dirty="0">
                <a:solidFill>
                  <a:srgbClr val="5389B8"/>
                </a:solidFill>
                <a:uFill>
                  <a:solidFill>
                    <a:srgbClr val="5389B8"/>
                  </a:solidFill>
                </a:uFill>
                <a:latin typeface="Trebuchet MS"/>
                <a:cs typeface="Trebuchet MS"/>
              </a:rPr>
              <a:t>ina</a:t>
            </a:r>
            <a:r>
              <a:rPr sz="2000" u="heavy" spc="-10" dirty="0">
                <a:solidFill>
                  <a:srgbClr val="5389B8"/>
                </a:solidFill>
                <a:uFill>
                  <a:solidFill>
                    <a:srgbClr val="5389B8"/>
                  </a:solidFill>
                </a:uFill>
                <a:latin typeface="Trebuchet MS"/>
                <a:cs typeface="Trebuchet MS"/>
              </a:rPr>
              <a:t>l</a:t>
            </a:r>
            <a:r>
              <a:rPr sz="2000" u="heavy" dirty="0">
                <a:solidFill>
                  <a:srgbClr val="5389B8"/>
                </a:solidFill>
                <a:uFill>
                  <a:solidFill>
                    <a:srgbClr val="5389B8"/>
                  </a:solidFill>
                </a:uFill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1170940">
              <a:lnSpc>
                <a:spcPct val="100000"/>
              </a:lnSpc>
              <a:spcBef>
                <a:spcPts val="960"/>
              </a:spcBef>
            </a:pPr>
            <a:r>
              <a:rPr sz="1800" spc="-20" dirty="0">
                <a:latin typeface="Consolas"/>
                <a:cs typeface="Consolas"/>
              </a:rPr>
              <a:t>while</a:t>
            </a:r>
            <a:r>
              <a:rPr sz="1800" spc="-11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True:</a:t>
            </a:r>
            <a:endParaRPr sz="1800">
              <a:latin typeface="Consolas"/>
              <a:cs typeface="Consolas"/>
            </a:endParaRPr>
          </a:p>
          <a:p>
            <a:pPr marL="1353820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Lista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de</a:t>
            </a:r>
            <a:r>
              <a:rPr sz="1800" spc="-70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instrucciones</a:t>
            </a:r>
            <a:endParaRPr sz="1800">
              <a:latin typeface="Consolas"/>
              <a:cs typeface="Consolas"/>
            </a:endParaRPr>
          </a:p>
          <a:p>
            <a:pPr marL="1811020" marR="3841750" indent="-4572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nsolas"/>
                <a:cs typeface="Consolas"/>
              </a:rPr>
              <a:t>if</a:t>
            </a:r>
            <a:r>
              <a:rPr sz="1800" spc="-114" dirty="0">
                <a:latin typeface="Consolas"/>
                <a:cs typeface="Consolas"/>
              </a:rPr>
              <a:t> </a:t>
            </a:r>
            <a:r>
              <a:rPr sz="1800" spc="-20" dirty="0">
                <a:latin typeface="Consolas"/>
                <a:cs typeface="Consolas"/>
              </a:rPr>
              <a:t>condicion: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20" dirty="0">
                <a:latin typeface="Consolas"/>
                <a:cs typeface="Consolas"/>
              </a:rPr>
              <a:t>break</a:t>
            </a:r>
            <a:endParaRPr sz="1800">
              <a:latin typeface="Consolas"/>
              <a:cs typeface="Consolas"/>
            </a:endParaRPr>
          </a:p>
          <a:p>
            <a:pPr marL="42164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Wingdings"/>
                <a:cs typeface="Wingdings"/>
              </a:rPr>
              <a:t></a:t>
            </a:r>
            <a:r>
              <a:rPr sz="1800" spc="-5" dirty="0">
                <a:latin typeface="Trebuchet MS"/>
                <a:cs typeface="Trebuchet MS"/>
              </a:rPr>
              <a:t>Ejecuta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ciclo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b="1" spc="-70" dirty="0">
                <a:solidFill>
                  <a:srgbClr val="FF0000"/>
                </a:solidFill>
                <a:latin typeface="Trebuchet MS"/>
                <a:cs typeface="Trebuchet MS"/>
              </a:rPr>
              <a:t>HASTA</a:t>
            </a:r>
            <a:r>
              <a:rPr sz="1800" b="1" spc="-2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que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condición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sea </a:t>
            </a:r>
            <a:r>
              <a:rPr sz="1800" spc="-5" dirty="0">
                <a:latin typeface="Trebuchet MS"/>
                <a:cs typeface="Trebuchet MS"/>
              </a:rPr>
              <a:t>verdadera.</a:t>
            </a:r>
            <a:endParaRPr sz="1800">
              <a:latin typeface="Trebuchet MS"/>
              <a:cs typeface="Trebuchet MS"/>
            </a:endParaRPr>
          </a:p>
          <a:p>
            <a:pPr marL="42164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ciclo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ejecuta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por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menos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vez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00" y="688340"/>
            <a:ext cx="6827520" cy="4724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5500" y="1346200"/>
            <a:ext cx="3180079" cy="5918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90280" y="1610360"/>
            <a:ext cx="2829560" cy="30454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4980" y="5730240"/>
            <a:ext cx="904239" cy="8991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11559" y="106679"/>
            <a:ext cx="744220" cy="74422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385" dirty="0"/>
              <a:t>T</a:t>
            </a:r>
            <a:r>
              <a:rPr dirty="0"/>
              <a:t>A</a:t>
            </a:r>
            <a:r>
              <a:rPr spc="-165" dirty="0"/>
              <a:t> </a:t>
            </a:r>
            <a:r>
              <a:rPr spc="-25" dirty="0"/>
              <a:t>2023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719</Words>
  <Application>Microsoft Office PowerPoint</Application>
  <PresentationFormat>Panorámica</PresentationFormat>
  <Paragraphs>97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Calibri</vt:lpstr>
      <vt:lpstr>Consolas</vt:lpstr>
      <vt:lpstr>Times New Roman</vt:lpstr>
      <vt:lpstr>Trebuchet MS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Decisión simple:</vt:lpstr>
      <vt:lpstr>Decisión múltiple: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Tipos de datos</dc:title>
  <dc:creator>Nicolas</dc:creator>
  <cp:lastModifiedBy>109</cp:lastModifiedBy>
  <cp:revision>2</cp:revision>
  <dcterms:created xsi:type="dcterms:W3CDTF">2023-02-25T16:33:33Z</dcterms:created>
  <dcterms:modified xsi:type="dcterms:W3CDTF">2023-02-25T16:50:12Z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2023-02-04T00:00:00Z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2023-02-25T00:00:00Z</vt:filetime>
  </property>
</Properties>
</file>