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0" r:id="rId9"/>
    <p:sldId id="262" r:id="rId10"/>
    <p:sldId id="263" r:id="rId11"/>
    <p:sldId id="268" r:id="rId12"/>
    <p:sldId id="271" r:id="rId13"/>
    <p:sldId id="264" r:id="rId14"/>
    <p:sldId id="265" r:id="rId15"/>
    <p:sldId id="269" r:id="rId16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02059" y="6230620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1269" y="6259830"/>
            <a:ext cx="398780" cy="398780"/>
          </a:xfrm>
          <a:custGeom>
            <a:avLst/>
            <a:gdLst/>
            <a:ahLst/>
            <a:cxnLst/>
            <a:rect l="l" t="t" r="r" b="b"/>
            <a:pathLst>
              <a:path w="398779" h="398779">
                <a:moveTo>
                  <a:pt x="0" y="199390"/>
                </a:moveTo>
                <a:lnTo>
                  <a:pt x="5266" y="153671"/>
                </a:lnTo>
                <a:lnTo>
                  <a:pt x="20268" y="111702"/>
                </a:lnTo>
                <a:lnTo>
                  <a:pt x="43807" y="74681"/>
                </a:lnTo>
                <a:lnTo>
                  <a:pt x="74686" y="43803"/>
                </a:lnTo>
                <a:lnTo>
                  <a:pt x="111708" y="20265"/>
                </a:lnTo>
                <a:lnTo>
                  <a:pt x="153675" y="5265"/>
                </a:lnTo>
                <a:lnTo>
                  <a:pt x="199389" y="0"/>
                </a:lnTo>
                <a:lnTo>
                  <a:pt x="245104" y="5265"/>
                </a:lnTo>
                <a:lnTo>
                  <a:pt x="287071" y="20265"/>
                </a:lnTo>
                <a:lnTo>
                  <a:pt x="324093" y="43803"/>
                </a:lnTo>
                <a:lnTo>
                  <a:pt x="354972" y="74681"/>
                </a:lnTo>
                <a:lnTo>
                  <a:pt x="378511" y="111702"/>
                </a:lnTo>
                <a:lnTo>
                  <a:pt x="393513" y="153671"/>
                </a:lnTo>
                <a:lnTo>
                  <a:pt x="398779" y="199390"/>
                </a:lnTo>
                <a:lnTo>
                  <a:pt x="393513" y="245108"/>
                </a:lnTo>
                <a:lnTo>
                  <a:pt x="378511" y="287077"/>
                </a:lnTo>
                <a:lnTo>
                  <a:pt x="354972" y="324098"/>
                </a:lnTo>
                <a:lnTo>
                  <a:pt x="324093" y="354976"/>
                </a:lnTo>
                <a:lnTo>
                  <a:pt x="287071" y="378514"/>
                </a:lnTo>
                <a:lnTo>
                  <a:pt x="245104" y="393514"/>
                </a:lnTo>
                <a:lnTo>
                  <a:pt x="199389" y="398780"/>
                </a:lnTo>
                <a:lnTo>
                  <a:pt x="153675" y="393514"/>
                </a:lnTo>
                <a:lnTo>
                  <a:pt x="111708" y="378514"/>
                </a:lnTo>
                <a:lnTo>
                  <a:pt x="74686" y="354976"/>
                </a:lnTo>
                <a:lnTo>
                  <a:pt x="43807" y="324098"/>
                </a:lnTo>
                <a:lnTo>
                  <a:pt x="20268" y="287077"/>
                </a:lnTo>
                <a:lnTo>
                  <a:pt x="5266" y="245108"/>
                </a:lnTo>
                <a:lnTo>
                  <a:pt x="0" y="19939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3495" y="527303"/>
            <a:ext cx="8065008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994382"/>
            <a:ext cx="9894570" cy="2008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3745" y="6060105"/>
            <a:ext cx="932814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19" y="1346200"/>
            <a:ext cx="10220960" cy="812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2019" y="1485900"/>
            <a:ext cx="10220960" cy="3662679"/>
            <a:chOff x="922019" y="1485900"/>
            <a:chExt cx="10220960" cy="366267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19" y="4300220"/>
              <a:ext cx="10220960" cy="812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2019" y="1485900"/>
              <a:ext cx="10220960" cy="36626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56139" y="4175760"/>
              <a:ext cx="866140" cy="866140"/>
            </a:xfrm>
            <a:custGeom>
              <a:avLst/>
              <a:gdLst/>
              <a:ahLst/>
              <a:cxnLst/>
              <a:rect l="l" t="t" r="r" b="b"/>
              <a:pathLst>
                <a:path w="866140" h="866139">
                  <a:moveTo>
                    <a:pt x="0" y="433069"/>
                  </a:moveTo>
                  <a:lnTo>
                    <a:pt x="2541" y="385888"/>
                  </a:lnTo>
                  <a:lnTo>
                    <a:pt x="9990" y="340177"/>
                  </a:lnTo>
                  <a:lnTo>
                    <a:pt x="22081" y="296200"/>
                  </a:lnTo>
                  <a:lnTo>
                    <a:pt x="38551" y="254222"/>
                  </a:lnTo>
                  <a:lnTo>
                    <a:pt x="59134" y="214507"/>
                  </a:lnTo>
                  <a:lnTo>
                    <a:pt x="83568" y="177320"/>
                  </a:lnTo>
                  <a:lnTo>
                    <a:pt x="111586" y="142925"/>
                  </a:lnTo>
                  <a:lnTo>
                    <a:pt x="142925" y="111586"/>
                  </a:lnTo>
                  <a:lnTo>
                    <a:pt x="177320" y="83568"/>
                  </a:lnTo>
                  <a:lnTo>
                    <a:pt x="214507" y="59134"/>
                  </a:lnTo>
                  <a:lnTo>
                    <a:pt x="254222" y="38551"/>
                  </a:lnTo>
                  <a:lnTo>
                    <a:pt x="296200" y="22081"/>
                  </a:lnTo>
                  <a:lnTo>
                    <a:pt x="340177" y="9990"/>
                  </a:lnTo>
                  <a:lnTo>
                    <a:pt x="385888" y="2541"/>
                  </a:lnTo>
                  <a:lnTo>
                    <a:pt x="433069" y="0"/>
                  </a:lnTo>
                  <a:lnTo>
                    <a:pt x="480251" y="2541"/>
                  </a:lnTo>
                  <a:lnTo>
                    <a:pt x="525962" y="9990"/>
                  </a:lnTo>
                  <a:lnTo>
                    <a:pt x="569939" y="22081"/>
                  </a:lnTo>
                  <a:lnTo>
                    <a:pt x="611917" y="38551"/>
                  </a:lnTo>
                  <a:lnTo>
                    <a:pt x="651632" y="59134"/>
                  </a:lnTo>
                  <a:lnTo>
                    <a:pt x="688819" y="83568"/>
                  </a:lnTo>
                  <a:lnTo>
                    <a:pt x="723214" y="111586"/>
                  </a:lnTo>
                  <a:lnTo>
                    <a:pt x="754553" y="142925"/>
                  </a:lnTo>
                  <a:lnTo>
                    <a:pt x="782571" y="177320"/>
                  </a:lnTo>
                  <a:lnTo>
                    <a:pt x="807005" y="214507"/>
                  </a:lnTo>
                  <a:lnTo>
                    <a:pt x="827588" y="254222"/>
                  </a:lnTo>
                  <a:lnTo>
                    <a:pt x="844058" y="296200"/>
                  </a:lnTo>
                  <a:lnTo>
                    <a:pt x="856149" y="340177"/>
                  </a:lnTo>
                  <a:lnTo>
                    <a:pt x="863598" y="385888"/>
                  </a:lnTo>
                  <a:lnTo>
                    <a:pt x="866139" y="433069"/>
                  </a:lnTo>
                  <a:lnTo>
                    <a:pt x="863598" y="480251"/>
                  </a:lnTo>
                  <a:lnTo>
                    <a:pt x="856149" y="525962"/>
                  </a:lnTo>
                  <a:lnTo>
                    <a:pt x="844058" y="569939"/>
                  </a:lnTo>
                  <a:lnTo>
                    <a:pt x="827588" y="611917"/>
                  </a:lnTo>
                  <a:lnTo>
                    <a:pt x="807005" y="651632"/>
                  </a:lnTo>
                  <a:lnTo>
                    <a:pt x="782571" y="688819"/>
                  </a:lnTo>
                  <a:lnTo>
                    <a:pt x="754553" y="723214"/>
                  </a:lnTo>
                  <a:lnTo>
                    <a:pt x="723214" y="754553"/>
                  </a:lnTo>
                  <a:lnTo>
                    <a:pt x="688819" y="782571"/>
                  </a:lnTo>
                  <a:lnTo>
                    <a:pt x="651632" y="807005"/>
                  </a:lnTo>
                  <a:lnTo>
                    <a:pt x="611917" y="827588"/>
                  </a:lnTo>
                  <a:lnTo>
                    <a:pt x="569939" y="844058"/>
                  </a:lnTo>
                  <a:lnTo>
                    <a:pt x="525962" y="856149"/>
                  </a:lnTo>
                  <a:lnTo>
                    <a:pt x="480251" y="863598"/>
                  </a:lnTo>
                  <a:lnTo>
                    <a:pt x="433069" y="866139"/>
                  </a:lnTo>
                  <a:lnTo>
                    <a:pt x="385888" y="863598"/>
                  </a:lnTo>
                  <a:lnTo>
                    <a:pt x="340177" y="856149"/>
                  </a:lnTo>
                  <a:lnTo>
                    <a:pt x="296200" y="844058"/>
                  </a:lnTo>
                  <a:lnTo>
                    <a:pt x="254222" y="827588"/>
                  </a:lnTo>
                  <a:lnTo>
                    <a:pt x="214507" y="807005"/>
                  </a:lnTo>
                  <a:lnTo>
                    <a:pt x="177320" y="782571"/>
                  </a:lnTo>
                  <a:lnTo>
                    <a:pt x="142925" y="754553"/>
                  </a:lnTo>
                  <a:lnTo>
                    <a:pt x="111586" y="723214"/>
                  </a:lnTo>
                  <a:lnTo>
                    <a:pt x="83568" y="688819"/>
                  </a:lnTo>
                  <a:lnTo>
                    <a:pt x="59134" y="651632"/>
                  </a:lnTo>
                  <a:lnTo>
                    <a:pt x="38551" y="611917"/>
                  </a:lnTo>
                  <a:lnTo>
                    <a:pt x="22081" y="569939"/>
                  </a:lnTo>
                  <a:lnTo>
                    <a:pt x="9990" y="525962"/>
                  </a:lnTo>
                  <a:lnTo>
                    <a:pt x="2541" y="480251"/>
                  </a:lnTo>
                  <a:lnTo>
                    <a:pt x="0" y="4330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584" y="5717540"/>
            <a:ext cx="903628" cy="89918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058900" y="2285619"/>
            <a:ext cx="6633209" cy="1563370"/>
            <a:chOff x="1058900" y="2285619"/>
            <a:chExt cx="6633209" cy="156337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8900" y="2285619"/>
              <a:ext cx="6632727" cy="8152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576" y="3142361"/>
              <a:ext cx="5921629" cy="7063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8714" y="1133221"/>
            <a:ext cx="78238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25" dirty="0">
                <a:latin typeface="Trebuchet MS"/>
                <a:cs typeface="Trebuchet MS"/>
              </a:rPr>
              <a:t>OBSERVACIÓN: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Tuplas</a:t>
            </a:r>
            <a:r>
              <a:rPr sz="2000" dirty="0">
                <a:latin typeface="Trebuchet MS"/>
                <a:cs typeface="Trebuchet MS"/>
              </a:rPr>
              <a:t> pueden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convertirse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listas,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viceversa.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9664" y="1630635"/>
          <a:ext cx="9845040" cy="52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20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función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incorporada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5"/>
                        </a:lnSpc>
                      </a:pP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tuple()</a:t>
                      </a:r>
                      <a:r>
                        <a:rPr sz="2000" i="1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toma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una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lista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devuelve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una</a:t>
                      </a:r>
                      <a:r>
                        <a:rPr sz="2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tupla</a:t>
                      </a:r>
                      <a:r>
                        <a:rPr sz="20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con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los</a:t>
                      </a:r>
                      <a:r>
                        <a:rPr sz="20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mismos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64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elementos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48714" y="2683128"/>
            <a:ext cx="9667240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939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 marL="12700">
              <a:lnSpc>
                <a:spcPts val="2280"/>
              </a:lnSpc>
              <a:spcBef>
                <a:spcPts val="1860"/>
              </a:spcBef>
              <a:tabLst>
                <a:tab pos="5461635" algn="l"/>
              </a:tabLst>
            </a:pPr>
            <a:r>
              <a:rPr sz="2000" dirty="0">
                <a:latin typeface="Consolas"/>
                <a:cs typeface="Consolas"/>
              </a:rPr>
              <a:t>La función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incorporada </a:t>
            </a:r>
            <a:r>
              <a:rPr sz="2000" i="1" spc="-5" dirty="0">
                <a:solidFill>
                  <a:srgbClr val="006FC0"/>
                </a:solidFill>
                <a:latin typeface="Consolas"/>
                <a:cs typeface="Consolas"/>
              </a:rPr>
              <a:t>list()</a:t>
            </a:r>
            <a:r>
              <a:rPr sz="2000" i="1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toma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una	tupla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y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devuelve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una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lista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con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nsolas"/>
                <a:cs typeface="Consolas"/>
              </a:rPr>
              <a:t>los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mismos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elementos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onsolas"/>
              <a:cs typeface="Consolas"/>
            </a:endParaRPr>
          </a:p>
          <a:p>
            <a:pPr marR="238760" algn="ctr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823" y="488315"/>
            <a:ext cx="4595667" cy="59296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42710" y="326707"/>
            <a:ext cx="569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5760" y="2326639"/>
            <a:ext cx="3413760" cy="10083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2419" y="2326639"/>
            <a:ext cx="3652520" cy="8407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4360" y="4254500"/>
            <a:ext cx="3185160" cy="10998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62419" y="4282440"/>
            <a:ext cx="3393439" cy="8483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625" y="1017524"/>
            <a:ext cx="6693306" cy="5929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4625" y="2286000"/>
            <a:ext cx="9807575" cy="189410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marR="30480" indent="-457200">
              <a:lnSpc>
                <a:spcPts val="2160"/>
              </a:lnSpc>
              <a:spcBef>
                <a:spcPts val="370"/>
              </a:spcBef>
              <a:buFont typeface="+mj-lt"/>
              <a:buAutoNum type="arabicPeriod"/>
              <a:tabLst>
                <a:tab pos="314960" algn="l"/>
              </a:tabLst>
            </a:pPr>
            <a:r>
              <a:rPr sz="2000" dirty="0">
                <a:latin typeface="Trebuchet MS"/>
                <a:cs typeface="Trebuchet MS"/>
              </a:rPr>
              <a:t>Crea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tupla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números,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pide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numero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teclado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indica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cuantas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veces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repite</a:t>
            </a:r>
            <a:r>
              <a:rPr lang="es-AR" sz="2000" dirty="0">
                <a:latin typeface="Trebuchet MS"/>
                <a:cs typeface="Trebuchet MS"/>
              </a:rPr>
              <a:t>.</a:t>
            </a:r>
          </a:p>
          <a:p>
            <a:pPr marL="469900" marR="30480" indent="-457200">
              <a:lnSpc>
                <a:spcPts val="2160"/>
              </a:lnSpc>
              <a:spcBef>
                <a:spcPts val="370"/>
              </a:spcBef>
              <a:buFont typeface="+mj-lt"/>
              <a:buAutoNum type="arabicPeriod"/>
              <a:tabLst>
                <a:tab pos="314960" algn="l"/>
              </a:tabLst>
            </a:pPr>
            <a:endParaRPr lang="es-AR" sz="2000" dirty="0">
              <a:latin typeface="Trebuchet MS"/>
              <a:cs typeface="Trebuchet MS"/>
            </a:endParaRPr>
          </a:p>
          <a:p>
            <a:pPr marL="469900" marR="30480" indent="-457200">
              <a:lnSpc>
                <a:spcPts val="2160"/>
              </a:lnSpc>
              <a:spcBef>
                <a:spcPts val="370"/>
              </a:spcBef>
              <a:buFont typeface="+mj-lt"/>
              <a:buAutoNum type="arabicPeriod"/>
              <a:tabLst>
                <a:tab pos="314960" algn="l"/>
              </a:tabLst>
            </a:pPr>
            <a:endParaRPr lang="es-AR" sz="2000" dirty="0">
              <a:latin typeface="Trebuchet MS"/>
              <a:cs typeface="Trebuchet MS"/>
            </a:endParaRPr>
          </a:p>
          <a:p>
            <a:pPr marL="469900" marR="30480" indent="-457200">
              <a:lnSpc>
                <a:spcPts val="2160"/>
              </a:lnSpc>
              <a:spcBef>
                <a:spcPts val="370"/>
              </a:spcBef>
              <a:buFont typeface="+mj-lt"/>
              <a:buAutoNum type="arabicPeriod"/>
              <a:tabLst>
                <a:tab pos="314960" algn="l"/>
              </a:tabLst>
            </a:pPr>
            <a:r>
              <a:rPr sz="2000" dirty="0" err="1">
                <a:latin typeface="Trebuchet MS"/>
                <a:cs typeface="Trebuchet MS"/>
              </a:rPr>
              <a:t>Crea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tupla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valores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ya </a:t>
            </a:r>
            <a:r>
              <a:rPr sz="2000" dirty="0">
                <a:latin typeface="Trebuchet MS"/>
                <a:cs typeface="Trebuchet MS"/>
              </a:rPr>
              <a:t>predefinidos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10,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pide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índice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teclado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muestra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valores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tupla.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625" y="1017524"/>
            <a:ext cx="6693306" cy="5929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4625" y="2286000"/>
            <a:ext cx="9807575" cy="9707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marR="30480" indent="-457200">
              <a:lnSpc>
                <a:spcPts val="2160"/>
              </a:lnSpc>
              <a:spcBef>
                <a:spcPts val="370"/>
              </a:spcBef>
              <a:buFont typeface="+mj-lt"/>
              <a:buAutoNum type="arabicPeriod" startAt="3"/>
              <a:tabLst>
                <a:tab pos="314960" algn="l"/>
              </a:tabLst>
            </a:pPr>
            <a:r>
              <a:rPr lang="es-MX" sz="2000" dirty="0">
                <a:latin typeface="Trebuchet MS" panose="020B0603020202020204" pitchFamily="34" charset="0"/>
              </a:rPr>
              <a:t>Crea una tupla que contenga todos los meses de un año. Luego pedir al usuario un numero y mostrar que mes representa</a:t>
            </a:r>
          </a:p>
          <a:p>
            <a:pPr marL="469900" marR="30480" indent="-457200">
              <a:lnSpc>
                <a:spcPts val="2160"/>
              </a:lnSpc>
              <a:spcBef>
                <a:spcPts val="370"/>
              </a:spcBef>
              <a:buFont typeface="+mj-lt"/>
              <a:buAutoNum type="arabicPeriod" startAt="3"/>
              <a:tabLst>
                <a:tab pos="314960" algn="l"/>
              </a:tabLst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91237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8714" y="2088303"/>
            <a:ext cx="9878060" cy="391376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2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Define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relación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entre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claves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valores.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Por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ejemplo</a:t>
            </a: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Trebuchet MS"/>
                <a:cs typeface="Trebuchet MS"/>
              </a:rPr>
              <a:t>dicc_ejemplo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=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{‘</a:t>
            </a:r>
            <a:r>
              <a:rPr sz="1800" spc="-5" dirty="0">
                <a:solidFill>
                  <a:srgbClr val="93B6D2"/>
                </a:solidFill>
                <a:latin typeface="Trebuchet MS"/>
                <a:cs typeface="Trebuchet MS"/>
              </a:rPr>
              <a:t>usuario</a:t>
            </a:r>
            <a:r>
              <a:rPr sz="1800" spc="-5" dirty="0">
                <a:latin typeface="Trebuchet MS"/>
                <a:cs typeface="Trebuchet MS"/>
              </a:rPr>
              <a:t>’: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</a:t>
            </a:r>
            <a:r>
              <a:rPr lang="es-AR" sz="1800" spc="-5" dirty="0" err="1">
                <a:solidFill>
                  <a:srgbClr val="6F2F9F"/>
                </a:solidFill>
                <a:latin typeface="Trebuchet MS"/>
                <a:cs typeface="Trebuchet MS"/>
              </a:rPr>
              <a:t>nmartinelli</a:t>
            </a:r>
            <a:r>
              <a:rPr sz="1800" spc="-5" dirty="0">
                <a:latin typeface="Trebuchet MS"/>
                <a:cs typeface="Trebuchet MS"/>
              </a:rPr>
              <a:t>’,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</a:t>
            </a:r>
            <a:r>
              <a:rPr sz="1800" spc="-5" dirty="0">
                <a:solidFill>
                  <a:srgbClr val="93B6D2"/>
                </a:solidFill>
                <a:latin typeface="Trebuchet MS"/>
                <a:cs typeface="Trebuchet MS"/>
              </a:rPr>
              <a:t>contraseña</a:t>
            </a:r>
            <a:r>
              <a:rPr sz="1800" spc="-5" dirty="0">
                <a:latin typeface="Trebuchet MS"/>
                <a:cs typeface="Trebuchet MS"/>
              </a:rPr>
              <a:t>’: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1234</a:t>
            </a:r>
            <a:r>
              <a:rPr sz="1800" spc="-5" dirty="0">
                <a:latin typeface="Trebuchet MS"/>
                <a:cs typeface="Trebuchet MS"/>
              </a:rPr>
              <a:t>’}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145"/>
              </a:spcBef>
            </a:pPr>
            <a:r>
              <a:rPr sz="1800" spc="-10" dirty="0">
                <a:latin typeface="Consolas"/>
                <a:cs typeface="Consolas"/>
              </a:rPr>
              <a:t>print(</a:t>
            </a:r>
            <a:r>
              <a:rPr sz="1800" spc="-10" dirty="0">
                <a:latin typeface="Trebuchet MS"/>
                <a:cs typeface="Trebuchet MS"/>
              </a:rPr>
              <a:t>dicc_ejemplo</a:t>
            </a:r>
            <a:r>
              <a:rPr sz="1800" spc="-10" dirty="0">
                <a:latin typeface="Consolas"/>
                <a:cs typeface="Consolas"/>
              </a:rPr>
              <a:t>[‘usuario’])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980"/>
              </a:spcBef>
            </a:pPr>
            <a:r>
              <a:rPr sz="1800" spc="-10" dirty="0">
                <a:latin typeface="Consolas"/>
                <a:cs typeface="Consolas"/>
              </a:rPr>
              <a:t>&gt;&gt;&gt;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‘</a:t>
            </a:r>
            <a:r>
              <a:rPr lang="es-AR" sz="1800" spc="-10" dirty="0" err="1">
                <a:latin typeface="Consolas"/>
                <a:cs typeface="Consolas"/>
              </a:rPr>
              <a:t>nmartinelli</a:t>
            </a:r>
            <a:r>
              <a:rPr sz="1800" spc="-10" dirty="0">
                <a:latin typeface="Consolas"/>
                <a:cs typeface="Consolas"/>
              </a:rPr>
              <a:t>’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  <a:spcBef>
                <a:spcPts val="1000"/>
              </a:spcBef>
            </a:pPr>
            <a:r>
              <a:rPr sz="1700" spc="-5" dirty="0">
                <a:solidFill>
                  <a:srgbClr val="548AB8"/>
                </a:solidFill>
                <a:latin typeface="Wingdings"/>
                <a:cs typeface="Wingdings"/>
              </a:rPr>
              <a:t></a:t>
            </a:r>
            <a:r>
              <a:rPr sz="2000" spc="-5" dirty="0">
                <a:latin typeface="Trebuchet MS"/>
                <a:cs typeface="Trebuchet MS"/>
              </a:rPr>
              <a:t>Se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pueden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obtener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los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valores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3B6D2"/>
                </a:solidFill>
                <a:latin typeface="Trebuchet MS"/>
                <a:cs typeface="Trebuchet MS"/>
              </a:rPr>
              <a:t>clave</a:t>
            </a:r>
            <a:r>
              <a:rPr sz="2000" dirty="0">
                <a:latin typeface="Trebuchet MS"/>
                <a:cs typeface="Trebuchet MS"/>
              </a:rPr>
              <a:t>, pero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pueden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obtener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las </a:t>
            </a:r>
            <a:r>
              <a:rPr sz="2000" dirty="0">
                <a:latin typeface="Trebuchet MS"/>
                <a:cs typeface="Trebuchet MS"/>
              </a:rPr>
              <a:t>claves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</a:p>
          <a:p>
            <a:pPr marL="194945">
              <a:lnSpc>
                <a:spcPts val="2280"/>
              </a:lnSpc>
            </a:pP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rebuchet MS"/>
                <a:cs typeface="Trebuchet MS"/>
              </a:rPr>
              <a:t>valor</a:t>
            </a:r>
            <a:endParaRPr sz="2000" dirty="0">
              <a:latin typeface="Trebuchet MS"/>
              <a:cs typeface="Trebuchet MS"/>
            </a:endParaRPr>
          </a:p>
          <a:p>
            <a:pPr marL="287020" marR="2078989" indent="-274955">
              <a:lnSpc>
                <a:spcPct val="112599"/>
              </a:lnSpc>
              <a:spcBef>
                <a:spcPts val="660"/>
              </a:spcBef>
            </a:pPr>
            <a:r>
              <a:rPr sz="1700" spc="-20" dirty="0">
                <a:solidFill>
                  <a:srgbClr val="548AB8"/>
                </a:solidFill>
                <a:latin typeface="Wingdings"/>
                <a:cs typeface="Wingdings"/>
              </a:rPr>
              <a:t></a:t>
            </a:r>
            <a:r>
              <a:rPr sz="2000" spc="-20" dirty="0">
                <a:latin typeface="Trebuchet MS"/>
                <a:cs typeface="Trebuchet MS"/>
              </a:rPr>
              <a:t>Para </a:t>
            </a:r>
            <a:r>
              <a:rPr sz="2000" dirty="0">
                <a:latin typeface="Trebuchet MS"/>
                <a:cs typeface="Trebuchet MS"/>
              </a:rPr>
              <a:t>modificarlos,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accedemos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dirty="0">
                <a:latin typeface="Trebuchet MS"/>
                <a:cs typeface="Trebuchet MS"/>
              </a:rPr>
              <a:t> clave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dirty="0">
                <a:latin typeface="Trebuchet MS"/>
                <a:cs typeface="Trebuchet MS"/>
              </a:rPr>
              <a:t> siguiente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manera: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dicc_ejemplo[“</a:t>
            </a:r>
            <a:r>
              <a:rPr sz="1800" spc="-5" dirty="0" err="1">
                <a:latin typeface="Trebuchet MS"/>
                <a:cs typeface="Trebuchet MS"/>
              </a:rPr>
              <a:t>usuario</a:t>
            </a:r>
            <a:r>
              <a:rPr sz="1800" spc="-5" dirty="0">
                <a:latin typeface="Trebuchet MS"/>
                <a:cs typeface="Trebuchet MS"/>
              </a:rPr>
              <a:t>”]=“</a:t>
            </a:r>
            <a:r>
              <a:rPr lang="es-AR" sz="1800" spc="-5" dirty="0">
                <a:latin typeface="Trebuchet MS"/>
                <a:cs typeface="Trebuchet MS"/>
              </a:rPr>
              <a:t>nmartinelli23</a:t>
            </a:r>
            <a:r>
              <a:rPr sz="1800" spc="-5" dirty="0">
                <a:latin typeface="Trebuchet MS"/>
                <a:cs typeface="Trebuchet MS"/>
              </a:rPr>
              <a:t>”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dicc_ejemplo[“telefono”]=“155555555”</a:t>
            </a:r>
            <a:endParaRPr sz="18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Trebuchet MS"/>
                <a:cs typeface="Trebuchet MS"/>
              </a:rPr>
              <a:t>print(dicc_ejemplo)</a:t>
            </a:r>
            <a:endParaRPr sz="1800" dirty="0">
              <a:latin typeface="Trebuchet MS"/>
              <a:cs typeface="Trebuchet MS"/>
            </a:endParaRPr>
          </a:p>
          <a:p>
            <a:pPr marL="1842135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Trebuchet MS"/>
                <a:cs typeface="Trebuchet MS"/>
              </a:rPr>
              <a:t>&gt;&gt;&gt;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{‘</a:t>
            </a:r>
            <a:r>
              <a:rPr sz="1800" spc="-5" dirty="0">
                <a:solidFill>
                  <a:srgbClr val="93B6D2"/>
                </a:solidFill>
                <a:latin typeface="Trebuchet MS"/>
                <a:cs typeface="Trebuchet MS"/>
              </a:rPr>
              <a:t>usuario</a:t>
            </a:r>
            <a:r>
              <a:rPr sz="1800" spc="-5" dirty="0">
                <a:latin typeface="Trebuchet MS"/>
                <a:cs typeface="Trebuchet MS"/>
              </a:rPr>
              <a:t>’: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</a:t>
            </a:r>
            <a:r>
              <a:rPr lang="es-AR" sz="1800" spc="-5" dirty="0">
                <a:solidFill>
                  <a:srgbClr val="6F2F9F"/>
                </a:solidFill>
                <a:latin typeface="Trebuchet MS"/>
                <a:cs typeface="Trebuchet MS"/>
              </a:rPr>
              <a:t>nmartinelli23</a:t>
            </a:r>
            <a:r>
              <a:rPr sz="1800" spc="-5" dirty="0">
                <a:latin typeface="Trebuchet MS"/>
                <a:cs typeface="Trebuchet MS"/>
              </a:rPr>
              <a:t>’,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</a:t>
            </a:r>
            <a:r>
              <a:rPr sz="1800" spc="-5" dirty="0">
                <a:solidFill>
                  <a:srgbClr val="93B6D2"/>
                </a:solidFill>
                <a:latin typeface="Trebuchet MS"/>
                <a:cs typeface="Trebuchet MS"/>
              </a:rPr>
              <a:t>contraseña</a:t>
            </a:r>
            <a:r>
              <a:rPr sz="1800" spc="-5" dirty="0">
                <a:latin typeface="Trebuchet MS"/>
                <a:cs typeface="Trebuchet MS"/>
              </a:rPr>
              <a:t>’: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1234</a:t>
            </a:r>
            <a:r>
              <a:rPr sz="1800" spc="-5" dirty="0">
                <a:latin typeface="Trebuchet MS"/>
                <a:cs typeface="Trebuchet MS"/>
              </a:rPr>
              <a:t>’,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</a:t>
            </a:r>
            <a:r>
              <a:rPr sz="1800" spc="-5" dirty="0">
                <a:solidFill>
                  <a:srgbClr val="93B6D2"/>
                </a:solidFill>
                <a:latin typeface="Trebuchet MS"/>
                <a:cs typeface="Trebuchet MS"/>
              </a:rPr>
              <a:t>telefono</a:t>
            </a:r>
            <a:r>
              <a:rPr sz="1800" spc="-5" dirty="0">
                <a:latin typeface="Trebuchet MS"/>
                <a:cs typeface="Trebuchet MS"/>
              </a:rPr>
              <a:t>’: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155555555</a:t>
            </a:r>
            <a:r>
              <a:rPr sz="1800" spc="-5" dirty="0">
                <a:latin typeface="Trebuchet MS"/>
                <a:cs typeface="Trebuchet MS"/>
              </a:rPr>
              <a:t>’}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227" y="1017524"/>
            <a:ext cx="3958844" cy="4709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7551" y="856297"/>
            <a:ext cx="4425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{</a:t>
            </a:r>
            <a:r>
              <a:rPr spc="-5" dirty="0">
                <a:solidFill>
                  <a:srgbClr val="93B6D2"/>
                </a:solidFill>
              </a:rPr>
              <a:t>‘key’</a:t>
            </a:r>
            <a:r>
              <a:rPr spc="-5" dirty="0">
                <a:solidFill>
                  <a:srgbClr val="FF0000"/>
                </a:solidFill>
              </a:rPr>
              <a:t>: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‘value’</a:t>
            </a:r>
            <a:r>
              <a:rPr spc="-5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14" y="1994382"/>
            <a:ext cx="9613265" cy="20085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Trebuchet MS"/>
                <a:cs typeface="Trebuchet MS"/>
              </a:rPr>
              <a:t>No</a:t>
            </a:r>
            <a:r>
              <a:rPr sz="2000" dirty="0">
                <a:latin typeface="Trebuchet MS"/>
                <a:cs typeface="Trebuchet MS"/>
              </a:rPr>
              <a:t> pueden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haber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claves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duplicadas</a:t>
            </a:r>
            <a:endParaRPr sz="200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Se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pueden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añadir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nuevos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pares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clave-valor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cualquier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momento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(es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dinámico)</a:t>
            </a:r>
            <a:endParaRPr sz="2000">
              <a:latin typeface="Trebuchet MS"/>
              <a:cs typeface="Trebuchet MS"/>
            </a:endParaRPr>
          </a:p>
          <a:p>
            <a:pPr marL="194945" marR="5080" indent="-182880">
              <a:lnSpc>
                <a:spcPts val="2160"/>
              </a:lnSpc>
              <a:spcBef>
                <a:spcPts val="123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Los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diccionarios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tienen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concepto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orden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entre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sus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elementos,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basan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las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claves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directamente</a:t>
            </a:r>
            <a:endParaRPr sz="200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3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Miren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valores!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227" y="688340"/>
            <a:ext cx="3958844" cy="4709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3234055">
              <a:lnSpc>
                <a:spcPts val="5180"/>
              </a:lnSpc>
              <a:spcBef>
                <a:spcPts val="755"/>
              </a:spcBef>
            </a:pPr>
            <a:r>
              <a:rPr spc="-5" dirty="0">
                <a:solidFill>
                  <a:srgbClr val="FF0000"/>
                </a:solidFill>
              </a:rPr>
              <a:t>{</a:t>
            </a:r>
            <a:r>
              <a:rPr spc="-5" dirty="0">
                <a:solidFill>
                  <a:srgbClr val="93B6D2"/>
                </a:solidFill>
              </a:rPr>
              <a:t>‘key’</a:t>
            </a:r>
            <a:r>
              <a:rPr spc="-5" dirty="0">
                <a:solidFill>
                  <a:srgbClr val="FF0000"/>
                </a:solidFill>
              </a:rPr>
              <a:t>: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‘value’</a:t>
            </a:r>
            <a:r>
              <a:rPr spc="-5" dirty="0">
                <a:solidFill>
                  <a:srgbClr val="FF0000"/>
                </a:solidFill>
              </a:rPr>
              <a:t>} </a:t>
            </a:r>
            <a:r>
              <a:rPr spc="-1205" dirty="0">
                <a:solidFill>
                  <a:srgbClr val="FF0000"/>
                </a:solidFill>
              </a:rPr>
              <a:t> </a:t>
            </a:r>
            <a:r>
              <a:rPr dirty="0"/>
              <a:t>Observaciones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8179" y="4109720"/>
            <a:ext cx="9431020" cy="18719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625" y="1017524"/>
            <a:ext cx="6693306" cy="5929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8714" y="2116772"/>
            <a:ext cx="9891395" cy="216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90100"/>
              </a:lnSpc>
              <a:spcBef>
                <a:spcPts val="1855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r>
              <a:rPr sz="2000" dirty="0" err="1">
                <a:latin typeface="Trebuchet MS"/>
                <a:cs typeface="Trebuchet MS"/>
              </a:rPr>
              <a:t>Crea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programa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pida</a:t>
            </a:r>
            <a:r>
              <a:rPr lang="es-AR"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lang="es-AR" sz="2000" spc="-10" dirty="0">
                <a:latin typeface="Trebuchet MS"/>
                <a:cs typeface="Trebuchet MS"/>
              </a:rPr>
              <a:t>usuario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lang="es-AR" sz="2000" spc="-40" dirty="0">
                <a:latin typeface="Trebuchet MS"/>
                <a:cs typeface="Trebuchet MS"/>
              </a:rPr>
              <a:t>el nombre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lang="es-AR" sz="2000" spc="-15" dirty="0">
                <a:latin typeface="Trebuchet MS"/>
                <a:cs typeface="Trebuchet MS"/>
              </a:rPr>
              <a:t>un </a:t>
            </a:r>
            <a:r>
              <a:rPr sz="2000" spc="-5" dirty="0" err="1">
                <a:latin typeface="Trebuchet MS"/>
                <a:cs typeface="Trebuchet MS"/>
              </a:rPr>
              <a:t>mes</a:t>
            </a:r>
            <a:r>
              <a:rPr lang="es-AR" sz="2000" spc="-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</a:t>
            </a:r>
            <a:r>
              <a:rPr lang="es-AR" sz="2000" dirty="0">
                <a:latin typeface="Trebuchet MS"/>
                <a:cs typeface="Trebuchet MS"/>
              </a:rPr>
              <a:t>Enero, Febrero, etc.</a:t>
            </a:r>
            <a:r>
              <a:rPr sz="2000" spc="-5" dirty="0">
                <a:latin typeface="Trebuchet MS"/>
                <a:cs typeface="Trebuchet MS"/>
              </a:rPr>
              <a:t>) </a:t>
            </a:r>
            <a:r>
              <a:rPr sz="2000" dirty="0">
                <a:latin typeface="Trebuchet MS"/>
                <a:cs typeface="Trebuchet MS"/>
              </a:rPr>
              <a:t>y diga cuántos días tiene (por ejemplo, </a:t>
            </a:r>
            <a:r>
              <a:rPr sz="2000" spc="-10" dirty="0">
                <a:latin typeface="Trebuchet MS"/>
                <a:cs typeface="Trebuchet MS"/>
              </a:rPr>
              <a:t>30</a:t>
            </a:r>
            <a:r>
              <a:rPr sz="2000" spc="-5" dirty="0">
                <a:latin typeface="Trebuchet MS"/>
                <a:cs typeface="Trebuchet MS"/>
              </a:rPr>
              <a:t>. </a:t>
            </a:r>
            <a:r>
              <a:rPr sz="2000" spc="-25" dirty="0">
                <a:latin typeface="Trebuchet MS"/>
                <a:cs typeface="Trebuchet MS"/>
              </a:rPr>
              <a:t>Para 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simplificarlo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vamos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suponer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febrero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tiene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28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días.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u="heavy" spc="-5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Usar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diccionarios</a:t>
            </a:r>
            <a:endParaRPr lang="es-AR" sz="2000" u="heavy" dirty="0">
              <a:uFill>
                <a:solidFill>
                  <a:srgbClr val="000000"/>
                </a:solidFill>
              </a:uFill>
              <a:latin typeface="Trebuchet MS"/>
              <a:cs typeface="Trebuchet MS"/>
            </a:endParaRPr>
          </a:p>
          <a:p>
            <a:pPr marL="469265" marR="5080" indent="-457200">
              <a:lnSpc>
                <a:spcPct val="90100"/>
              </a:lnSpc>
              <a:spcBef>
                <a:spcPts val="1855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r>
              <a:rPr lang="es-MX" sz="2000" dirty="0">
                <a:latin typeface="Trebuchet MS" panose="020B0603020202020204" pitchFamily="34" charset="0"/>
              </a:rPr>
              <a:t>Crear un programa que pida al usuario un nombre de un alumno, y luego muestre la lista de notas de ese alumno. </a:t>
            </a:r>
            <a:r>
              <a:rPr lang="es-AR"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Usar</a:t>
            </a:r>
            <a:r>
              <a:rPr lang="es-AR"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diccionarios</a:t>
            </a:r>
          </a:p>
          <a:p>
            <a:pPr marL="469265" marR="5080" indent="-457200">
              <a:lnSpc>
                <a:spcPct val="90100"/>
              </a:lnSpc>
              <a:spcBef>
                <a:spcPts val="1855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MX" sz="2000" dirty="0">
              <a:latin typeface="Trebuchet MS" panose="020B0603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76787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823" y="1017524"/>
            <a:ext cx="6479959" cy="5929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8714" y="1994382"/>
            <a:ext cx="3643629" cy="301498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Python…¿Qué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es?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25" dirty="0">
                <a:latin typeface="Trebuchet MS"/>
                <a:cs typeface="Trebuchet MS"/>
              </a:rPr>
              <a:t>SOFTWARE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30" dirty="0">
                <a:latin typeface="Trebuchet MS"/>
                <a:cs typeface="Trebuchet MS"/>
              </a:rPr>
              <a:t>HARDWARE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LENGUAJE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PROGRAMACIÓN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Trebuchet MS"/>
                <a:cs typeface="Trebuchet MS"/>
              </a:rPr>
              <a:t>PROGRAMA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TIPO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DATO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25" dirty="0">
                <a:latin typeface="Trebuchet MS"/>
                <a:cs typeface="Trebuchet MS"/>
              </a:rPr>
              <a:t>VARIABLE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03059" y="2061953"/>
            <a:ext cx="1621790" cy="157289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2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Estructuras:</a:t>
            </a:r>
            <a:endParaRPr sz="2000">
              <a:latin typeface="Trebuchet MS"/>
              <a:cs typeface="Trebuchet MS"/>
            </a:endParaRPr>
          </a:p>
          <a:p>
            <a:pPr marL="182880" marR="118745" lvl="1" indent="-182880" algn="r">
              <a:lnSpc>
                <a:spcPct val="100000"/>
              </a:lnSpc>
              <a:spcBef>
                <a:spcPts val="200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182880" algn="l"/>
              </a:tabLst>
            </a:pP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5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cti</a:t>
            </a:r>
            <a:r>
              <a:rPr sz="1800" dirty="0">
                <a:latin typeface="Trebuchet MS"/>
                <a:cs typeface="Trebuchet MS"/>
              </a:rPr>
              <a:t>vas</a:t>
            </a:r>
            <a:endParaRPr sz="1800">
              <a:latin typeface="Trebuchet MS"/>
              <a:cs typeface="Trebuchet MS"/>
            </a:endParaRPr>
          </a:p>
          <a:p>
            <a:pPr marL="182880" marR="177800" lvl="2" indent="-182880" algn="r">
              <a:lnSpc>
                <a:spcPct val="100000"/>
              </a:lnSpc>
              <a:spcBef>
                <a:spcPts val="400"/>
              </a:spcBef>
              <a:buClr>
                <a:srgbClr val="548AB8"/>
              </a:buClr>
              <a:buSzPct val="84375"/>
              <a:buFont typeface="Wingdings"/>
              <a:buChar char=""/>
              <a:tabLst>
                <a:tab pos="182880" algn="l"/>
              </a:tabLst>
            </a:pPr>
            <a:r>
              <a:rPr sz="1600" spc="-10" dirty="0">
                <a:latin typeface="Trebuchet MS"/>
                <a:cs typeface="Trebuchet MS"/>
              </a:rPr>
              <a:t>S</a:t>
            </a:r>
            <a:r>
              <a:rPr sz="1600" spc="-5" dirty="0">
                <a:latin typeface="Trebuchet MS"/>
                <a:cs typeface="Trebuchet MS"/>
              </a:rPr>
              <a:t>im</a:t>
            </a:r>
            <a:r>
              <a:rPr sz="1600" dirty="0">
                <a:latin typeface="Trebuchet MS"/>
                <a:cs typeface="Trebuchet MS"/>
              </a:rPr>
              <a:t>p</a:t>
            </a:r>
            <a:r>
              <a:rPr sz="1600" spc="5" dirty="0">
                <a:latin typeface="Trebuchet MS"/>
                <a:cs typeface="Trebuchet MS"/>
              </a:rPr>
              <a:t>le</a:t>
            </a:r>
            <a:r>
              <a:rPr sz="1600" dirty="0"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 marL="182880" marR="44450" lvl="2" indent="-182880" algn="r">
              <a:lnSpc>
                <a:spcPct val="100000"/>
              </a:lnSpc>
              <a:spcBef>
                <a:spcPts val="420"/>
              </a:spcBef>
              <a:buClr>
                <a:srgbClr val="548AB8"/>
              </a:buClr>
              <a:buSzPct val="84375"/>
              <a:buFont typeface="Wingdings"/>
              <a:buChar char=""/>
              <a:tabLst>
                <a:tab pos="182880" algn="l"/>
              </a:tabLst>
            </a:pPr>
            <a:r>
              <a:rPr sz="1600" dirty="0">
                <a:latin typeface="Trebuchet MS"/>
                <a:cs typeface="Trebuchet MS"/>
              </a:rPr>
              <a:t>Mú</a:t>
            </a:r>
            <a:r>
              <a:rPr sz="1600" spc="5" dirty="0">
                <a:latin typeface="Trebuchet MS"/>
                <a:cs typeface="Trebuchet MS"/>
              </a:rPr>
              <a:t>l</a:t>
            </a:r>
            <a:r>
              <a:rPr sz="1600" dirty="0">
                <a:latin typeface="Trebuchet MS"/>
                <a:cs typeface="Trebuchet MS"/>
              </a:rPr>
              <a:t>t</a:t>
            </a:r>
            <a:r>
              <a:rPr sz="1600" spc="-5" dirty="0">
                <a:latin typeface="Trebuchet MS"/>
                <a:cs typeface="Trebuchet MS"/>
              </a:rPr>
              <a:t>i</a:t>
            </a:r>
            <a:r>
              <a:rPr sz="1600" spc="10" dirty="0">
                <a:latin typeface="Trebuchet MS"/>
                <a:cs typeface="Trebuchet MS"/>
              </a:rPr>
              <a:t>p</a:t>
            </a:r>
            <a:r>
              <a:rPr sz="1600" spc="5" dirty="0">
                <a:latin typeface="Trebuchet MS"/>
                <a:cs typeface="Trebuchet MS"/>
              </a:rPr>
              <a:t>le</a:t>
            </a:r>
            <a:r>
              <a:rPr sz="1600" dirty="0"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 marL="182880" marR="5080" lvl="1" indent="-182880" algn="r">
              <a:lnSpc>
                <a:spcPct val="100000"/>
              </a:lnSpc>
              <a:spcBef>
                <a:spcPts val="384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182880" algn="l"/>
              </a:tabLst>
            </a:pP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epe</a:t>
            </a:r>
            <a:r>
              <a:rPr sz="1800" spc="10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iti</a:t>
            </a:r>
            <a:r>
              <a:rPr sz="1800" dirty="0">
                <a:latin typeface="Trebuchet MS"/>
                <a:cs typeface="Trebuchet MS"/>
              </a:rPr>
              <a:t>vas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823" y="1017524"/>
            <a:ext cx="1824647" cy="4709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1189" y="856297"/>
            <a:ext cx="568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[]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917687"/>
            <a:ext cx="3439413" cy="5717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3639" y="2161527"/>
            <a:ext cx="1412494" cy="5717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8714" y="1740153"/>
            <a:ext cx="9846945" cy="398970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4945" marR="5080" indent="-182880">
              <a:lnSpc>
                <a:spcPct val="80000"/>
              </a:lnSpc>
              <a:spcBef>
                <a:spcPts val="58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Se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define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usando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corchetes,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lista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elementos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los </a:t>
            </a:r>
            <a:r>
              <a:rPr sz="2000" dirty="0">
                <a:latin typeface="Trebuchet MS"/>
                <a:cs typeface="Trebuchet MS"/>
              </a:rPr>
              <a:t>cuales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podemos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acceder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mediante un índice que indica </a:t>
            </a:r>
            <a:r>
              <a:rPr sz="2000" spc="-5" dirty="0">
                <a:latin typeface="Trebuchet MS"/>
                <a:cs typeface="Trebuchet MS"/>
              </a:rPr>
              <a:t>su </a:t>
            </a:r>
            <a:r>
              <a:rPr sz="2000" dirty="0">
                <a:latin typeface="Trebuchet MS"/>
                <a:cs typeface="Trebuchet MS"/>
              </a:rPr>
              <a:t>posición en </a:t>
            </a:r>
            <a:r>
              <a:rPr sz="2000" spc="-5" dirty="0">
                <a:latin typeface="Trebuchet MS"/>
                <a:cs typeface="Trebuchet MS"/>
              </a:rPr>
              <a:t>la lista, </a:t>
            </a:r>
            <a:r>
              <a:rPr sz="2000" dirty="0">
                <a:latin typeface="Trebuchet MS"/>
                <a:cs typeface="Trebuchet MS"/>
              </a:rPr>
              <a:t>empezando siempre por el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número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0.</a:t>
            </a:r>
            <a:endParaRPr sz="200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Ejemplo: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Trebuchet MS"/>
                <a:cs typeface="Trebuchet MS"/>
              </a:rPr>
              <a:t>lista_ejemplo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[“a”, “b”,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“c”, </a:t>
            </a:r>
            <a:r>
              <a:rPr sz="2000" spc="-5" dirty="0">
                <a:latin typeface="Trebuchet MS"/>
                <a:cs typeface="Trebuchet MS"/>
              </a:rPr>
              <a:t>“d”,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“e”]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Trebuchet MS"/>
                <a:cs typeface="Trebuchet MS"/>
              </a:rPr>
              <a:t>print(lista_ejemplo)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rebuchet MS"/>
                <a:cs typeface="Trebuchet MS"/>
              </a:rPr>
              <a:t>&gt;&gt;&gt;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[‘a’,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‘b’,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‘c’,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‘d’,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‘e’]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Trebuchet MS"/>
                <a:cs typeface="Trebuchet MS"/>
              </a:rPr>
              <a:t>print(lista_ejemplo[2])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rebuchet MS"/>
                <a:cs typeface="Trebuchet MS"/>
              </a:rPr>
              <a:t>&gt;&gt;&gt;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‘c’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Trebuchet MS"/>
                <a:cs typeface="Trebuchet MS"/>
              </a:rPr>
              <a:t>print(lista_ejemplo[-1])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rebuchet MS"/>
                <a:cs typeface="Trebuchet MS"/>
              </a:rPr>
              <a:t>&gt;&gt;&gt;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‘e’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79931" y="3056254"/>
            <a:ext cx="3935729" cy="2645410"/>
            <a:chOff x="7579931" y="3056254"/>
            <a:chExt cx="3935729" cy="264541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9519" y="3065779"/>
              <a:ext cx="3916679" cy="26263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84693" y="3061017"/>
              <a:ext cx="3926204" cy="2635885"/>
            </a:xfrm>
            <a:custGeom>
              <a:avLst/>
              <a:gdLst/>
              <a:ahLst/>
              <a:cxnLst/>
              <a:rect l="l" t="t" r="r" b="b"/>
              <a:pathLst>
                <a:path w="3926204" h="2635885">
                  <a:moveTo>
                    <a:pt x="0" y="2635885"/>
                  </a:moveTo>
                  <a:lnTo>
                    <a:pt x="3926204" y="2635885"/>
                  </a:lnTo>
                  <a:lnTo>
                    <a:pt x="3926204" y="0"/>
                  </a:lnTo>
                  <a:lnTo>
                    <a:pt x="0" y="0"/>
                  </a:lnTo>
                  <a:lnTo>
                    <a:pt x="0" y="263588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4278" y="2052307"/>
            <a:ext cx="2578100" cy="572135"/>
            <a:chOff x="1174278" y="2052307"/>
            <a:chExt cx="2578100" cy="572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78" y="2270356"/>
              <a:ext cx="90644" cy="905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3639" y="2052307"/>
              <a:ext cx="2568194" cy="57176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8714" y="2116772"/>
            <a:ext cx="9892030" cy="270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280"/>
              </a:lnSpc>
              <a:spcBef>
                <a:spcPts val="10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b="1" spc="-10" dirty="0">
                <a:solidFill>
                  <a:srgbClr val="DD8046"/>
                </a:solidFill>
                <a:latin typeface="Trebuchet MS"/>
                <a:cs typeface="Trebuchet MS"/>
              </a:rPr>
              <a:t>“Porción</a:t>
            </a:r>
            <a:r>
              <a:rPr sz="2000" b="1" spc="-25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DD8046"/>
                </a:solidFill>
                <a:latin typeface="Trebuchet MS"/>
                <a:cs typeface="Trebuchet MS"/>
              </a:rPr>
              <a:t>de</a:t>
            </a:r>
            <a:r>
              <a:rPr sz="2000" b="1" spc="5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DD8046"/>
                </a:solidFill>
                <a:latin typeface="Trebuchet MS"/>
                <a:cs typeface="Trebuchet MS"/>
              </a:rPr>
              <a:t>lista”:</a:t>
            </a:r>
            <a:r>
              <a:rPr sz="2000" b="1" spc="-40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puede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obtener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subconjunto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lista, especificando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dos</a:t>
            </a:r>
            <a:endParaRPr sz="2000">
              <a:latin typeface="Trebuchet MS"/>
              <a:cs typeface="Trebuchet MS"/>
            </a:endParaRPr>
          </a:p>
          <a:p>
            <a:pPr marL="194945">
              <a:lnSpc>
                <a:spcPts val="2280"/>
              </a:lnSpc>
            </a:pPr>
            <a:r>
              <a:rPr sz="2000" dirty="0">
                <a:latin typeface="Trebuchet MS"/>
                <a:cs typeface="Trebuchet MS"/>
              </a:rPr>
              <a:t>índices</a:t>
            </a:r>
            <a:endParaRPr sz="2000">
              <a:latin typeface="Trebuchet MS"/>
              <a:cs typeface="Trebuchet MS"/>
            </a:endParaRPr>
          </a:p>
          <a:p>
            <a:pPr marL="469900" marR="172720" indent="-182880">
              <a:lnSpc>
                <a:spcPct val="89900"/>
              </a:lnSpc>
              <a:spcBef>
                <a:spcPts val="420"/>
              </a:spcBef>
            </a:pPr>
            <a:r>
              <a:rPr sz="1550" spc="-10" dirty="0">
                <a:solidFill>
                  <a:srgbClr val="548AB8"/>
                </a:solidFill>
                <a:latin typeface="Wingdings"/>
                <a:cs typeface="Wingdings"/>
              </a:rPr>
              <a:t></a:t>
            </a:r>
            <a:r>
              <a:rPr sz="1800" spc="-10" dirty="0">
                <a:latin typeface="Trebuchet MS"/>
                <a:cs typeface="Trebuchet MS"/>
              </a:rPr>
              <a:t>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retorno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nueva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lista,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contiene todos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elementos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lista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original,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orden,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empezando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primer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índice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porción,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hasta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segundo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índice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5" dirty="0">
                <a:latin typeface="Trebuchet MS"/>
                <a:cs typeface="Trebuchet MS"/>
              </a:rPr>
              <a:t> porción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(sin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incluir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éste):</a:t>
            </a:r>
            <a:endParaRPr sz="1800">
              <a:latin typeface="Trebuchet MS"/>
              <a:cs typeface="Trebuchet MS"/>
            </a:endParaRPr>
          </a:p>
          <a:p>
            <a:pPr marL="1842135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latin typeface="Trebuchet MS"/>
                <a:cs typeface="Trebuchet MS"/>
              </a:rPr>
              <a:t>lista_ejemplo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[“a”, “b”,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“c”,</a:t>
            </a:r>
            <a:r>
              <a:rPr sz="2000" spc="-5" dirty="0">
                <a:latin typeface="Trebuchet MS"/>
                <a:cs typeface="Trebuchet MS"/>
              </a:rPr>
              <a:t> “d”,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“e”]</a:t>
            </a:r>
            <a:endParaRPr sz="2000">
              <a:latin typeface="Trebuchet MS"/>
              <a:cs typeface="Trebuchet MS"/>
            </a:endParaRPr>
          </a:p>
          <a:p>
            <a:pPr marL="184213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Trebuchet MS"/>
                <a:cs typeface="Trebuchet MS"/>
              </a:rPr>
              <a:t>print(lista_ejemplo[2:4])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latin typeface="Trebuchet MS"/>
                <a:cs typeface="Trebuchet MS"/>
              </a:rPr>
              <a:t>&gt;&gt;&gt;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[‘c’,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‘d’]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1823" y="1017524"/>
            <a:ext cx="1824647" cy="4709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71189" y="856297"/>
            <a:ext cx="568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[]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712" y="142987"/>
            <a:ext cx="3557799" cy="179473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823" y="508380"/>
            <a:ext cx="1824647" cy="470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3495" y="347345"/>
            <a:ext cx="3968750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140">
              <a:lnSpc>
                <a:spcPts val="547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[]</a:t>
            </a:r>
          </a:p>
          <a:p>
            <a:pPr marL="12700">
              <a:lnSpc>
                <a:spcPts val="5470"/>
              </a:lnSpc>
            </a:pPr>
            <a:r>
              <a:rPr dirty="0"/>
              <a:t>Operaciones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75144" y="2021827"/>
            <a:ext cx="1634489" cy="572135"/>
            <a:chOff x="1175144" y="2021827"/>
            <a:chExt cx="1634489" cy="5721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144" y="2194582"/>
              <a:ext cx="200645" cy="1811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580" y="2021827"/>
              <a:ext cx="1239774" cy="5717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8200" y="2021827"/>
              <a:ext cx="701294" cy="57176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175144" y="3009887"/>
            <a:ext cx="1421130" cy="572135"/>
            <a:chOff x="1175144" y="3009887"/>
            <a:chExt cx="1421130" cy="5721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144" y="3182642"/>
              <a:ext cx="200645" cy="1811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580" y="3009887"/>
              <a:ext cx="1028954" cy="5717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7380" y="3009887"/>
              <a:ext cx="698754" cy="57176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75144" y="4442447"/>
            <a:ext cx="1563370" cy="572135"/>
            <a:chOff x="1175144" y="4442447"/>
            <a:chExt cx="1563370" cy="57213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144" y="4615203"/>
              <a:ext cx="200645" cy="1811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1580" y="4442447"/>
              <a:ext cx="1171194" cy="57176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9619" y="4442447"/>
              <a:ext cx="698754" cy="57176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48714" y="2086292"/>
            <a:ext cx="9632950" cy="3545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1700" spc="-10" dirty="0">
                <a:solidFill>
                  <a:srgbClr val="548AB8"/>
                </a:solidFill>
                <a:latin typeface="Wingdings"/>
                <a:cs typeface="Wingdings"/>
              </a:rPr>
              <a:t></a:t>
            </a:r>
            <a:r>
              <a:rPr sz="2000" b="1" spc="-10" dirty="0">
                <a:solidFill>
                  <a:srgbClr val="DD8046"/>
                </a:solidFill>
                <a:latin typeface="Trebuchet MS"/>
                <a:cs typeface="Trebuchet MS"/>
              </a:rPr>
              <a:t>Append():</a:t>
            </a:r>
            <a:r>
              <a:rPr sz="2000" b="1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añade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elemento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final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lista</a:t>
            </a:r>
            <a:endParaRPr sz="2000">
              <a:latin typeface="Trebuchet MS"/>
              <a:cs typeface="Trebuchet MS"/>
            </a:endParaRPr>
          </a:p>
          <a:p>
            <a:pPr marL="1842135">
              <a:lnSpc>
                <a:spcPts val="2150"/>
              </a:lnSpc>
            </a:pPr>
            <a:r>
              <a:rPr sz="1800" spc="-5" dirty="0">
                <a:latin typeface="Trebuchet MS"/>
                <a:cs typeface="Trebuchet MS"/>
              </a:rPr>
              <a:t>lista_ejemplo.append(‘K’)</a:t>
            </a:r>
            <a:endParaRPr sz="1800">
              <a:latin typeface="Trebuchet MS"/>
              <a:cs typeface="Trebuchet MS"/>
            </a:endParaRPr>
          </a:p>
          <a:p>
            <a:pPr marL="184213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Trebuchet MS"/>
                <a:cs typeface="Trebuchet MS"/>
              </a:rPr>
              <a:t>&gt;&gt;&gt;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[‘a’,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‘b’,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‘c’,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‘d’,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‘e’,</a:t>
            </a:r>
            <a:r>
              <a:rPr sz="1800" dirty="0">
                <a:latin typeface="Trebuchet MS"/>
                <a:cs typeface="Trebuchet MS"/>
              </a:rPr>
              <a:t> ‘K’]</a:t>
            </a:r>
            <a:endParaRPr sz="1800">
              <a:latin typeface="Trebuchet MS"/>
              <a:cs typeface="Trebuchet MS"/>
            </a:endParaRPr>
          </a:p>
          <a:p>
            <a:pPr marL="194945" marR="5080" indent="-182880">
              <a:lnSpc>
                <a:spcPts val="1920"/>
              </a:lnSpc>
              <a:spcBef>
                <a:spcPts val="1390"/>
              </a:spcBef>
            </a:pPr>
            <a:r>
              <a:rPr sz="1700" spc="-5" dirty="0">
                <a:solidFill>
                  <a:srgbClr val="548AB8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DD8046"/>
                </a:solidFill>
                <a:latin typeface="Trebuchet MS"/>
                <a:cs typeface="Trebuchet MS"/>
              </a:rPr>
              <a:t>Insert():</a:t>
            </a:r>
            <a:r>
              <a:rPr sz="2000" b="1" spc="-20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inserta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elemento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lista,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especificando</a:t>
            </a:r>
            <a:r>
              <a:rPr sz="2000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por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índice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posición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del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mismo</a:t>
            </a:r>
            <a:endParaRPr sz="2000">
              <a:latin typeface="Trebuchet MS"/>
              <a:cs typeface="Trebuchet MS"/>
            </a:endParaRPr>
          </a:p>
          <a:p>
            <a:pPr marL="1842135">
              <a:lnSpc>
                <a:spcPct val="100000"/>
              </a:lnSpc>
              <a:spcBef>
                <a:spcPts val="735"/>
              </a:spcBef>
              <a:tabLst>
                <a:tab pos="5499735" algn="l"/>
              </a:tabLst>
            </a:pPr>
            <a:r>
              <a:rPr sz="2000" dirty="0">
                <a:latin typeface="Trebuchet MS"/>
                <a:cs typeface="Trebuchet MS"/>
              </a:rPr>
              <a:t>lista_ejemplo.insert(2,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‘	’)</a:t>
            </a:r>
            <a:endParaRPr sz="2000">
              <a:latin typeface="Trebuchet MS"/>
              <a:cs typeface="Trebuchet MS"/>
            </a:endParaRPr>
          </a:p>
          <a:p>
            <a:pPr marL="184213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rebuchet MS"/>
                <a:cs typeface="Trebuchet MS"/>
              </a:rPr>
              <a:t>&gt;&gt;&gt;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[“a”,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“b”, </a:t>
            </a:r>
            <a:r>
              <a:rPr sz="2000" spc="-10" dirty="0">
                <a:latin typeface="Trebuchet MS"/>
                <a:cs typeface="Trebuchet MS"/>
              </a:rPr>
              <a:t>“Y”,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“c”,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“d”,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“e”]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700" spc="-5" dirty="0">
                <a:solidFill>
                  <a:srgbClr val="548AB8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DD8046"/>
                </a:solidFill>
                <a:latin typeface="Trebuchet MS"/>
                <a:cs typeface="Trebuchet MS"/>
              </a:rPr>
              <a:t>Extend():</a:t>
            </a:r>
            <a:r>
              <a:rPr sz="2000" b="1" spc="-15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concatena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listas.</a:t>
            </a:r>
            <a:r>
              <a:rPr sz="2000" dirty="0">
                <a:latin typeface="Trebuchet MS"/>
                <a:cs typeface="Trebuchet MS"/>
              </a:rPr>
              <a:t> Debe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llamarse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único</a:t>
            </a:r>
            <a:r>
              <a:rPr sz="2000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argumento</a:t>
            </a:r>
            <a:r>
              <a:rPr sz="2000" dirty="0">
                <a:latin typeface="Trebuchet MS"/>
                <a:cs typeface="Trebuchet MS"/>
              </a:rPr>
              <a:t>: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otra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lista!</a:t>
            </a:r>
            <a:endParaRPr sz="2000">
              <a:latin typeface="Trebuchet MS"/>
              <a:cs typeface="Trebuchet MS"/>
            </a:endParaRPr>
          </a:p>
          <a:p>
            <a:pPr marL="184213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Trebuchet MS"/>
                <a:cs typeface="Trebuchet MS"/>
              </a:rPr>
              <a:t>lista_ejemplo.extend([“casa”,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“edificio”])</a:t>
            </a:r>
            <a:endParaRPr sz="2000">
              <a:latin typeface="Trebuchet MS"/>
              <a:cs typeface="Trebuchet MS"/>
            </a:endParaRPr>
          </a:p>
          <a:p>
            <a:pPr marL="184213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rebuchet MS"/>
                <a:cs typeface="Trebuchet MS"/>
              </a:rPr>
              <a:t>&gt;&gt;&gt;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[“a”, “b”,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“c”,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“d”,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“e”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5" dirty="0">
                <a:latin typeface="Trebuchet MS"/>
                <a:cs typeface="Trebuchet MS"/>
              </a:rPr>
              <a:t> “casa”, </a:t>
            </a:r>
            <a:r>
              <a:rPr sz="2000" dirty="0">
                <a:latin typeface="Trebuchet MS"/>
                <a:cs typeface="Trebuchet MS"/>
              </a:rPr>
              <a:t>“edificio”]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093584" y="1635505"/>
            <a:ext cx="4271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lista_ejemplo </a:t>
            </a:r>
            <a:r>
              <a:rPr sz="1800" dirty="0">
                <a:latin typeface="Trebuchet MS"/>
                <a:cs typeface="Trebuchet MS"/>
              </a:rPr>
              <a:t>=</a:t>
            </a:r>
            <a:r>
              <a:rPr sz="1800" spc="-10" dirty="0">
                <a:latin typeface="Trebuchet MS"/>
                <a:cs typeface="Trebuchet MS"/>
              </a:rPr>
              <a:t> [“a”,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“b”,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“c”,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“d”,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“e”]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404" y="5659120"/>
            <a:ext cx="903628" cy="8967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65579" y="6074727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75F54"/>
                </a:solidFill>
                <a:latin typeface="Trebuchet MS"/>
                <a:cs typeface="Trebuchet MS"/>
              </a:rPr>
              <a:t>II</a:t>
            </a:r>
            <a:r>
              <a:rPr sz="1800" spc="-190" dirty="0">
                <a:solidFill>
                  <a:srgbClr val="775F54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775F54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775F54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75F54"/>
                </a:solidFill>
                <a:latin typeface="Trebuchet MS"/>
                <a:cs typeface="Trebuchet MS"/>
              </a:rPr>
              <a:t>2023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823" y="688340"/>
            <a:ext cx="1824647" cy="4709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3495" y="527303"/>
            <a:ext cx="3968750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140">
              <a:lnSpc>
                <a:spcPts val="547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[]</a:t>
            </a:r>
          </a:p>
          <a:p>
            <a:pPr marL="12700">
              <a:lnSpc>
                <a:spcPts val="5470"/>
              </a:lnSpc>
            </a:pPr>
            <a:r>
              <a:rPr dirty="0"/>
              <a:t>Operaciones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45901" y="2065020"/>
            <a:ext cx="1498600" cy="513715"/>
            <a:chOff x="1445901" y="2065020"/>
            <a:chExt cx="1498600" cy="5137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5901" y="2194545"/>
              <a:ext cx="209790" cy="186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8759" y="2065020"/>
              <a:ext cx="1112774" cy="5133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939" y="2065020"/>
              <a:ext cx="630174" cy="51333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902080" y="3162300"/>
            <a:ext cx="1156335" cy="513715"/>
            <a:chOff x="1902080" y="3162300"/>
            <a:chExt cx="1156335" cy="51371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2080" y="3289497"/>
              <a:ext cx="209812" cy="1907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4539" y="3162300"/>
              <a:ext cx="701294" cy="5133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8239" y="3162300"/>
              <a:ext cx="630174" cy="51333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17319" y="2120265"/>
            <a:ext cx="851027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D8046"/>
                </a:solidFill>
                <a:latin typeface="Wingdings"/>
                <a:cs typeface="Wingdings"/>
              </a:rPr>
              <a:t></a:t>
            </a:r>
            <a:r>
              <a:rPr sz="1800" b="1" spc="-5" dirty="0">
                <a:solidFill>
                  <a:srgbClr val="DD8046"/>
                </a:solidFill>
                <a:latin typeface="Trebuchet MS"/>
                <a:cs typeface="Trebuchet MS"/>
              </a:rPr>
              <a:t>remove():</a:t>
            </a:r>
            <a:r>
              <a:rPr sz="1800" b="1" spc="10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elimina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primera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aparición 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la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lista</a:t>
            </a:r>
            <a:endParaRPr sz="1800">
              <a:latin typeface="Trebuchet MS"/>
              <a:cs typeface="Trebuchet MS"/>
            </a:endParaRPr>
          </a:p>
          <a:p>
            <a:pPr marL="13843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lista_ejemplo.remove(“b”)</a:t>
            </a:r>
            <a:endParaRPr sz="1800">
              <a:latin typeface="Trebuchet MS"/>
              <a:cs typeface="Trebuchet MS"/>
            </a:endParaRPr>
          </a:p>
          <a:p>
            <a:pPr marL="13843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&gt;&gt;&gt;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lista_ejemplo</a:t>
            </a:r>
            <a:r>
              <a:rPr sz="1800" dirty="0">
                <a:latin typeface="Trebuchet MS"/>
                <a:cs typeface="Trebuchet MS"/>
              </a:rPr>
              <a:t> =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[“a”,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“c”,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“d”,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“e”,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“b”]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DD8046"/>
                </a:solidFill>
                <a:latin typeface="Trebuchet MS"/>
                <a:cs typeface="Trebuchet MS"/>
              </a:rPr>
              <a:t>pop():</a:t>
            </a:r>
            <a:r>
              <a:rPr sz="1800" b="1" spc="10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remueve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ultimo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elemento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existente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lista</a:t>
            </a:r>
            <a:endParaRPr sz="1800">
              <a:latin typeface="Trebuchet MS"/>
              <a:cs typeface="Trebuchet MS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lista_ejemplo.pop()</a:t>
            </a:r>
            <a:endParaRPr sz="1800">
              <a:latin typeface="Trebuchet MS"/>
              <a:cs typeface="Trebuchet MS"/>
            </a:endParaRPr>
          </a:p>
          <a:p>
            <a:pPr marL="1384300">
              <a:lnSpc>
                <a:spcPct val="100000"/>
              </a:lnSpc>
              <a:tabLst>
                <a:tab pos="2298700" algn="l"/>
              </a:tabLst>
            </a:pPr>
            <a:r>
              <a:rPr sz="1800" b="1" dirty="0">
                <a:latin typeface="Trebuchet MS"/>
                <a:cs typeface="Trebuchet MS"/>
              </a:rPr>
              <a:t>&gt;&gt;&gt;	</a:t>
            </a:r>
            <a:r>
              <a:rPr sz="1800" spc="-5" dirty="0">
                <a:latin typeface="Trebuchet MS"/>
                <a:cs typeface="Trebuchet MS"/>
              </a:rPr>
              <a:t>[“a”,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“b”,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“c”,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“d”,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“e”]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rebuchet MS"/>
              <a:cs typeface="Trebuchet MS"/>
            </a:endParaRPr>
          </a:p>
          <a:p>
            <a:pPr marL="1384300" marR="5080" indent="-1372235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Operaciones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sobre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listas</a:t>
            </a:r>
            <a:r>
              <a:rPr sz="1800" spc="-5" dirty="0">
                <a:latin typeface="Trebuchet MS"/>
                <a:cs typeface="Trebuchet MS"/>
              </a:rPr>
              <a:t>: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 </a:t>
            </a:r>
            <a:r>
              <a:rPr sz="1800" spc="-10" dirty="0">
                <a:latin typeface="Trebuchet MS"/>
                <a:cs typeface="Trebuchet MS"/>
              </a:rPr>
              <a:t>python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podemos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operar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directamente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lista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lista_ejemplo+=[“casa”,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“perro”]</a:t>
            </a:r>
            <a:endParaRPr sz="1800">
              <a:latin typeface="Trebuchet MS"/>
              <a:cs typeface="Trebuchet MS"/>
            </a:endParaRPr>
          </a:p>
          <a:p>
            <a:pPr marL="138430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&gt;&gt;&gt;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[“a”,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“b”,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“c”,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“d”,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“e”,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“b”,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“casa”,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“perro”]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3701" y="5413375"/>
            <a:ext cx="20427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li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=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[1, 2]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*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print(li)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&gt;&gt;&gt;[1,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5581" y="1622678"/>
            <a:ext cx="480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lista_ejemplo </a:t>
            </a:r>
            <a:r>
              <a:rPr sz="1800" dirty="0">
                <a:latin typeface="Trebuchet MS"/>
                <a:cs typeface="Trebuchet MS"/>
              </a:rPr>
              <a:t>=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[“a”,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“b”,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“c”,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“d”,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“e”,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“b”]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02500" y="5859779"/>
            <a:ext cx="2921000" cy="370840"/>
          </a:xfrm>
          <a:prstGeom prst="rect">
            <a:avLst/>
          </a:prstGeom>
          <a:ln w="9525">
            <a:solidFill>
              <a:srgbClr val="93B6D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“Compresión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listas”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625" y="1017524"/>
            <a:ext cx="6693306" cy="5929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8714" y="2116772"/>
            <a:ext cx="9891395" cy="3949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Meter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los </a:t>
            </a:r>
            <a:r>
              <a:rPr sz="2000" dirty="0">
                <a:latin typeface="Trebuchet MS"/>
                <a:cs typeface="Trebuchet MS"/>
              </a:rPr>
              <a:t>números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35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lista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mostrarla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pantalla.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Hacer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</a:t>
            </a:r>
            <a:r>
              <a:rPr lang="es-AR" sz="200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mismo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 un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rango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números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indicado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usuario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lang="es-AR" sz="2000" dirty="0">
              <a:latin typeface="Trebuchet MS"/>
              <a:cs typeface="Trebuchet MS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AR" sz="2000" spc="-25" dirty="0">
              <a:latin typeface="Trebuchet MS"/>
              <a:cs typeface="Trebuchet MS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AR" sz="2000" spc="-25" dirty="0">
              <a:latin typeface="Trebuchet MS"/>
              <a:cs typeface="Trebuchet MS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r>
              <a:rPr sz="2000" spc="-25" dirty="0" err="1">
                <a:latin typeface="Trebuchet MS"/>
                <a:cs typeface="Trebuchet MS"/>
              </a:rPr>
              <a:t>Pide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cadena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(string)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teclado,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mete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caracteres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lista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sin</a:t>
            </a:r>
            <a:r>
              <a:rPr lang="es-AR" sz="2000" spc="-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espacios</a:t>
            </a:r>
            <a:r>
              <a:rPr sz="2000" dirty="0">
                <a:latin typeface="Trebuchet MS"/>
                <a:cs typeface="Trebuchet MS"/>
              </a:rPr>
              <a:t>.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(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***</a:t>
            </a:r>
            <a:r>
              <a:rPr sz="2000" dirty="0">
                <a:latin typeface="Trebuchet MS"/>
                <a:cs typeface="Trebuchet MS"/>
              </a:rPr>
              <a:t>)</a:t>
            </a:r>
            <a:endParaRPr lang="es-AR" sz="2000" dirty="0">
              <a:latin typeface="Trebuchet MS"/>
              <a:cs typeface="Trebuchet MS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AR" sz="2000" dirty="0">
              <a:latin typeface="Trebuchet MS"/>
              <a:cs typeface="Trebuchet MS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AR" sz="2000" dirty="0">
              <a:latin typeface="Trebuchet MS"/>
              <a:cs typeface="Trebuchet MS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r>
              <a:rPr lang="es-MX" sz="2000" b="0" spc="-15" dirty="0">
                <a:latin typeface="Trebuchet MS"/>
                <a:cs typeface="Trebuchet MS"/>
              </a:rPr>
              <a:t>Realizar</a:t>
            </a:r>
            <a:r>
              <a:rPr lang="es-MX" sz="2000" b="0" spc="10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un</a:t>
            </a:r>
            <a:r>
              <a:rPr lang="es-MX" sz="2000" b="0" spc="15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programa que</a:t>
            </a:r>
            <a:r>
              <a:rPr lang="es-MX" sz="2000" b="0" spc="-5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inicialice</a:t>
            </a:r>
            <a:r>
              <a:rPr lang="es-MX" sz="2000" b="0" spc="-25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una</a:t>
            </a:r>
            <a:r>
              <a:rPr lang="es-MX" sz="2000" b="0" spc="-5" dirty="0">
                <a:latin typeface="Trebuchet MS"/>
                <a:cs typeface="Trebuchet MS"/>
              </a:rPr>
              <a:t> lista</a:t>
            </a:r>
            <a:r>
              <a:rPr lang="es-MX" sz="2000" b="0" spc="40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con </a:t>
            </a:r>
            <a:r>
              <a:rPr lang="es-MX" sz="2000" b="0" spc="-10" dirty="0">
                <a:latin typeface="Trebuchet MS"/>
                <a:cs typeface="Trebuchet MS"/>
              </a:rPr>
              <a:t>10</a:t>
            </a:r>
            <a:r>
              <a:rPr lang="es-MX" sz="2000" b="0" spc="45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valores aleatorios</a:t>
            </a:r>
            <a:r>
              <a:rPr lang="es-MX" sz="2000" b="0" spc="-15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(del 1</a:t>
            </a:r>
            <a:r>
              <a:rPr lang="es-MX" sz="2000" b="0" spc="40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al</a:t>
            </a:r>
            <a:r>
              <a:rPr lang="es-MX" sz="2000" b="0" spc="25" dirty="0">
                <a:latin typeface="Trebuchet MS"/>
                <a:cs typeface="Trebuchet MS"/>
              </a:rPr>
              <a:t> </a:t>
            </a:r>
            <a:r>
              <a:rPr lang="es-MX" sz="2000" b="0" spc="-10" dirty="0">
                <a:latin typeface="Trebuchet MS"/>
                <a:cs typeface="Trebuchet MS"/>
              </a:rPr>
              <a:t>10) </a:t>
            </a:r>
            <a:r>
              <a:rPr lang="es-MX" sz="2000" b="0" spc="-5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y</a:t>
            </a:r>
            <a:r>
              <a:rPr lang="es-MX" sz="2000" b="0" spc="-15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posteriormente</a:t>
            </a:r>
            <a:r>
              <a:rPr lang="es-MX" sz="2000" b="0" spc="-60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muestre</a:t>
            </a:r>
            <a:r>
              <a:rPr lang="es-MX" sz="2000" b="0" spc="-40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en</a:t>
            </a:r>
            <a:r>
              <a:rPr lang="es-MX" sz="2000" b="0" spc="-20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pantalla</a:t>
            </a:r>
            <a:r>
              <a:rPr lang="es-MX" sz="2000" b="0" spc="-60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cada</a:t>
            </a:r>
            <a:r>
              <a:rPr lang="es-MX" sz="2000" b="0" spc="-45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elemento</a:t>
            </a:r>
            <a:r>
              <a:rPr lang="es-MX" sz="2000" b="0" spc="-60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de</a:t>
            </a:r>
            <a:r>
              <a:rPr lang="es-MX" sz="2000" b="0" spc="-20" dirty="0">
                <a:latin typeface="Trebuchet MS"/>
                <a:cs typeface="Trebuchet MS"/>
              </a:rPr>
              <a:t> </a:t>
            </a:r>
            <a:r>
              <a:rPr lang="es-MX" sz="2000" b="0" spc="-5" dirty="0">
                <a:latin typeface="Trebuchet MS"/>
                <a:cs typeface="Trebuchet MS"/>
              </a:rPr>
              <a:t>la</a:t>
            </a:r>
            <a:r>
              <a:rPr lang="es-MX" sz="2000" b="0" dirty="0">
                <a:latin typeface="Trebuchet MS"/>
                <a:cs typeface="Trebuchet MS"/>
              </a:rPr>
              <a:t> </a:t>
            </a:r>
            <a:r>
              <a:rPr lang="es-MX" sz="2000" b="0" spc="-5" dirty="0">
                <a:latin typeface="Trebuchet MS"/>
                <a:cs typeface="Trebuchet MS"/>
              </a:rPr>
              <a:t>lista</a:t>
            </a:r>
            <a:r>
              <a:rPr lang="es-MX" sz="2000" b="0" spc="5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junto</a:t>
            </a:r>
            <a:r>
              <a:rPr lang="es-MX" sz="2000" b="0" spc="-45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con</a:t>
            </a:r>
            <a:r>
              <a:rPr lang="es-MX" sz="2000" b="0" spc="-40" dirty="0">
                <a:latin typeface="Trebuchet MS"/>
                <a:cs typeface="Trebuchet MS"/>
              </a:rPr>
              <a:t> </a:t>
            </a:r>
            <a:r>
              <a:rPr lang="es-MX" sz="2000" b="0" spc="-5" dirty="0">
                <a:latin typeface="Trebuchet MS"/>
                <a:cs typeface="Trebuchet MS"/>
              </a:rPr>
              <a:t>su</a:t>
            </a:r>
            <a:r>
              <a:rPr lang="es-MX" sz="2000" b="0" dirty="0">
                <a:latin typeface="Trebuchet MS"/>
                <a:cs typeface="Trebuchet MS"/>
              </a:rPr>
              <a:t> </a:t>
            </a:r>
            <a:r>
              <a:rPr lang="es-MX" sz="2000" b="0" spc="-5" dirty="0">
                <a:latin typeface="Trebuchet MS"/>
                <a:cs typeface="Trebuchet MS"/>
              </a:rPr>
              <a:t>cuadrado </a:t>
            </a:r>
            <a:r>
              <a:rPr lang="es-MX" sz="2000" b="0" spc="-590" dirty="0">
                <a:latin typeface="Trebuchet MS"/>
                <a:cs typeface="Trebuchet MS"/>
              </a:rPr>
              <a:t> </a:t>
            </a:r>
            <a:r>
              <a:rPr lang="es-MX" sz="2000" b="0" dirty="0">
                <a:latin typeface="Trebuchet MS"/>
                <a:cs typeface="Trebuchet MS"/>
              </a:rPr>
              <a:t>y</a:t>
            </a:r>
            <a:r>
              <a:rPr lang="es-MX" sz="2000" b="0" spc="-15" dirty="0">
                <a:latin typeface="Trebuchet MS"/>
                <a:cs typeface="Trebuchet MS"/>
              </a:rPr>
              <a:t> </a:t>
            </a:r>
            <a:r>
              <a:rPr lang="es-MX" sz="2000" b="0" spc="-5" dirty="0">
                <a:latin typeface="Trebuchet MS"/>
                <a:cs typeface="Trebuchet MS"/>
              </a:rPr>
              <a:t>su</a:t>
            </a:r>
            <a:r>
              <a:rPr lang="es-MX" sz="2000" b="0" dirty="0">
                <a:latin typeface="Trebuchet MS"/>
                <a:cs typeface="Trebuchet MS"/>
              </a:rPr>
              <a:t> </a:t>
            </a:r>
            <a:r>
              <a:rPr lang="es-MX" sz="2000" b="0" spc="5" dirty="0">
                <a:latin typeface="Trebuchet MS"/>
                <a:cs typeface="Trebuchet MS"/>
              </a:rPr>
              <a:t>cubo.</a:t>
            </a:r>
            <a:endParaRPr lang="es-AR" sz="2000" dirty="0">
              <a:latin typeface="Trebuchet MS"/>
              <a:cs typeface="Trebuchet MS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AR" sz="2000" dirty="0">
              <a:latin typeface="Trebuchet MS"/>
              <a:cs typeface="Trebuchet MS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625" y="1017524"/>
            <a:ext cx="6693306" cy="5929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8714" y="2116772"/>
            <a:ext cx="9891395" cy="243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 startAt="4"/>
              <a:tabLst>
                <a:tab pos="195580" algn="l"/>
              </a:tabLst>
            </a:pPr>
            <a:r>
              <a:rPr lang="es-MX" sz="2000" dirty="0">
                <a:latin typeface="Trebuchet MS" panose="020B0603020202020204" pitchFamily="34" charset="0"/>
              </a:rPr>
              <a:t>Pedir una palabra al usuario, meter los todos sus caracteres en una lista y mostrarla en pantalla.</a:t>
            </a: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 startAt="4"/>
              <a:tabLst>
                <a:tab pos="195580" algn="l"/>
              </a:tabLst>
            </a:pPr>
            <a:endParaRPr lang="es-MX" sz="2000" dirty="0">
              <a:latin typeface="Trebuchet MS" panose="020B0603020202020204" pitchFamily="34" charset="0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 startAt="4"/>
              <a:tabLst>
                <a:tab pos="195580" algn="l"/>
              </a:tabLst>
            </a:pPr>
            <a:endParaRPr lang="es-MX" sz="2000" dirty="0">
              <a:latin typeface="Trebuchet MS" panose="020B0603020202020204" pitchFamily="34" charset="0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 startAt="4"/>
              <a:tabLst>
                <a:tab pos="195580" algn="l"/>
              </a:tabLst>
            </a:pPr>
            <a:r>
              <a:rPr lang="es-MX" sz="2000" dirty="0">
                <a:latin typeface="Trebuchet MS" panose="020B0603020202020204" pitchFamily="34" charset="0"/>
              </a:rPr>
              <a:t>Realizar un programa que inicialice una lista con 10 números ingresados por el usuario y luego muestre en pantalla cual elemento es el menor</a:t>
            </a: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 startAt="4"/>
              <a:tabLst>
                <a:tab pos="195580" algn="l"/>
              </a:tabLst>
            </a:pPr>
            <a:endParaRPr lang="es-MX" sz="2000" dirty="0">
              <a:latin typeface="Trebuchet MS" panose="020B0603020202020204" pitchFamily="34" charset="0"/>
            </a:endParaRPr>
          </a:p>
          <a:p>
            <a:pPr marL="469900" indent="-457200">
              <a:lnSpc>
                <a:spcPts val="2280"/>
              </a:lnSpc>
              <a:spcBef>
                <a:spcPts val="100"/>
              </a:spcBef>
              <a:buSzPct val="85000"/>
              <a:buFont typeface="+mj-lt"/>
              <a:buAutoNum type="arabicPeriod" startAt="4"/>
              <a:tabLst>
                <a:tab pos="195580" algn="l"/>
              </a:tabLst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5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42889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23745" y="6046152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75F54"/>
                </a:solidFill>
                <a:latin typeface="Trebuchet MS"/>
                <a:cs typeface="Trebuchet MS"/>
              </a:rPr>
              <a:t>II</a:t>
            </a:r>
            <a:r>
              <a:rPr sz="1800" spc="-190" dirty="0">
                <a:solidFill>
                  <a:srgbClr val="775F54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775F54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775F54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75F54"/>
                </a:solidFill>
                <a:latin typeface="Trebuchet MS"/>
                <a:cs typeface="Trebuchet MS"/>
              </a:rPr>
              <a:t>2023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161" y="1017524"/>
            <a:ext cx="2092769" cy="5929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2650" y="856297"/>
            <a:ext cx="568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66740" y="1742452"/>
            <a:ext cx="1468373" cy="5438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8714" y="1804670"/>
            <a:ext cx="9676130" cy="139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060"/>
              </a:lnSpc>
              <a:spcBef>
                <a:spcPts val="100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5580" algn="l"/>
              </a:tabLst>
            </a:pPr>
            <a:r>
              <a:rPr sz="1900" dirty="0">
                <a:latin typeface="Trebuchet MS"/>
                <a:cs typeface="Trebuchet MS"/>
              </a:rPr>
              <a:t>Se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define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usando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paréntesis.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Es </a:t>
            </a:r>
            <a:r>
              <a:rPr sz="1900" spc="-5" dirty="0">
                <a:latin typeface="Trebuchet MS"/>
                <a:cs typeface="Trebuchet MS"/>
              </a:rPr>
              <a:t>una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lista</a:t>
            </a:r>
            <a:r>
              <a:rPr sz="1900" spc="30" dirty="0"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Trebuchet MS"/>
                <a:cs typeface="Trebuchet MS"/>
              </a:rPr>
              <a:t>inmutable</a:t>
            </a:r>
            <a:r>
              <a:rPr sz="1900" spc="-5" dirty="0">
                <a:latin typeface="Trebuchet MS"/>
                <a:cs typeface="Trebuchet MS"/>
              </a:rPr>
              <a:t>,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no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puede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modificarse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ningún</a:t>
            </a:r>
            <a:endParaRPr sz="1900">
              <a:latin typeface="Trebuchet MS"/>
              <a:cs typeface="Trebuchet MS"/>
            </a:endParaRPr>
          </a:p>
          <a:p>
            <a:pPr marL="194945">
              <a:lnSpc>
                <a:spcPts val="2060"/>
              </a:lnSpc>
            </a:pPr>
            <a:r>
              <a:rPr sz="1900" dirty="0">
                <a:latin typeface="Trebuchet MS"/>
                <a:cs typeface="Trebuchet MS"/>
              </a:rPr>
              <a:t>modo</a:t>
            </a:r>
            <a:r>
              <a:rPr sz="1900" spc="-5" dirty="0">
                <a:latin typeface="Trebuchet MS"/>
                <a:cs typeface="Trebuchet MS"/>
              </a:rPr>
              <a:t> después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de</a:t>
            </a:r>
            <a:r>
              <a:rPr sz="1900" dirty="0">
                <a:latin typeface="Trebuchet MS"/>
                <a:cs typeface="Trebuchet MS"/>
              </a:rPr>
              <a:t> una</a:t>
            </a:r>
            <a:r>
              <a:rPr sz="1900" spc="-2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creación</a:t>
            </a:r>
            <a:endParaRPr sz="1900">
              <a:latin typeface="Trebuchet MS"/>
              <a:cs typeface="Trebuchet MS"/>
            </a:endParaRPr>
          </a:p>
          <a:p>
            <a:pPr marL="194945" marR="5080" indent="-182880">
              <a:lnSpc>
                <a:spcPct val="79800"/>
              </a:lnSpc>
              <a:spcBef>
                <a:spcPts val="1200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5580" algn="l"/>
              </a:tabLst>
            </a:pPr>
            <a:r>
              <a:rPr sz="1900" spc="-5" dirty="0">
                <a:latin typeface="Trebuchet MS"/>
                <a:cs typeface="Trebuchet MS"/>
              </a:rPr>
              <a:t>Las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Tuplas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son</a:t>
            </a:r>
            <a:r>
              <a:rPr sz="1900" spc="3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más </a:t>
            </a:r>
            <a:r>
              <a:rPr sz="1900" spc="-5" dirty="0">
                <a:latin typeface="Trebuchet MS"/>
                <a:cs typeface="Trebuchet MS"/>
              </a:rPr>
              <a:t>rápidas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que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las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listas.</a:t>
            </a:r>
            <a:r>
              <a:rPr sz="1900" spc="3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Por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ende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dirty="0">
                <a:latin typeface="Wingdings"/>
                <a:cs typeface="Wingdings"/>
              </a:rPr>
              <a:t>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si</a:t>
            </a:r>
            <a:r>
              <a:rPr sz="1900" dirty="0">
                <a:latin typeface="Trebuchet MS"/>
                <a:cs typeface="Trebuchet MS"/>
              </a:rPr>
              <a:t> trabajamos </a:t>
            </a:r>
            <a:r>
              <a:rPr sz="1900" spc="-5" dirty="0">
                <a:latin typeface="Trebuchet MS"/>
                <a:cs typeface="Trebuchet MS"/>
              </a:rPr>
              <a:t>con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 conjunto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de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valores </a:t>
            </a:r>
            <a:r>
              <a:rPr sz="1900" spc="-20" dirty="0">
                <a:latin typeface="Trebuchet MS"/>
                <a:cs typeface="Trebuchet MS"/>
              </a:rPr>
              <a:t>CONSTANTES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y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lo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único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que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hacemos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es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recorrer</a:t>
            </a:r>
            <a:r>
              <a:rPr sz="1900" spc="-5" dirty="0">
                <a:latin typeface="Trebuchet MS"/>
                <a:cs typeface="Trebuchet MS"/>
              </a:rPr>
              <a:t> dicho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conjunto,</a:t>
            </a:r>
            <a:r>
              <a:rPr sz="1900" spc="-5" dirty="0">
                <a:latin typeface="Trebuchet MS"/>
                <a:cs typeface="Trebuchet MS"/>
              </a:rPr>
              <a:t> conviene 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utilizar</a:t>
            </a:r>
            <a:r>
              <a:rPr sz="1900" spc="-45" dirty="0">
                <a:latin typeface="Trebuchet MS"/>
                <a:cs typeface="Trebuchet MS"/>
              </a:rPr>
              <a:t> Tuplas</a:t>
            </a:r>
            <a:r>
              <a:rPr sz="1900" dirty="0">
                <a:latin typeface="Trebuchet MS"/>
                <a:cs typeface="Trebuchet MS"/>
              </a:rPr>
              <a:t> antes </a:t>
            </a:r>
            <a:r>
              <a:rPr sz="1900" spc="-5" dirty="0">
                <a:latin typeface="Trebuchet MS"/>
                <a:cs typeface="Trebuchet MS"/>
              </a:rPr>
              <a:t>que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listas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5688" y="6122331"/>
            <a:ext cx="67925" cy="679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3774" y="6064951"/>
            <a:ext cx="3826053" cy="19919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20109" y="6004877"/>
            <a:ext cx="4152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548AB8"/>
              </a:buClr>
              <a:buSzPct val="83333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500" b="1" spc="-5" dirty="0">
                <a:solidFill>
                  <a:srgbClr val="006FC0"/>
                </a:solidFill>
                <a:latin typeface="Trebuchet MS"/>
                <a:cs typeface="Trebuchet MS"/>
              </a:rPr>
              <a:t>Las</a:t>
            </a:r>
            <a:r>
              <a:rPr sz="1500" b="1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006FC0"/>
                </a:solidFill>
                <a:latin typeface="Trebuchet MS"/>
                <a:cs typeface="Trebuchet MS"/>
              </a:rPr>
              <a:t>Tuplas</a:t>
            </a:r>
            <a:r>
              <a:rPr sz="150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1500" b="1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rebuchet MS"/>
                <a:cs typeface="Trebuchet MS"/>
              </a:rPr>
              <a:t>TIENEN</a:t>
            </a:r>
            <a:r>
              <a:rPr sz="1500" b="1" spc="-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rebuchet MS"/>
                <a:cs typeface="Trebuchet MS"/>
              </a:rPr>
              <a:t>métodos</a:t>
            </a:r>
            <a:r>
              <a:rPr sz="1500" b="1" spc="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rebuchet MS"/>
                <a:cs typeface="Trebuchet MS"/>
              </a:rPr>
              <a:t>asociados!!!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34820" y="3679864"/>
            <a:ext cx="5422716" cy="19780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1123</Words>
  <Application>Microsoft Office PowerPoint</Application>
  <PresentationFormat>Panorámica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Calibri</vt:lpstr>
      <vt:lpstr>Consolas</vt:lpstr>
      <vt:lpstr>Georgia</vt:lpstr>
      <vt:lpstr>Times New Roman</vt:lpstr>
      <vt:lpstr>Trebuchet MS</vt:lpstr>
      <vt:lpstr>Wingdings</vt:lpstr>
      <vt:lpstr>Office Theme</vt:lpstr>
      <vt:lpstr>Presentación de PowerPoint</vt:lpstr>
      <vt:lpstr>Presentación de PowerPoint</vt:lpstr>
      <vt:lpstr>[]</vt:lpstr>
      <vt:lpstr>[]</vt:lpstr>
      <vt:lpstr>[] Operaciones</vt:lpstr>
      <vt:lpstr>[] Operaciones</vt:lpstr>
      <vt:lpstr>Presentación de PowerPoint</vt:lpstr>
      <vt:lpstr>Presentación de PowerPoint</vt:lpstr>
      <vt:lpstr>()</vt:lpstr>
      <vt:lpstr>()</vt:lpstr>
      <vt:lpstr>Presentación de PowerPoint</vt:lpstr>
      <vt:lpstr>Presentación de PowerPoint</vt:lpstr>
      <vt:lpstr>{‘key’: ‘value’}</vt:lpstr>
      <vt:lpstr>{‘key’: ‘value’}  Observaciones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Tipos de datos</dc:title>
  <dc:creator>Nicolas</dc:creator>
  <cp:lastModifiedBy>109</cp:lastModifiedBy>
  <cp:revision>5</cp:revision>
  <dcterms:created xsi:type="dcterms:W3CDTF">2023-03-04T16:14:01Z</dcterms:created>
  <dcterms:modified xsi:type="dcterms:W3CDTF">2023-03-11T19:43:07Z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2023-01-08T00:00:00Z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2023-03-04T00:00:00Z</vt:filetime>
  </property>
</Properties>
</file>