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6910" y="6114715"/>
            <a:ext cx="932814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23745" y="6060105"/>
            <a:ext cx="958214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4.jp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4.jp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4.jp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4.jp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4.jp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1346200"/>
            <a:ext cx="10220960" cy="812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2019" y="1485900"/>
            <a:ext cx="10220960" cy="3662679"/>
            <a:chOff x="922019" y="1485900"/>
            <a:chExt cx="10220960" cy="366267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" y="4300220"/>
              <a:ext cx="10220960" cy="81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019" y="1485900"/>
              <a:ext cx="10220960" cy="36626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56139" y="4175760"/>
              <a:ext cx="866140" cy="866140"/>
            </a:xfrm>
            <a:custGeom>
              <a:avLst/>
              <a:gdLst/>
              <a:ahLst/>
              <a:cxnLst/>
              <a:rect l="l" t="t" r="r" b="b"/>
              <a:pathLst>
                <a:path w="866140" h="866139">
                  <a:moveTo>
                    <a:pt x="0" y="433069"/>
                  </a:moveTo>
                  <a:lnTo>
                    <a:pt x="2541" y="385888"/>
                  </a:lnTo>
                  <a:lnTo>
                    <a:pt x="9990" y="340177"/>
                  </a:lnTo>
                  <a:lnTo>
                    <a:pt x="22081" y="296200"/>
                  </a:lnTo>
                  <a:lnTo>
                    <a:pt x="38551" y="254222"/>
                  </a:lnTo>
                  <a:lnTo>
                    <a:pt x="59134" y="214507"/>
                  </a:lnTo>
                  <a:lnTo>
                    <a:pt x="83568" y="177320"/>
                  </a:lnTo>
                  <a:lnTo>
                    <a:pt x="111586" y="142925"/>
                  </a:lnTo>
                  <a:lnTo>
                    <a:pt x="142925" y="111586"/>
                  </a:lnTo>
                  <a:lnTo>
                    <a:pt x="177320" y="83568"/>
                  </a:lnTo>
                  <a:lnTo>
                    <a:pt x="214507" y="59134"/>
                  </a:lnTo>
                  <a:lnTo>
                    <a:pt x="254222" y="38551"/>
                  </a:lnTo>
                  <a:lnTo>
                    <a:pt x="296200" y="22081"/>
                  </a:lnTo>
                  <a:lnTo>
                    <a:pt x="340177" y="9990"/>
                  </a:lnTo>
                  <a:lnTo>
                    <a:pt x="385888" y="2541"/>
                  </a:lnTo>
                  <a:lnTo>
                    <a:pt x="433069" y="0"/>
                  </a:lnTo>
                  <a:lnTo>
                    <a:pt x="480251" y="2541"/>
                  </a:lnTo>
                  <a:lnTo>
                    <a:pt x="525962" y="9990"/>
                  </a:lnTo>
                  <a:lnTo>
                    <a:pt x="569939" y="22081"/>
                  </a:lnTo>
                  <a:lnTo>
                    <a:pt x="611917" y="38551"/>
                  </a:lnTo>
                  <a:lnTo>
                    <a:pt x="651632" y="59134"/>
                  </a:lnTo>
                  <a:lnTo>
                    <a:pt x="688819" y="83568"/>
                  </a:lnTo>
                  <a:lnTo>
                    <a:pt x="723214" y="111586"/>
                  </a:lnTo>
                  <a:lnTo>
                    <a:pt x="754553" y="142925"/>
                  </a:lnTo>
                  <a:lnTo>
                    <a:pt x="782571" y="177320"/>
                  </a:lnTo>
                  <a:lnTo>
                    <a:pt x="807005" y="214507"/>
                  </a:lnTo>
                  <a:lnTo>
                    <a:pt x="827588" y="254222"/>
                  </a:lnTo>
                  <a:lnTo>
                    <a:pt x="844058" y="296200"/>
                  </a:lnTo>
                  <a:lnTo>
                    <a:pt x="856149" y="340177"/>
                  </a:lnTo>
                  <a:lnTo>
                    <a:pt x="863598" y="385888"/>
                  </a:lnTo>
                  <a:lnTo>
                    <a:pt x="866139" y="433069"/>
                  </a:lnTo>
                  <a:lnTo>
                    <a:pt x="863598" y="480251"/>
                  </a:lnTo>
                  <a:lnTo>
                    <a:pt x="856149" y="525962"/>
                  </a:lnTo>
                  <a:lnTo>
                    <a:pt x="844058" y="569939"/>
                  </a:lnTo>
                  <a:lnTo>
                    <a:pt x="827588" y="611917"/>
                  </a:lnTo>
                  <a:lnTo>
                    <a:pt x="807005" y="651632"/>
                  </a:lnTo>
                  <a:lnTo>
                    <a:pt x="782571" y="688819"/>
                  </a:lnTo>
                  <a:lnTo>
                    <a:pt x="754553" y="723214"/>
                  </a:lnTo>
                  <a:lnTo>
                    <a:pt x="723214" y="754553"/>
                  </a:lnTo>
                  <a:lnTo>
                    <a:pt x="688819" y="782571"/>
                  </a:lnTo>
                  <a:lnTo>
                    <a:pt x="651632" y="807005"/>
                  </a:lnTo>
                  <a:lnTo>
                    <a:pt x="611917" y="827588"/>
                  </a:lnTo>
                  <a:lnTo>
                    <a:pt x="569939" y="844058"/>
                  </a:lnTo>
                  <a:lnTo>
                    <a:pt x="525962" y="856149"/>
                  </a:lnTo>
                  <a:lnTo>
                    <a:pt x="480251" y="863598"/>
                  </a:lnTo>
                  <a:lnTo>
                    <a:pt x="433069" y="866139"/>
                  </a:lnTo>
                  <a:lnTo>
                    <a:pt x="385888" y="863598"/>
                  </a:lnTo>
                  <a:lnTo>
                    <a:pt x="340177" y="856149"/>
                  </a:lnTo>
                  <a:lnTo>
                    <a:pt x="296200" y="844058"/>
                  </a:lnTo>
                  <a:lnTo>
                    <a:pt x="254222" y="827588"/>
                  </a:lnTo>
                  <a:lnTo>
                    <a:pt x="214507" y="807005"/>
                  </a:lnTo>
                  <a:lnTo>
                    <a:pt x="177320" y="782571"/>
                  </a:lnTo>
                  <a:lnTo>
                    <a:pt x="142925" y="754553"/>
                  </a:lnTo>
                  <a:lnTo>
                    <a:pt x="111586" y="723214"/>
                  </a:lnTo>
                  <a:lnTo>
                    <a:pt x="83568" y="688819"/>
                  </a:lnTo>
                  <a:lnTo>
                    <a:pt x="59134" y="651632"/>
                  </a:lnTo>
                  <a:lnTo>
                    <a:pt x="38551" y="611917"/>
                  </a:lnTo>
                  <a:lnTo>
                    <a:pt x="22081" y="569939"/>
                  </a:lnTo>
                  <a:lnTo>
                    <a:pt x="9990" y="525962"/>
                  </a:lnTo>
                  <a:lnTo>
                    <a:pt x="2541" y="480251"/>
                  </a:lnTo>
                  <a:lnTo>
                    <a:pt x="0" y="4330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584" y="5717540"/>
            <a:ext cx="903628" cy="8991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6289" y="2716402"/>
            <a:ext cx="4063936" cy="7063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23745" y="6060105"/>
            <a:ext cx="93281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II</a:t>
            </a:r>
            <a:r>
              <a:rPr sz="1800" spc="-190" dirty="0">
                <a:solidFill>
                  <a:srgbClr val="775F54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775F54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775F5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2023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6737" y="1188720"/>
            <a:ext cx="9855200" cy="45692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4945" marR="5080" indent="-182880">
              <a:lnSpc>
                <a:spcPts val="2160"/>
              </a:lnSpc>
              <a:spcBef>
                <a:spcPts val="37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Atención!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lang="es-AR" sz="2000" dirty="0">
                <a:latin typeface="Trebuchet MS"/>
                <a:cs typeface="Trebuchet MS"/>
              </a:rPr>
              <a:t> Modulo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lang="es-AR" sz="2000" spc="-15" dirty="0">
                <a:latin typeface="Trebuchet MS"/>
                <a:cs typeface="Trebuchet MS"/>
              </a:rPr>
              <a:t>se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ejecuta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hasta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lang="es-AR" sz="2000" spc="-20" dirty="0">
                <a:latin typeface="Trebuchet MS"/>
                <a:cs typeface="Trebuchet MS"/>
              </a:rPr>
              <a:t>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invocad</a:t>
            </a:r>
            <a:r>
              <a:rPr lang="es-AR" sz="200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.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Para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 err="1">
                <a:latin typeface="Trebuchet MS"/>
                <a:cs typeface="Trebuchet MS"/>
              </a:rPr>
              <a:t>invocar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lang="es-AR" sz="2000" dirty="0">
                <a:latin typeface="Trebuchet MS"/>
                <a:cs typeface="Trebuchet MS"/>
              </a:rPr>
              <a:t>Modulo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simplemente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llama</a:t>
            </a:r>
            <a:r>
              <a:rPr sz="2000" dirty="0">
                <a:latin typeface="Trebuchet MS"/>
                <a:cs typeface="Trebuchet MS"/>
              </a:rPr>
              <a:t> por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</a:t>
            </a:r>
            <a:r>
              <a:rPr sz="2000" dirty="0">
                <a:latin typeface="Trebuchet MS"/>
                <a:cs typeface="Trebuchet MS"/>
              </a:rPr>
              <a:t> nombre</a:t>
            </a:r>
          </a:p>
          <a:p>
            <a:pPr marL="2853055">
              <a:lnSpc>
                <a:spcPct val="100000"/>
              </a:lnSpc>
              <a:spcBef>
                <a:spcPts val="894"/>
              </a:spcBef>
            </a:pPr>
            <a:r>
              <a:rPr sz="1800" spc="-10" dirty="0">
                <a:latin typeface="Consolas"/>
                <a:cs typeface="Consolas"/>
              </a:rPr>
              <a:t>def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mi_funcion():</a:t>
            </a:r>
            <a:endParaRPr sz="1800" dirty="0">
              <a:latin typeface="Consolas"/>
              <a:cs typeface="Consolas"/>
            </a:endParaRPr>
          </a:p>
          <a:p>
            <a:pPr marL="63500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#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aquí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el algoritmo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Consolas"/>
              <a:cs typeface="Consolas"/>
            </a:endParaRPr>
          </a:p>
          <a:p>
            <a:pPr marL="285305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mi_funcion()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Consolas"/>
              <a:cs typeface="Consolas"/>
            </a:endParaRPr>
          </a:p>
          <a:p>
            <a:pPr marL="194945" marR="784860" indent="-182880">
              <a:lnSpc>
                <a:spcPts val="2160"/>
              </a:lnSpc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Cuando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función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haga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DD8046"/>
                </a:solidFill>
                <a:latin typeface="Trebuchet MS"/>
                <a:cs typeface="Trebuchet MS"/>
              </a:rPr>
              <a:t>retorno</a:t>
            </a:r>
            <a:r>
              <a:rPr sz="2000" b="1" spc="-35" dirty="0">
                <a:solidFill>
                  <a:srgbClr val="DD804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DD8046"/>
                </a:solidFill>
                <a:latin typeface="Trebuchet MS"/>
                <a:cs typeface="Trebuchet MS"/>
              </a:rPr>
              <a:t>de datos</a:t>
            </a:r>
            <a:r>
              <a:rPr sz="2000" b="1" dirty="0">
                <a:latin typeface="Trebuchet MS"/>
                <a:cs typeface="Trebuchet MS"/>
              </a:rPr>
              <a:t>,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5" dirty="0" err="1">
                <a:latin typeface="Trebuchet MS"/>
                <a:cs typeface="Trebuchet MS"/>
              </a:rPr>
              <a:t>estos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TIENEN</a:t>
            </a:r>
            <a:r>
              <a:rPr lang="es-AR" sz="2000" b="1" dirty="0">
                <a:latin typeface="Trebuchet MS"/>
                <a:cs typeface="Trebuchet MS"/>
              </a:rPr>
              <a:t> que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asignarse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una </a:t>
            </a:r>
            <a:r>
              <a:rPr sz="2000" b="1" spc="-58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variable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lang="es-AR" sz="2000" b="1" spc="-5" dirty="0">
                <a:latin typeface="Trebuchet MS"/>
                <a:cs typeface="Trebuchet MS"/>
              </a:rPr>
              <a:t>si se los quiere poder usar en el futuro</a:t>
            </a:r>
            <a:r>
              <a:rPr sz="2000" b="1" spc="-5" dirty="0"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3310890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latin typeface="Consolas"/>
                <a:cs typeface="Consolas"/>
              </a:rPr>
              <a:t>def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funcion():</a:t>
            </a:r>
            <a:endParaRPr sz="1800" dirty="0">
              <a:latin typeface="Consolas"/>
              <a:cs typeface="Consolas"/>
            </a:endParaRPr>
          </a:p>
          <a:p>
            <a:pPr marL="97663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return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“Hola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mundo”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onsolas"/>
              <a:cs typeface="Consolas"/>
            </a:endParaRPr>
          </a:p>
          <a:p>
            <a:pPr marL="3310890" marR="44069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onsolas"/>
                <a:cs typeface="Consolas"/>
              </a:rPr>
              <a:t>Me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sa</a:t>
            </a:r>
            <a:r>
              <a:rPr sz="1800" spc="5" dirty="0">
                <a:latin typeface="Consolas"/>
                <a:cs typeface="Consolas"/>
              </a:rPr>
              <a:t>j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=</a:t>
            </a:r>
            <a:r>
              <a:rPr sz="1800" spc="5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u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ci</a:t>
            </a:r>
            <a:r>
              <a:rPr sz="1800" spc="5" dirty="0">
                <a:latin typeface="Consolas"/>
                <a:cs typeface="Consolas"/>
              </a:rPr>
              <a:t>o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()  Print(Mensaje)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616" y="390143"/>
            <a:ext cx="3938866" cy="4455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688340"/>
            <a:ext cx="7451509" cy="470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420" y="1346200"/>
            <a:ext cx="3932631" cy="470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8714" y="2116772"/>
            <a:ext cx="9545955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280"/>
              </a:lnSpc>
              <a:spcBef>
                <a:spcPts val="10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Python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maneja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funciones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procedimientos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misma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pero</a:t>
            </a:r>
            <a:r>
              <a:rPr sz="2000" spc="-5" dirty="0">
                <a:latin typeface="Trebuchet MS"/>
                <a:cs typeface="Trebuchet MS"/>
              </a:rPr>
              <a:t> NO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son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</a:t>
            </a:r>
            <a:endParaRPr sz="2000" dirty="0">
              <a:latin typeface="Trebuchet MS"/>
              <a:cs typeface="Trebuchet MS"/>
            </a:endParaRPr>
          </a:p>
          <a:p>
            <a:pPr marL="194945">
              <a:lnSpc>
                <a:spcPts val="2280"/>
              </a:lnSpc>
            </a:pPr>
            <a:r>
              <a:rPr sz="2000" spc="-5" dirty="0">
                <a:latin typeface="Trebuchet MS"/>
                <a:cs typeface="Trebuchet MS"/>
              </a:rPr>
              <a:t>mismo.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 </a:t>
            </a:r>
            <a:r>
              <a:rPr sz="2000" dirty="0">
                <a:latin typeface="Trebuchet MS"/>
                <a:cs typeface="Trebuchet MS"/>
              </a:rPr>
              <a:t>teoría:</a:t>
            </a:r>
          </a:p>
          <a:p>
            <a:pPr marL="469900" lvl="1" indent="-183515">
              <a:lnSpc>
                <a:spcPct val="100000"/>
              </a:lnSpc>
              <a:spcBef>
                <a:spcPts val="200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r>
              <a:rPr sz="1800" spc="-5" dirty="0">
                <a:latin typeface="Trebuchet MS"/>
                <a:cs typeface="Trebuchet MS"/>
              </a:rPr>
              <a:t>Función: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devuelve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valor</a:t>
            </a:r>
            <a:endParaRPr sz="1800" dirty="0">
              <a:latin typeface="Trebuchet MS"/>
              <a:cs typeface="Trebuchet MS"/>
            </a:endParaRPr>
          </a:p>
          <a:p>
            <a:pPr marL="469900" lvl="1" indent="-183515">
              <a:lnSpc>
                <a:spcPct val="100000"/>
              </a:lnSpc>
              <a:spcBef>
                <a:spcPts val="384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r>
              <a:rPr sz="1800" spc="-10" dirty="0">
                <a:latin typeface="Trebuchet MS"/>
                <a:cs typeface="Trebuchet MS"/>
              </a:rPr>
              <a:t>Procedimiento: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solo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ejecuta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comandos</a:t>
            </a:r>
            <a:endParaRPr lang="es-AR" sz="1800" spc="-5" dirty="0">
              <a:latin typeface="Trebuchet MS"/>
              <a:cs typeface="Trebuchet MS"/>
            </a:endParaRPr>
          </a:p>
          <a:p>
            <a:pPr marL="469900" lvl="1" indent="-183515">
              <a:lnSpc>
                <a:spcPct val="100000"/>
              </a:lnSpc>
              <a:spcBef>
                <a:spcPts val="384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endParaRPr lang="es-AR" spc="-5" dirty="0">
              <a:latin typeface="Trebuchet MS"/>
              <a:cs typeface="Trebuchet MS"/>
            </a:endParaRPr>
          </a:p>
          <a:p>
            <a:pPr marL="469900" lvl="1" indent="-183515">
              <a:lnSpc>
                <a:spcPct val="100000"/>
              </a:lnSpc>
              <a:spcBef>
                <a:spcPts val="384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endParaRPr lang="es-AR" spc="-5" dirty="0">
              <a:latin typeface="Trebuchet MS"/>
              <a:cs typeface="Trebuchet MS"/>
            </a:endParaRPr>
          </a:p>
          <a:p>
            <a:pPr marL="195580" indent="-182880">
              <a:lnSpc>
                <a:spcPts val="2280"/>
              </a:lnSpc>
              <a:spcBef>
                <a:spcPts val="10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s-MX" sz="2000" dirty="0">
                <a:latin typeface="Trebuchet MS"/>
                <a:cs typeface="Trebuchet MS"/>
              </a:rPr>
              <a:t>Al</a:t>
            </a:r>
            <a:r>
              <a:rPr lang="es-MX" sz="2000" spc="-1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llamar</a:t>
            </a:r>
            <a:r>
              <a:rPr lang="es-MX" sz="2000" spc="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a</a:t>
            </a:r>
            <a:r>
              <a:rPr lang="es-MX" sz="2000" spc="-5" dirty="0">
                <a:latin typeface="Trebuchet MS"/>
                <a:cs typeface="Trebuchet MS"/>
              </a:rPr>
              <a:t> un Modulo</a:t>
            </a:r>
            <a:r>
              <a:rPr lang="es-MX" sz="2000" dirty="0">
                <a:latin typeface="Trebuchet MS"/>
                <a:cs typeface="Trebuchet MS"/>
              </a:rPr>
              <a:t>,</a:t>
            </a:r>
            <a:r>
              <a:rPr lang="es-MX" sz="2000" spc="-5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siempre</a:t>
            </a:r>
            <a:r>
              <a:rPr lang="es-MX" sz="2000" spc="-5" dirty="0">
                <a:latin typeface="Trebuchet MS"/>
                <a:cs typeface="Trebuchet MS"/>
              </a:rPr>
              <a:t> se</a:t>
            </a:r>
            <a:r>
              <a:rPr lang="es-MX" sz="2000" spc="1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le</a:t>
            </a:r>
            <a:r>
              <a:rPr lang="es-MX" sz="2000" spc="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deben</a:t>
            </a:r>
            <a:r>
              <a:rPr lang="es-MX" sz="2000" spc="-5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pasar</a:t>
            </a:r>
            <a:r>
              <a:rPr lang="es-MX" sz="2000" spc="-1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sus</a:t>
            </a:r>
            <a:r>
              <a:rPr lang="es-MX" sz="2000" spc="1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argumentos</a:t>
            </a:r>
            <a:r>
              <a:rPr lang="es-MX" sz="2000" spc="-4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en</a:t>
            </a:r>
            <a:r>
              <a:rPr lang="es-MX" sz="2000" spc="-1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el</a:t>
            </a:r>
            <a:r>
              <a:rPr lang="es-MX" sz="2000" spc="-3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mismo</a:t>
            </a:r>
            <a:endParaRPr lang="es-MX" sz="2000" dirty="0">
              <a:latin typeface="Trebuchet MS"/>
              <a:cs typeface="Trebuchet MS"/>
            </a:endParaRPr>
          </a:p>
          <a:p>
            <a:pPr marL="194945">
              <a:lnSpc>
                <a:spcPts val="2280"/>
              </a:lnSpc>
            </a:pPr>
            <a:r>
              <a:rPr lang="es-MX" sz="2000" dirty="0">
                <a:latin typeface="Trebuchet MS"/>
                <a:cs typeface="Trebuchet MS"/>
              </a:rPr>
              <a:t>orden</a:t>
            </a:r>
            <a:r>
              <a:rPr lang="es-MX" sz="2000" spc="-45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en</a:t>
            </a:r>
            <a:r>
              <a:rPr lang="es-MX" sz="2000" spc="-2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el</a:t>
            </a:r>
            <a:r>
              <a:rPr lang="es-MX" sz="2000" spc="-40" dirty="0">
                <a:latin typeface="Trebuchet MS"/>
                <a:cs typeface="Trebuchet MS"/>
              </a:rPr>
              <a:t> </a:t>
            </a:r>
            <a:r>
              <a:rPr lang="es-MX" sz="2000" dirty="0">
                <a:latin typeface="Trebuchet MS"/>
                <a:cs typeface="Trebuchet MS"/>
              </a:rPr>
              <a:t>que</a:t>
            </a:r>
            <a:r>
              <a:rPr lang="es-MX" sz="2000" spc="-20" dirty="0">
                <a:latin typeface="Trebuchet MS"/>
                <a:cs typeface="Trebuchet MS"/>
              </a:rPr>
              <a:t> </a:t>
            </a:r>
            <a:r>
              <a:rPr lang="es-MX" sz="2000" spc="-5" dirty="0">
                <a:latin typeface="Trebuchet MS"/>
                <a:cs typeface="Trebuchet MS"/>
              </a:rPr>
              <a:t>los </a:t>
            </a:r>
            <a:r>
              <a:rPr lang="es-MX" sz="2000" dirty="0">
                <a:latin typeface="Trebuchet MS"/>
                <a:cs typeface="Trebuchet MS"/>
              </a:rPr>
              <a:t>espera</a:t>
            </a:r>
          </a:p>
          <a:p>
            <a:pPr marL="286385" lvl="1">
              <a:lnSpc>
                <a:spcPct val="100000"/>
              </a:lnSpc>
              <a:spcBef>
                <a:spcPts val="384"/>
              </a:spcBef>
              <a:buClr>
                <a:srgbClr val="548AB8"/>
              </a:buClr>
              <a:buSzPct val="86111"/>
              <a:tabLst>
                <a:tab pos="470534" algn="l"/>
              </a:tabLst>
            </a:pPr>
            <a:endParaRPr lang="es-AR" sz="1800" spc="-5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524" y="5730240"/>
            <a:ext cx="903628" cy="8991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14" y="207645"/>
            <a:ext cx="8421141" cy="592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32217" y="1105535"/>
            <a:ext cx="9847580" cy="38849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86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6215" algn="l"/>
              </a:tabLst>
            </a:pPr>
            <a:r>
              <a:rPr sz="1900" dirty="0">
                <a:solidFill>
                  <a:srgbClr val="FF0000"/>
                </a:solidFill>
                <a:latin typeface="Trebuchet MS"/>
                <a:cs typeface="Trebuchet MS"/>
              </a:rPr>
              <a:t>len()</a:t>
            </a:r>
            <a:r>
              <a:rPr sz="1900" dirty="0">
                <a:latin typeface="Trebuchet MS"/>
                <a:cs typeface="Trebuchet MS"/>
              </a:rPr>
              <a:t>: </a:t>
            </a:r>
            <a:r>
              <a:rPr sz="1900" spc="-5" dirty="0">
                <a:latin typeface="Trebuchet MS"/>
                <a:cs typeface="Trebuchet MS"/>
              </a:rPr>
              <a:t>Calcula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cantidad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caracteres</a:t>
            </a:r>
            <a:r>
              <a:rPr sz="1900" spc="-2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string</a:t>
            </a:r>
            <a:endParaRPr sz="1900">
              <a:latin typeface="Trebuchet MS"/>
              <a:cs typeface="Trebuchet MS"/>
            </a:endParaRPr>
          </a:p>
          <a:p>
            <a:pPr marL="195580" indent="-183515">
              <a:lnSpc>
                <a:spcPts val="2050"/>
              </a:lnSpc>
              <a:spcBef>
                <a:spcPts val="76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6215" algn="l"/>
              </a:tabLst>
            </a:pPr>
            <a:r>
              <a:rPr sz="1900" spc="-5" dirty="0">
                <a:solidFill>
                  <a:srgbClr val="FF0000"/>
                </a:solidFill>
                <a:latin typeface="Trebuchet MS"/>
                <a:cs typeface="Trebuchet MS"/>
              </a:rPr>
              <a:t>find()</a:t>
            </a:r>
            <a:r>
              <a:rPr sz="1900" spc="-5" dirty="0">
                <a:latin typeface="Trebuchet MS"/>
                <a:cs typeface="Trebuchet MS"/>
              </a:rPr>
              <a:t>: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Regresa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el índice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correspondiente al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primer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carácter de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cadena original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endParaRPr sz="1900">
              <a:latin typeface="Trebuchet MS"/>
              <a:cs typeface="Trebuchet MS"/>
            </a:endParaRPr>
          </a:p>
          <a:p>
            <a:pPr marL="195580">
              <a:lnSpc>
                <a:spcPts val="2050"/>
              </a:lnSpc>
            </a:pPr>
            <a:r>
              <a:rPr sz="1900" spc="-5" dirty="0">
                <a:latin typeface="Trebuchet MS"/>
                <a:cs typeface="Trebuchet MS"/>
              </a:rPr>
              <a:t>coincide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con</a:t>
            </a:r>
            <a:r>
              <a:rPr sz="1900" dirty="0">
                <a:latin typeface="Trebuchet MS"/>
                <a:cs typeface="Trebuchet MS"/>
              </a:rPr>
              <a:t> lo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estamos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buscando,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si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no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encuentra ese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carácter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regresa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-1</a:t>
            </a:r>
            <a:endParaRPr sz="1900">
              <a:latin typeface="Trebuchet MS"/>
              <a:cs typeface="Trebuchet MS"/>
            </a:endParaRPr>
          </a:p>
          <a:p>
            <a:pPr marL="195580" indent="-183515">
              <a:lnSpc>
                <a:spcPts val="2050"/>
              </a:lnSpc>
              <a:spcBef>
                <a:spcPts val="74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6215" algn="l"/>
              </a:tabLst>
            </a:pPr>
            <a:r>
              <a:rPr sz="1900" spc="-5" dirty="0">
                <a:solidFill>
                  <a:srgbClr val="FF0000"/>
                </a:solidFill>
                <a:latin typeface="Trebuchet MS"/>
                <a:cs typeface="Trebuchet MS"/>
              </a:rPr>
              <a:t>upper()</a:t>
            </a:r>
            <a:r>
              <a:rPr sz="19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y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0000"/>
                </a:solidFill>
                <a:latin typeface="Trebuchet MS"/>
                <a:cs typeface="Trebuchet MS"/>
              </a:rPr>
              <a:t>lower()</a:t>
            </a:r>
            <a:r>
              <a:rPr sz="1900" dirty="0">
                <a:latin typeface="Trebuchet MS"/>
                <a:cs typeface="Trebuchet MS"/>
              </a:rPr>
              <a:t>: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convierte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todos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los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caracteres</a:t>
            </a:r>
            <a:r>
              <a:rPr sz="1900" spc="-2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cadena de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texto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mayúsculas</a:t>
            </a:r>
            <a:endParaRPr sz="1900">
              <a:latin typeface="Trebuchet MS"/>
              <a:cs typeface="Trebuchet MS"/>
            </a:endParaRPr>
          </a:p>
          <a:p>
            <a:pPr marL="195580">
              <a:lnSpc>
                <a:spcPts val="2050"/>
              </a:lnSpc>
            </a:pPr>
            <a:r>
              <a:rPr sz="1900" dirty="0">
                <a:latin typeface="Trebuchet MS"/>
                <a:cs typeface="Trebuchet MS"/>
              </a:rPr>
              <a:t>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minúsculas</a:t>
            </a:r>
            <a:endParaRPr sz="1900">
              <a:latin typeface="Trebuchet MS"/>
              <a:cs typeface="Trebuchet MS"/>
            </a:endParaRPr>
          </a:p>
          <a:p>
            <a:pPr marL="195580" marR="752475" indent="-196215">
              <a:lnSpc>
                <a:spcPts val="2060"/>
              </a:lnSpc>
              <a:spcBef>
                <a:spcPts val="745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6215" algn="l"/>
              </a:tabLst>
            </a:pPr>
            <a:r>
              <a:rPr sz="1900" spc="-5" dirty="0">
                <a:solidFill>
                  <a:srgbClr val="FF0000"/>
                </a:solidFill>
                <a:latin typeface="Trebuchet MS"/>
                <a:cs typeface="Trebuchet MS"/>
              </a:rPr>
              <a:t>strip()</a:t>
            </a:r>
            <a:r>
              <a:rPr sz="1900" spc="-5" dirty="0">
                <a:latin typeface="Trebuchet MS"/>
                <a:cs typeface="Trebuchet MS"/>
              </a:rPr>
              <a:t>,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rebuchet MS"/>
                <a:cs typeface="Trebuchet MS"/>
              </a:rPr>
              <a:t>lstrip()</a:t>
            </a:r>
            <a:r>
              <a:rPr sz="19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y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rebuchet MS"/>
                <a:cs typeface="Trebuchet MS"/>
              </a:rPr>
              <a:t>rstrip()</a:t>
            </a:r>
            <a:r>
              <a:rPr sz="1900" spc="-5" dirty="0">
                <a:latin typeface="Trebuchet MS"/>
                <a:cs typeface="Trebuchet MS"/>
              </a:rPr>
              <a:t>: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para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eliminar </a:t>
            </a:r>
            <a:r>
              <a:rPr sz="1900" dirty="0">
                <a:latin typeface="Trebuchet MS"/>
                <a:cs typeface="Trebuchet MS"/>
              </a:rPr>
              <a:t>todos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los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espacios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en blancos,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sólo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los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endParaRPr sz="1900">
              <a:latin typeface="Trebuchet MS"/>
              <a:cs typeface="Trebuchet MS"/>
            </a:endParaRPr>
          </a:p>
          <a:p>
            <a:pPr marR="727075" algn="ctr">
              <a:lnSpc>
                <a:spcPts val="2060"/>
              </a:lnSpc>
            </a:pPr>
            <a:r>
              <a:rPr sz="1900" dirty="0">
                <a:latin typeface="Trebuchet MS"/>
                <a:cs typeface="Trebuchet MS"/>
              </a:rPr>
              <a:t>aparecen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izquierda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y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sólo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los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aparecen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</a:t>
            </a:r>
            <a:r>
              <a:rPr sz="1900" spc="-5" dirty="0">
                <a:latin typeface="Trebuchet MS"/>
                <a:cs typeface="Trebuchet MS"/>
              </a:rPr>
              <a:t> derecha,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respectivamente…</a:t>
            </a:r>
            <a:endParaRPr sz="1900">
              <a:latin typeface="Trebuchet MS"/>
              <a:cs typeface="Trebuchet MS"/>
            </a:endParaRPr>
          </a:p>
          <a:p>
            <a:pPr marL="195580" indent="-183515">
              <a:lnSpc>
                <a:spcPct val="100000"/>
              </a:lnSpc>
              <a:spcBef>
                <a:spcPts val="74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6215" algn="l"/>
              </a:tabLst>
            </a:pPr>
            <a:r>
              <a:rPr sz="1900" spc="-25" dirty="0">
                <a:latin typeface="Trebuchet MS"/>
                <a:cs typeface="Trebuchet MS"/>
              </a:rPr>
              <a:t>Para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obtener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substring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podemos:</a:t>
            </a:r>
            <a:endParaRPr sz="1900">
              <a:latin typeface="Trebuchet MS"/>
              <a:cs typeface="Trebuchet MS"/>
            </a:endParaRPr>
          </a:p>
          <a:p>
            <a:pPr marL="469265" lvl="1" indent="-183515">
              <a:lnSpc>
                <a:spcPct val="100000"/>
              </a:lnSpc>
              <a:buClr>
                <a:srgbClr val="548AB8"/>
              </a:buClr>
              <a:buSzPct val="85294"/>
              <a:buFont typeface="Wingdings"/>
              <a:buChar char=""/>
              <a:tabLst>
                <a:tab pos="469900" algn="l"/>
              </a:tabLst>
            </a:pPr>
            <a:r>
              <a:rPr sz="1700" spc="-5" dirty="0">
                <a:latin typeface="Trebuchet MS"/>
                <a:cs typeface="Trebuchet MS"/>
              </a:rPr>
              <a:t>String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[:valor numerico]</a:t>
            </a:r>
            <a:r>
              <a:rPr sz="170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rebuchet MS"/>
                <a:cs typeface="Trebuchet MS"/>
              </a:rPr>
              <a:t>extrae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tantos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caracteres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desde</a:t>
            </a:r>
            <a:r>
              <a:rPr sz="1700" spc="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la</a:t>
            </a:r>
            <a:r>
              <a:rPr sz="1700" spc="-10" dirty="0">
                <a:latin typeface="Trebuchet MS"/>
                <a:cs typeface="Trebuchet MS"/>
              </a:rPr>
              <a:t> izquierda</a:t>
            </a:r>
            <a:r>
              <a:rPr sz="1700" spc="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como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indica</a:t>
            </a:r>
            <a:r>
              <a:rPr sz="1700" spc="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el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valor</a:t>
            </a:r>
            <a:r>
              <a:rPr sz="1700" spc="4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num</a:t>
            </a:r>
            <a:endParaRPr sz="1700">
              <a:latin typeface="Trebuchet MS"/>
              <a:cs typeface="Trebuchet MS"/>
            </a:endParaRPr>
          </a:p>
          <a:p>
            <a:pPr marL="469265" lvl="1" indent="-183515">
              <a:lnSpc>
                <a:spcPts val="1839"/>
              </a:lnSpc>
              <a:spcBef>
                <a:spcPts val="180"/>
              </a:spcBef>
              <a:buClr>
                <a:srgbClr val="548AB8"/>
              </a:buClr>
              <a:buSzPct val="85294"/>
              <a:buFont typeface="Wingdings"/>
              <a:buChar char=""/>
              <a:tabLst>
                <a:tab pos="469900" algn="l"/>
              </a:tabLst>
            </a:pPr>
            <a:r>
              <a:rPr sz="1700" spc="-5" dirty="0">
                <a:latin typeface="Trebuchet MS"/>
                <a:cs typeface="Trebuchet MS"/>
              </a:rPr>
              <a:t>String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[valor</a:t>
            </a:r>
            <a:r>
              <a:rPr sz="17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numérico:]</a:t>
            </a:r>
            <a:r>
              <a:rPr sz="17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rebuchet MS"/>
                <a:cs typeface="Trebuchet MS"/>
              </a:rPr>
              <a:t>extrae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tatnos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caracteres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desde</a:t>
            </a:r>
            <a:r>
              <a:rPr sz="1700" spc="4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el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valor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numérico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hacia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el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final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del</a:t>
            </a:r>
            <a:endParaRPr sz="1700">
              <a:latin typeface="Trebuchet MS"/>
              <a:cs typeface="Trebuchet MS"/>
            </a:endParaRPr>
          </a:p>
          <a:p>
            <a:pPr marL="469265">
              <a:lnSpc>
                <a:spcPts val="1839"/>
              </a:lnSpc>
            </a:pPr>
            <a:r>
              <a:rPr sz="1700" dirty="0">
                <a:latin typeface="Trebuchet MS"/>
                <a:cs typeface="Trebuchet MS"/>
              </a:rPr>
              <a:t>texto</a:t>
            </a:r>
            <a:endParaRPr sz="1700">
              <a:latin typeface="Trebuchet MS"/>
              <a:cs typeface="Trebuchet MS"/>
            </a:endParaRPr>
          </a:p>
          <a:p>
            <a:pPr marL="469265" marR="114935" lvl="1" indent="-182880">
              <a:lnSpc>
                <a:spcPct val="79400"/>
              </a:lnSpc>
              <a:spcBef>
                <a:spcPts val="625"/>
              </a:spcBef>
              <a:buClr>
                <a:srgbClr val="548AB8"/>
              </a:buClr>
              <a:buSzPct val="85294"/>
              <a:buFont typeface="Wingdings"/>
              <a:buChar char=""/>
              <a:tabLst>
                <a:tab pos="469900" algn="l"/>
              </a:tabLst>
            </a:pPr>
            <a:r>
              <a:rPr sz="1700" spc="-5" dirty="0">
                <a:latin typeface="Trebuchet MS"/>
                <a:cs typeface="Trebuchet MS"/>
              </a:rPr>
              <a:t>String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[valor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 numérico1:valor numérico:2]</a:t>
            </a:r>
            <a:r>
              <a:rPr sz="17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rebuchet MS"/>
                <a:cs typeface="Trebuchet MS"/>
              </a:rPr>
              <a:t>extrae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caracteres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desde</a:t>
            </a:r>
            <a:r>
              <a:rPr sz="1700" spc="4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el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valor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numérico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1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hasta </a:t>
            </a:r>
            <a:r>
              <a:rPr sz="1700" spc="-49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(valor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numerico2</a:t>
            </a:r>
            <a:r>
              <a:rPr sz="1700" spc="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–</a:t>
            </a:r>
            <a:r>
              <a:rPr sz="1700" spc="5" dirty="0">
                <a:latin typeface="Trebuchet MS"/>
                <a:cs typeface="Trebuchet MS"/>
              </a:rPr>
              <a:t> 1)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524" y="5730240"/>
            <a:ext cx="903628" cy="8991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23" y="532765"/>
            <a:ext cx="9213888" cy="592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5527" y="1428750"/>
            <a:ext cx="9807575" cy="37807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94945" marR="5080" indent="-182880">
              <a:lnSpc>
                <a:spcPts val="1839"/>
              </a:lnSpc>
              <a:spcBef>
                <a:spcPts val="525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5580" algn="l"/>
              </a:tabLst>
            </a:pPr>
            <a:r>
              <a:rPr sz="1900" dirty="0">
                <a:latin typeface="Trebuchet MS"/>
                <a:cs typeface="Trebuchet MS"/>
              </a:rPr>
              <a:t>1.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Escriba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función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 muestre </a:t>
            </a:r>
            <a:r>
              <a:rPr sz="1900" dirty="0">
                <a:latin typeface="Trebuchet MS"/>
                <a:cs typeface="Trebuchet MS"/>
              </a:rPr>
              <a:t>todos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los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números primos entre </a:t>
            </a:r>
            <a:r>
              <a:rPr sz="1900" dirty="0">
                <a:latin typeface="Trebuchet MS"/>
                <a:cs typeface="Trebuchet MS"/>
              </a:rPr>
              <a:t>1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y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número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n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ingresado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por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parámetro.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48AB8"/>
              </a:buClr>
              <a:buFont typeface="Wingdings"/>
              <a:buChar char=""/>
            </a:pPr>
            <a:endParaRPr sz="2200">
              <a:latin typeface="Trebuchet MS"/>
              <a:cs typeface="Trebuchet MS"/>
            </a:endParaRPr>
          </a:p>
          <a:p>
            <a:pPr marL="194945" marR="174625" indent="-182880">
              <a:lnSpc>
                <a:spcPct val="79800"/>
              </a:lnSpc>
              <a:spcBef>
                <a:spcPts val="1685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5580" algn="l"/>
              </a:tabLst>
            </a:pPr>
            <a:r>
              <a:rPr sz="1900" dirty="0">
                <a:latin typeface="Trebuchet MS"/>
                <a:cs typeface="Trebuchet MS"/>
              </a:rPr>
              <a:t>2. Solicitar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al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usuario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 ingrese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su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dirección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email.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Imprimir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mensaje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indicando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si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 </a:t>
            </a:r>
            <a:r>
              <a:rPr sz="1900" spc="-5" dirty="0">
                <a:latin typeface="Trebuchet MS"/>
                <a:cs typeface="Trebuchet MS"/>
              </a:rPr>
              <a:t>dirección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válida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no,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valiéndose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función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para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decidirlo.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Una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dirección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se 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considerará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válida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si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contiene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el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símbolo</a:t>
            </a:r>
            <a:r>
              <a:rPr sz="1900" spc="5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"@".</a:t>
            </a:r>
            <a:endParaRPr sz="190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76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5580" algn="l"/>
              </a:tabLst>
            </a:pPr>
            <a:r>
              <a:rPr sz="1900" dirty="0">
                <a:latin typeface="Trebuchet MS"/>
                <a:cs typeface="Trebuchet MS"/>
              </a:rPr>
              <a:t>(find)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dirty="0">
                <a:latin typeface="Wingdings"/>
                <a:cs typeface="Wingdings"/>
              </a:rPr>
              <a:t></a:t>
            </a:r>
            <a:endParaRPr sz="1900">
              <a:latin typeface="Wingdings"/>
              <a:cs typeface="Wingdings"/>
            </a:endParaRPr>
          </a:p>
          <a:p>
            <a:pPr marL="195580" indent="-182880">
              <a:lnSpc>
                <a:spcPct val="100000"/>
              </a:lnSpc>
              <a:spcBef>
                <a:spcPts val="740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5580" algn="l"/>
              </a:tabLst>
            </a:pPr>
            <a:r>
              <a:rPr sz="1900" dirty="0">
                <a:latin typeface="Trebuchet MS"/>
                <a:cs typeface="Trebuchet MS"/>
              </a:rPr>
              <a:t>3.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Definir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función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muestre el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factorial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número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48AB8"/>
              </a:buClr>
              <a:buFont typeface="Wingdings"/>
              <a:buChar char=""/>
            </a:pPr>
            <a:endParaRPr sz="2200">
              <a:latin typeface="Trebuchet MS"/>
              <a:cs typeface="Trebuchet MS"/>
            </a:endParaRPr>
          </a:p>
          <a:p>
            <a:pPr marL="194945" marR="50800" indent="-182880">
              <a:lnSpc>
                <a:spcPct val="80300"/>
              </a:lnSpc>
              <a:spcBef>
                <a:spcPts val="1655"/>
              </a:spcBef>
              <a:buClr>
                <a:srgbClr val="548AB8"/>
              </a:buClr>
              <a:buSzPct val="84210"/>
              <a:buFont typeface="Wingdings"/>
              <a:buChar char=""/>
              <a:tabLst>
                <a:tab pos="195580" algn="l"/>
              </a:tabLst>
            </a:pPr>
            <a:r>
              <a:rPr sz="1900" dirty="0">
                <a:latin typeface="Trebuchet MS"/>
                <a:cs typeface="Trebuchet MS"/>
              </a:rPr>
              <a:t>4.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Escriba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función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 </a:t>
            </a:r>
            <a:r>
              <a:rPr sz="1900" dirty="0">
                <a:latin typeface="Trebuchet MS"/>
                <a:cs typeface="Trebuchet MS"/>
              </a:rPr>
              <a:t>le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pida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al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usuario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ingresar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condimentos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para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sándwich, 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hasta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el usuario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ingrese</a:t>
            </a:r>
            <a:r>
              <a:rPr sz="1900" spc="-10" dirty="0">
                <a:latin typeface="Trebuchet MS"/>
                <a:cs typeface="Trebuchet MS"/>
              </a:rPr>
              <a:t> ‘salir’.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Cada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vez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se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ingrese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 condimento, muestre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un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mensaje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avisando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que ya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agregó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el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condimento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al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sándwich.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524" y="5730240"/>
            <a:ext cx="903628" cy="89918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688340"/>
            <a:ext cx="7451509" cy="470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420" y="1346200"/>
            <a:ext cx="3932631" cy="470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1823" y="2282417"/>
            <a:ext cx="95459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Las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funciones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Python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pueden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devolver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más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valor: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524" y="5730240"/>
            <a:ext cx="903628" cy="8991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8200" y="3048000"/>
            <a:ext cx="5720080" cy="22529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7843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688340"/>
            <a:ext cx="7451509" cy="470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420" y="1346200"/>
            <a:ext cx="3932631" cy="470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1823" y="2282417"/>
            <a:ext cx="95459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s-AR" sz="2000" dirty="0">
                <a:latin typeface="Trebuchet MS"/>
                <a:cs typeface="Trebuchet MS"/>
              </a:rPr>
              <a:t>Se pueden Usar “Parámetros por omisión”: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524" y="5730240"/>
            <a:ext cx="903628" cy="8991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D2DEB7-63F1-4426-8CD3-E4F42678D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912" y="2824077"/>
            <a:ext cx="6582694" cy="17052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69E7D4D-F065-47D7-9A7F-BE2A2CA9F2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4963181"/>
            <a:ext cx="3877216" cy="666843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7055829E-2975-4898-BB5E-C3BC8B6A8FB9}"/>
              </a:ext>
            </a:extLst>
          </p:cNvPr>
          <p:cNvSpPr txBox="1"/>
          <p:nvPr/>
        </p:nvSpPr>
        <p:spPr>
          <a:xfrm>
            <a:off x="5324793" y="5136301"/>
            <a:ext cx="9328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buClr>
                <a:srgbClr val="548AB8"/>
              </a:buClr>
              <a:buSzPct val="85000"/>
              <a:tabLst>
                <a:tab pos="195580" algn="l"/>
              </a:tabLst>
            </a:pPr>
            <a:r>
              <a:rPr lang="es-AR" sz="2000" dirty="0">
                <a:latin typeface="Trebuchet MS"/>
                <a:cs typeface="Trebuchet MS"/>
              </a:rPr>
              <a:t>Salida: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9530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688340"/>
            <a:ext cx="7451509" cy="470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420" y="1346200"/>
            <a:ext cx="3932631" cy="470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1823" y="2282417"/>
            <a:ext cx="95459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lang="es-AR" sz="2000" dirty="0">
                <a:latin typeface="Trebuchet MS"/>
                <a:cs typeface="Trebuchet MS"/>
              </a:rPr>
              <a:t>Se pueden pasar parámetros por posición o por nombre: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524" y="5730240"/>
            <a:ext cx="903628" cy="8991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055829E-2975-4898-BB5E-C3BC8B6A8FB9}"/>
              </a:ext>
            </a:extLst>
          </p:cNvPr>
          <p:cNvSpPr txBox="1"/>
          <p:nvPr/>
        </p:nvSpPr>
        <p:spPr>
          <a:xfrm>
            <a:off x="5324793" y="5136301"/>
            <a:ext cx="9328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buClr>
                <a:srgbClr val="548AB8"/>
              </a:buClr>
              <a:buSzPct val="85000"/>
              <a:tabLst>
                <a:tab pos="195580" algn="l"/>
              </a:tabLst>
            </a:pPr>
            <a:r>
              <a:rPr lang="es-AR" sz="2000" dirty="0">
                <a:latin typeface="Trebuchet MS"/>
                <a:cs typeface="Trebuchet MS"/>
              </a:rPr>
              <a:t>Salida: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AB1B080-9465-4CE1-A43A-9DAD30A19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152" y="2801028"/>
            <a:ext cx="6573167" cy="187668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BD62282-C688-4A1A-8F2F-BC84C2117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928" y="4982232"/>
            <a:ext cx="261974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1017524"/>
            <a:ext cx="9350159" cy="592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8714" y="1994382"/>
            <a:ext cx="3643629" cy="30149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Python…¿Qué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es?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5" dirty="0">
                <a:latin typeface="Trebuchet MS"/>
                <a:cs typeface="Trebuchet MS"/>
              </a:rPr>
              <a:t>SOFTWARE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30" dirty="0">
                <a:latin typeface="Trebuchet MS"/>
                <a:cs typeface="Trebuchet MS"/>
              </a:rPr>
              <a:t>HARDWARE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LENGUAJE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PROGRAMACIÓN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PROGRAMA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TIPO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DATO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5" dirty="0">
                <a:latin typeface="Trebuchet MS"/>
                <a:cs typeface="Trebuchet MS"/>
              </a:rPr>
              <a:t>VARIABLE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03059" y="2061953"/>
            <a:ext cx="1621790" cy="15728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2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Estructuras:</a:t>
            </a:r>
          </a:p>
          <a:p>
            <a:pPr marL="182880" marR="118745" lvl="1" indent="-182880" algn="r">
              <a:lnSpc>
                <a:spcPct val="100000"/>
              </a:lnSpc>
              <a:spcBef>
                <a:spcPts val="200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182880" algn="l"/>
              </a:tabLst>
            </a:pP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cti</a:t>
            </a:r>
            <a:r>
              <a:rPr sz="1800" dirty="0">
                <a:latin typeface="Trebuchet MS"/>
                <a:cs typeface="Trebuchet MS"/>
              </a:rPr>
              <a:t>vas</a:t>
            </a:r>
          </a:p>
          <a:p>
            <a:pPr marL="182880" marR="177800" lvl="2" indent="-182880" algn="r">
              <a:lnSpc>
                <a:spcPct val="100000"/>
              </a:lnSpc>
              <a:spcBef>
                <a:spcPts val="400"/>
              </a:spcBef>
              <a:buClr>
                <a:srgbClr val="548AB8"/>
              </a:buClr>
              <a:buSzPct val="84375"/>
              <a:buFont typeface="Wingdings"/>
              <a:buChar char=""/>
              <a:tabLst>
                <a:tab pos="182880" algn="l"/>
              </a:tabLst>
            </a:pPr>
            <a:r>
              <a:rPr sz="1600" spc="-10" dirty="0">
                <a:latin typeface="Trebuchet MS"/>
                <a:cs typeface="Trebuchet MS"/>
              </a:rPr>
              <a:t>S</a:t>
            </a:r>
            <a:r>
              <a:rPr sz="1600" spc="-5" dirty="0">
                <a:latin typeface="Trebuchet MS"/>
                <a:cs typeface="Trebuchet MS"/>
              </a:rPr>
              <a:t>im</a:t>
            </a:r>
            <a:r>
              <a:rPr sz="1600" dirty="0">
                <a:latin typeface="Trebuchet MS"/>
                <a:cs typeface="Trebuchet MS"/>
              </a:rPr>
              <a:t>p</a:t>
            </a:r>
            <a:r>
              <a:rPr sz="1600" spc="5" dirty="0">
                <a:latin typeface="Trebuchet MS"/>
                <a:cs typeface="Trebuchet MS"/>
              </a:rPr>
              <a:t>le</a:t>
            </a:r>
            <a:r>
              <a:rPr sz="1600" dirty="0">
                <a:latin typeface="Trebuchet MS"/>
                <a:cs typeface="Trebuchet MS"/>
              </a:rPr>
              <a:t>s</a:t>
            </a:r>
          </a:p>
          <a:p>
            <a:pPr marL="182880" marR="44450" lvl="2" indent="-182880" algn="r">
              <a:lnSpc>
                <a:spcPct val="100000"/>
              </a:lnSpc>
              <a:spcBef>
                <a:spcPts val="420"/>
              </a:spcBef>
              <a:buClr>
                <a:srgbClr val="548AB8"/>
              </a:buClr>
              <a:buSzPct val="84375"/>
              <a:buFont typeface="Wingdings"/>
              <a:buChar char=""/>
              <a:tabLst>
                <a:tab pos="182880" algn="l"/>
              </a:tabLst>
            </a:pPr>
            <a:r>
              <a:rPr sz="1600" dirty="0">
                <a:latin typeface="Trebuchet MS"/>
                <a:cs typeface="Trebuchet MS"/>
              </a:rPr>
              <a:t>Mú</a:t>
            </a:r>
            <a:r>
              <a:rPr sz="1600" spc="5" dirty="0">
                <a:latin typeface="Trebuchet MS"/>
                <a:cs typeface="Trebuchet MS"/>
              </a:rPr>
              <a:t>l</a:t>
            </a:r>
            <a:r>
              <a:rPr sz="160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i</a:t>
            </a:r>
            <a:r>
              <a:rPr sz="1600" spc="10" dirty="0">
                <a:latin typeface="Trebuchet MS"/>
                <a:cs typeface="Trebuchet MS"/>
              </a:rPr>
              <a:t>p</a:t>
            </a:r>
            <a:r>
              <a:rPr sz="1600" spc="5" dirty="0">
                <a:latin typeface="Trebuchet MS"/>
                <a:cs typeface="Trebuchet MS"/>
              </a:rPr>
              <a:t>le</a:t>
            </a:r>
            <a:r>
              <a:rPr sz="1600" dirty="0">
                <a:latin typeface="Trebuchet MS"/>
                <a:cs typeface="Trebuchet MS"/>
              </a:rPr>
              <a:t>s</a:t>
            </a:r>
          </a:p>
          <a:p>
            <a:pPr marL="182880" marR="5080" lvl="1" indent="-182880" algn="r">
              <a:lnSpc>
                <a:spcPct val="100000"/>
              </a:lnSpc>
              <a:spcBef>
                <a:spcPts val="384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182880" algn="l"/>
              </a:tabLst>
            </a:pP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epe</a:t>
            </a:r>
            <a:r>
              <a:rPr sz="1800" spc="10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iti</a:t>
            </a:r>
            <a:r>
              <a:rPr sz="1800" dirty="0">
                <a:latin typeface="Trebuchet MS"/>
                <a:cs typeface="Trebuchet MS"/>
              </a:rPr>
              <a:t>vas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23745" y="6060105"/>
            <a:ext cx="93281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II</a:t>
            </a:r>
            <a:r>
              <a:rPr sz="1800" spc="-190" dirty="0">
                <a:solidFill>
                  <a:srgbClr val="775F54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775F54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775F54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75F54"/>
                </a:solidFill>
                <a:latin typeface="Trebuchet MS"/>
                <a:cs typeface="Trebuchet MS"/>
              </a:rPr>
              <a:t>2023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161" y="1017524"/>
            <a:ext cx="4439221" cy="5929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3390" y="1813547"/>
            <a:ext cx="1498600" cy="572135"/>
            <a:chOff x="993390" y="1813547"/>
            <a:chExt cx="1498600" cy="5721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390" y="2034801"/>
              <a:ext cx="90644" cy="909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219" y="1813547"/>
              <a:ext cx="1493774" cy="57176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3839" y="3368027"/>
            <a:ext cx="980693" cy="5717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5517" y="1859152"/>
            <a:ext cx="9271000" cy="21805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2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6215" algn="l"/>
              </a:tabLst>
            </a:pP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MODULOS</a:t>
            </a:r>
            <a:r>
              <a:rPr sz="2000" spc="-5" dirty="0">
                <a:latin typeface="Trebuchet MS"/>
                <a:cs typeface="Trebuchet MS"/>
              </a:rPr>
              <a:t>: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Dividen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programa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partes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más pequeñas</a:t>
            </a:r>
          </a:p>
          <a:p>
            <a:pPr marL="469900" lvl="1" indent="-183515">
              <a:lnSpc>
                <a:spcPct val="100000"/>
              </a:lnSpc>
              <a:spcBef>
                <a:spcPts val="1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470534" algn="l"/>
              </a:tabLst>
            </a:pP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identifican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nombre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resuelven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alguna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necesidad</a:t>
            </a:r>
          </a:p>
          <a:p>
            <a:pPr marL="469900" lvl="1" indent="-183515">
              <a:lnSpc>
                <a:spcPct val="100000"/>
              </a:lnSpc>
              <a:spcBef>
                <a:spcPts val="36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470534" algn="l"/>
              </a:tabLst>
            </a:pPr>
            <a:r>
              <a:rPr sz="2000" dirty="0">
                <a:latin typeface="Trebuchet MS"/>
                <a:cs typeface="Trebuchet MS"/>
              </a:rPr>
              <a:t>Simplifican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 </a:t>
            </a:r>
            <a:r>
              <a:rPr sz="2000" dirty="0">
                <a:latin typeface="Trebuchet MS"/>
                <a:cs typeface="Trebuchet MS"/>
              </a:rPr>
              <a:t>resolución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</a:t>
            </a:r>
            <a:endParaRPr sz="20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48AB8"/>
              </a:buClr>
              <a:buFont typeface="Wingdings"/>
              <a:buChar char=""/>
            </a:pPr>
            <a:endParaRPr sz="2300" dirty="0">
              <a:latin typeface="Trebuchet MS"/>
              <a:cs typeface="Trebuchet MS"/>
            </a:endParaRPr>
          </a:p>
          <a:p>
            <a:pPr marL="195580" indent="-183515">
              <a:lnSpc>
                <a:spcPts val="2280"/>
              </a:lnSpc>
              <a:spcBef>
                <a:spcPts val="185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6215" algn="l"/>
              </a:tabLst>
            </a:pPr>
            <a:r>
              <a:rPr sz="2000" b="1" spc="-10" dirty="0">
                <a:latin typeface="Trebuchet MS"/>
                <a:cs typeface="Trebuchet MS"/>
              </a:rPr>
              <a:t>Estructuras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00CC"/>
                </a:solidFill>
                <a:latin typeface="Trebuchet MS"/>
                <a:cs typeface="Trebuchet MS"/>
              </a:rPr>
              <a:t>datos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Conjunto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colección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(variables,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ejemplo)</a:t>
            </a:r>
          </a:p>
          <a:p>
            <a:pPr marL="195580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organizados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manera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específica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memoria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5" dirty="0">
                <a:latin typeface="Trebuchet MS"/>
                <a:cs typeface="Trebuchet MS"/>
              </a:rPr>
              <a:t> computadora.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9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838" y="875919"/>
            <a:ext cx="2710887" cy="470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6759" y="1587500"/>
            <a:ext cx="856233" cy="6835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8735" y="1668145"/>
            <a:ext cx="10264775" cy="18599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5580" marR="231775" indent="-182880" algn="just">
              <a:lnSpc>
                <a:spcPct val="90000"/>
              </a:lnSpc>
              <a:spcBef>
                <a:spcPts val="385"/>
              </a:spcBef>
              <a:buClr>
                <a:srgbClr val="548AB8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Trebuchet MS"/>
                <a:cs typeface="Trebuchet MS"/>
              </a:rPr>
              <a:t>La </a:t>
            </a:r>
            <a:r>
              <a:rPr sz="2400" spc="-5" dirty="0">
                <a:latin typeface="Trebuchet MS"/>
                <a:cs typeface="Trebuchet MS"/>
              </a:rPr>
              <a:t>definición de módulos</a:t>
            </a:r>
            <a:r>
              <a:rPr sz="2400" dirty="0">
                <a:latin typeface="Trebuchet MS"/>
                <a:cs typeface="Trebuchet MS"/>
              </a:rPr>
              <a:t> se </a:t>
            </a:r>
            <a:r>
              <a:rPr sz="2400" spc="-5" dirty="0">
                <a:latin typeface="Trebuchet MS"/>
                <a:cs typeface="Trebuchet MS"/>
              </a:rPr>
              <a:t>realiza mediante la instrucción </a:t>
            </a:r>
            <a:r>
              <a:rPr sz="2400" spc="-5" dirty="0">
                <a:solidFill>
                  <a:srgbClr val="0000CC"/>
                </a:solidFill>
                <a:latin typeface="Trebuchet MS"/>
                <a:cs typeface="Trebuchet MS"/>
              </a:rPr>
              <a:t>def </a:t>
            </a:r>
            <a:r>
              <a:rPr sz="2400" spc="-5" dirty="0">
                <a:latin typeface="Trebuchet MS"/>
                <a:cs typeface="Trebuchet MS"/>
              </a:rPr>
              <a:t>más </a:t>
            </a:r>
            <a:r>
              <a:rPr sz="2400" dirty="0">
                <a:latin typeface="Trebuchet MS"/>
                <a:cs typeface="Trebuchet MS"/>
              </a:rPr>
              <a:t>un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nombre </a:t>
            </a:r>
            <a:r>
              <a:rPr sz="2400" spc="-5" dirty="0">
                <a:latin typeface="Trebuchet MS"/>
                <a:cs typeface="Trebuchet MS"/>
              </a:rPr>
              <a:t>descriptivo -para </a:t>
            </a:r>
            <a:r>
              <a:rPr sz="2400" spc="-10" dirty="0">
                <a:latin typeface="Trebuchet MS"/>
                <a:cs typeface="Trebuchet MS"/>
              </a:rPr>
              <a:t>el </a:t>
            </a:r>
            <a:r>
              <a:rPr sz="2400" spc="-5" dirty="0">
                <a:latin typeface="Trebuchet MS"/>
                <a:cs typeface="Trebuchet MS"/>
              </a:rPr>
              <a:t>cuál, </a:t>
            </a:r>
            <a:r>
              <a:rPr sz="2400" spc="-10" dirty="0">
                <a:latin typeface="Trebuchet MS"/>
                <a:cs typeface="Trebuchet MS"/>
              </a:rPr>
              <a:t>aplican </a:t>
            </a:r>
            <a:r>
              <a:rPr sz="2400" spc="-5" dirty="0">
                <a:latin typeface="Trebuchet MS"/>
                <a:cs typeface="Trebuchet MS"/>
              </a:rPr>
              <a:t>las mismas reglas </a:t>
            </a:r>
            <a:r>
              <a:rPr sz="2400" dirty="0">
                <a:latin typeface="Trebuchet MS"/>
                <a:cs typeface="Trebuchet MS"/>
              </a:rPr>
              <a:t>que </a:t>
            </a:r>
            <a:r>
              <a:rPr sz="2400" spc="-5" dirty="0">
                <a:latin typeface="Trebuchet MS"/>
                <a:cs typeface="Trebuchet MS"/>
              </a:rPr>
              <a:t>para </a:t>
            </a:r>
            <a:r>
              <a:rPr sz="2400" spc="-10" dirty="0">
                <a:latin typeface="Trebuchet MS"/>
                <a:cs typeface="Trebuchet MS"/>
              </a:rPr>
              <a:t>el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nombre</a:t>
            </a:r>
            <a:r>
              <a:rPr sz="2400" spc="-5" dirty="0">
                <a:latin typeface="Trebuchet MS"/>
                <a:cs typeface="Trebuchet MS"/>
              </a:rPr>
              <a:t> de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las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variables-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seguido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paréntesis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apertura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y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cierre.</a:t>
            </a:r>
            <a:endParaRPr sz="2400" dirty="0">
              <a:latin typeface="Trebuchet MS"/>
              <a:cs typeface="Trebuchet MS"/>
            </a:endParaRPr>
          </a:p>
          <a:p>
            <a:pPr marL="195580" indent="-182880" algn="just">
              <a:lnSpc>
                <a:spcPts val="2730"/>
              </a:lnSpc>
              <a:spcBef>
                <a:spcPts val="919"/>
              </a:spcBef>
              <a:buClr>
                <a:srgbClr val="548AB8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Trebuchet MS"/>
                <a:cs typeface="Trebuchet MS"/>
              </a:rPr>
              <a:t>Como toda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estructura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control</a:t>
            </a:r>
            <a:r>
              <a:rPr sz="2400" spc="-5" dirty="0">
                <a:latin typeface="Trebuchet MS"/>
                <a:cs typeface="Trebuchet MS"/>
              </a:rPr>
              <a:t> en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Python,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definición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finaliza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dos</a:t>
            </a:r>
            <a:endParaRPr sz="2400" dirty="0">
              <a:latin typeface="Trebuchet MS"/>
              <a:cs typeface="Trebuchet MS"/>
            </a:endParaRPr>
          </a:p>
          <a:p>
            <a:pPr marL="195580" algn="just">
              <a:lnSpc>
                <a:spcPts val="2730"/>
              </a:lnSpc>
            </a:pPr>
            <a:r>
              <a:rPr sz="2400" dirty="0">
                <a:latin typeface="Trebuchet MS"/>
                <a:cs typeface="Trebuchet MS"/>
              </a:rPr>
              <a:t>puntos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(:),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y</a:t>
            </a:r>
            <a:r>
              <a:rPr sz="2400" spc="-5" dirty="0">
                <a:latin typeface="Trebuchet MS"/>
                <a:cs typeface="Trebuchet MS"/>
              </a:rPr>
              <a:t> el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algoritmo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 </a:t>
            </a:r>
            <a:r>
              <a:rPr sz="2400" spc="-5" dirty="0">
                <a:latin typeface="Trebuchet MS"/>
                <a:cs typeface="Trebuchet MS"/>
              </a:rPr>
              <a:t>compone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irá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identado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(con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sangría):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56200" y="3586479"/>
            <a:ext cx="5872480" cy="29286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625" y="922274"/>
            <a:ext cx="3546627" cy="5712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9528" y="1017524"/>
            <a:ext cx="867283" cy="4709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92927" y="1017524"/>
            <a:ext cx="2859024" cy="4759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8714" y="2116772"/>
            <a:ext cx="4442460" cy="27901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4945" marR="5080" indent="-182880">
              <a:lnSpc>
                <a:spcPct val="90100"/>
              </a:lnSpc>
              <a:spcBef>
                <a:spcPts val="34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Cuando definimos módulos, estamos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“separando” nuestro programa en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programas mas pequeños. En cada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módulo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variables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cree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dentro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ellos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existen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fuera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estos.</a:t>
            </a:r>
            <a:endParaRPr sz="2000" dirty="0">
              <a:latin typeface="Trebuchet MS"/>
              <a:cs typeface="Trebuchet MS"/>
            </a:endParaRPr>
          </a:p>
          <a:p>
            <a:pPr marL="469900" marR="87630" lvl="1" indent="-182880">
              <a:lnSpc>
                <a:spcPts val="1939"/>
              </a:lnSpc>
              <a:spcBef>
                <a:spcPts val="445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rebuchet MS"/>
                <a:cs typeface="Trebuchet MS"/>
              </a:rPr>
              <a:t>Las </a:t>
            </a:r>
            <a:r>
              <a:rPr sz="1800" spc="-5" dirty="0">
                <a:latin typeface="Trebuchet MS"/>
                <a:cs typeface="Trebuchet MS"/>
              </a:rPr>
              <a:t>variables </a:t>
            </a:r>
            <a:r>
              <a:rPr sz="1800" dirty="0">
                <a:latin typeface="Trebuchet MS"/>
                <a:cs typeface="Trebuchet MS"/>
              </a:rPr>
              <a:t>LOCALES o </a:t>
            </a:r>
            <a:r>
              <a:rPr sz="1800" spc="-5" dirty="0">
                <a:latin typeface="Trebuchet MS"/>
                <a:cs typeface="Trebuchet MS"/>
              </a:rPr>
              <a:t>de ámbito </a:t>
            </a:r>
            <a:r>
              <a:rPr sz="1800" dirty="0">
                <a:latin typeface="Trebuchet MS"/>
                <a:cs typeface="Trebuchet MS"/>
              </a:rPr>
              <a:t> LOCAL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son</a:t>
            </a:r>
            <a:r>
              <a:rPr sz="1800" spc="-5" dirty="0">
                <a:latin typeface="Trebuchet MS"/>
                <a:cs typeface="Trebuchet MS"/>
              </a:rPr>
              <a:t> aquellas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 defino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dentro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módulos.</a:t>
            </a:r>
            <a:endParaRPr sz="1800" dirty="0">
              <a:latin typeface="Trebuchet MS"/>
              <a:cs typeface="Trebuchet MS"/>
            </a:endParaRPr>
          </a:p>
          <a:p>
            <a:pPr marL="469900" lvl="1" indent="-183515">
              <a:lnSpc>
                <a:spcPts val="2050"/>
              </a:lnSpc>
              <a:spcBef>
                <a:spcPts val="355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ámbito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GLOBAL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son</a:t>
            </a:r>
            <a:endParaRPr sz="1800" dirty="0">
              <a:latin typeface="Trebuchet MS"/>
              <a:cs typeface="Trebuchet MS"/>
            </a:endParaRPr>
          </a:p>
          <a:p>
            <a:pPr marL="469900">
              <a:lnSpc>
                <a:spcPts val="2050"/>
              </a:lnSpc>
            </a:pPr>
            <a:r>
              <a:rPr sz="1800" spc="-5" dirty="0">
                <a:latin typeface="Trebuchet MS"/>
                <a:cs typeface="Trebuchet MS"/>
              </a:rPr>
              <a:t>aquellas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fuera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ellos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38619" y="2374900"/>
            <a:ext cx="3050539" cy="21082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8439150" y="4278629"/>
            <a:ext cx="2981960" cy="1879600"/>
          </a:xfrm>
          <a:custGeom>
            <a:avLst/>
            <a:gdLst/>
            <a:ahLst/>
            <a:cxnLst/>
            <a:rect l="l" t="t" r="r" b="b"/>
            <a:pathLst>
              <a:path w="2981959" h="1879600">
                <a:moveTo>
                  <a:pt x="2981959" y="0"/>
                </a:moveTo>
                <a:lnTo>
                  <a:pt x="0" y="0"/>
                </a:lnTo>
                <a:lnTo>
                  <a:pt x="0" y="1879600"/>
                </a:lnTo>
                <a:lnTo>
                  <a:pt x="2981959" y="1879600"/>
                </a:lnTo>
                <a:lnTo>
                  <a:pt x="298195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396229" y="4291329"/>
            <a:ext cx="2898140" cy="1854200"/>
          </a:xfrm>
          <a:custGeom>
            <a:avLst/>
            <a:gdLst/>
            <a:ahLst/>
            <a:cxnLst/>
            <a:rect l="l" t="t" r="r" b="b"/>
            <a:pathLst>
              <a:path w="2898140" h="1854200">
                <a:moveTo>
                  <a:pt x="2898139" y="0"/>
                </a:moveTo>
                <a:lnTo>
                  <a:pt x="0" y="0"/>
                </a:lnTo>
                <a:lnTo>
                  <a:pt x="0" y="1854200"/>
                </a:lnTo>
                <a:lnTo>
                  <a:pt x="2898139" y="1854200"/>
                </a:lnTo>
                <a:lnTo>
                  <a:pt x="289813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107169" y="1827529"/>
            <a:ext cx="2070100" cy="2273300"/>
          </a:xfrm>
          <a:custGeom>
            <a:avLst/>
            <a:gdLst/>
            <a:ahLst/>
            <a:cxnLst/>
            <a:rect l="l" t="t" r="r" b="b"/>
            <a:pathLst>
              <a:path w="2070100" h="2273300">
                <a:moveTo>
                  <a:pt x="2070100" y="0"/>
                </a:moveTo>
                <a:lnTo>
                  <a:pt x="0" y="0"/>
                </a:lnTo>
                <a:lnTo>
                  <a:pt x="0" y="2273300"/>
                </a:lnTo>
                <a:lnTo>
                  <a:pt x="2070100" y="2273300"/>
                </a:lnTo>
                <a:lnTo>
                  <a:pt x="20701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271770" y="1827529"/>
            <a:ext cx="3624579" cy="1559560"/>
          </a:xfrm>
          <a:custGeom>
            <a:avLst/>
            <a:gdLst/>
            <a:ahLst/>
            <a:cxnLst/>
            <a:rect l="l" t="t" r="r" b="b"/>
            <a:pathLst>
              <a:path w="3624579" h="1559560">
                <a:moveTo>
                  <a:pt x="3624579" y="0"/>
                </a:moveTo>
                <a:lnTo>
                  <a:pt x="0" y="0"/>
                </a:lnTo>
                <a:lnTo>
                  <a:pt x="0" y="1559560"/>
                </a:lnTo>
                <a:lnTo>
                  <a:pt x="3624579" y="1559560"/>
                </a:lnTo>
                <a:lnTo>
                  <a:pt x="362457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625" y="922274"/>
            <a:ext cx="7607325" cy="5712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8714" y="2116772"/>
            <a:ext cx="3891915" cy="879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4945" marR="5080" indent="-182880">
              <a:lnSpc>
                <a:spcPct val="90000"/>
              </a:lnSpc>
              <a:spcBef>
                <a:spcPts val="34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No se</a:t>
            </a:r>
            <a:r>
              <a:rPr sz="2000" dirty="0">
                <a:latin typeface="Trebuchet MS"/>
                <a:cs typeface="Trebuchet MS"/>
              </a:rPr>
              <a:t> puede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acceder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variables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LOCALES desde un ámbito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GLOBAL.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8714" y="4373181"/>
            <a:ext cx="4041775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4945" marR="5080" indent="-182880">
              <a:lnSpc>
                <a:spcPct val="90100"/>
              </a:lnSpc>
              <a:spcBef>
                <a:spcPts val="34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5" dirty="0">
                <a:latin typeface="Trebuchet MS"/>
                <a:cs typeface="Trebuchet MS"/>
              </a:rPr>
              <a:t>En </a:t>
            </a:r>
            <a:r>
              <a:rPr sz="2000" dirty="0">
                <a:latin typeface="Trebuchet MS"/>
                <a:cs typeface="Trebuchet MS"/>
              </a:rPr>
              <a:t>Python </a:t>
            </a:r>
            <a:r>
              <a:rPr sz="2000" spc="-5" dirty="0">
                <a:latin typeface="Trebuchet MS"/>
                <a:cs typeface="Trebuchet MS"/>
              </a:rPr>
              <a:t>si </a:t>
            </a:r>
            <a:r>
              <a:rPr sz="2000" dirty="0">
                <a:latin typeface="Trebuchet MS"/>
                <a:cs typeface="Trebuchet MS"/>
              </a:rPr>
              <a:t>puedo acceder a </a:t>
            </a:r>
            <a:r>
              <a:rPr sz="2000" spc="-5" dirty="0">
                <a:latin typeface="Trebuchet MS"/>
                <a:cs typeface="Trebuchet MS"/>
              </a:rPr>
              <a:t>las </a:t>
            </a:r>
            <a:r>
              <a:rPr sz="2000" dirty="0">
                <a:latin typeface="Trebuchet MS"/>
                <a:cs typeface="Trebuchet MS"/>
              </a:rPr>
              <a:t> variables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GLOBALES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ámbito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LOCAL. </a:t>
            </a:r>
            <a:r>
              <a:rPr sz="2000" spc="-25" dirty="0">
                <a:latin typeface="Trebuchet MS"/>
                <a:cs typeface="Trebuchet MS"/>
              </a:rPr>
              <a:t>Pero </a:t>
            </a:r>
            <a:r>
              <a:rPr sz="2000" dirty="0">
                <a:latin typeface="Trebuchet MS"/>
                <a:cs typeface="Trebuchet MS"/>
              </a:rPr>
              <a:t>para modificarlas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desde un ámbito </a:t>
            </a:r>
            <a:r>
              <a:rPr sz="2000" spc="-5" dirty="0">
                <a:latin typeface="Trebuchet MS"/>
                <a:cs typeface="Trebuchet MS"/>
              </a:rPr>
              <a:t>LOCAL se </a:t>
            </a:r>
            <a:r>
              <a:rPr sz="2000" dirty="0">
                <a:latin typeface="Trebuchet MS"/>
                <a:cs typeface="Trebuchet MS"/>
              </a:rPr>
              <a:t>utiliza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 palabra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GLOBAL.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07169" y="1827529"/>
            <a:ext cx="2070100" cy="2273300"/>
          </a:xfrm>
          <a:prstGeom prst="rect">
            <a:avLst/>
          </a:prstGeom>
          <a:ln w="12700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62357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Salida: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71770" y="1827529"/>
            <a:ext cx="3624579" cy="1559560"/>
          </a:xfrm>
          <a:prstGeom prst="rect">
            <a:avLst/>
          </a:prstGeom>
          <a:ln w="12700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2245360">
              <a:lnSpc>
                <a:spcPct val="100000"/>
              </a:lnSpc>
              <a:spcBef>
                <a:spcPts val="1864"/>
              </a:spcBef>
            </a:pPr>
            <a:r>
              <a:rPr sz="1800" spc="-5" dirty="0">
                <a:latin typeface="Trebuchet MS"/>
                <a:cs typeface="Trebuchet MS"/>
              </a:rPr>
              <a:t>Salida: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Error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7659" y="1940560"/>
            <a:ext cx="1874520" cy="18008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39150" y="4278629"/>
            <a:ext cx="2981960" cy="1879600"/>
          </a:xfrm>
          <a:prstGeom prst="rect">
            <a:avLst/>
          </a:prstGeom>
          <a:ln w="12700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Salida: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324" y="5798820"/>
            <a:ext cx="903628" cy="89918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96229" y="4291329"/>
            <a:ext cx="2898140" cy="1854200"/>
          </a:xfrm>
          <a:prstGeom prst="rect">
            <a:avLst/>
          </a:prstGeom>
          <a:ln w="12700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Salida: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Hola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Seba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2440" y="4447540"/>
            <a:ext cx="2562860" cy="11988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6940" y="4465320"/>
            <a:ext cx="1661159" cy="13538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4340" y="1996439"/>
            <a:ext cx="1762760" cy="12192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1017524"/>
            <a:ext cx="7290727" cy="4709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8714" y="1994382"/>
            <a:ext cx="8760460" cy="19253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Un </a:t>
            </a:r>
            <a:r>
              <a:rPr sz="2000" dirty="0">
                <a:latin typeface="Trebuchet MS"/>
                <a:cs typeface="Trebuchet MS"/>
              </a:rPr>
              <a:t>parámetro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función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recibir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cuando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sea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llamada</a:t>
            </a:r>
            <a:endParaRPr sz="20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965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función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puede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0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,1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más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parámetros</a:t>
            </a:r>
          </a:p>
          <a:p>
            <a:pPr marL="3347720" marR="1771014" indent="-914400">
              <a:lnSpc>
                <a:spcPct val="100000"/>
              </a:lnSpc>
              <a:spcBef>
                <a:spcPts val="1750"/>
              </a:spcBef>
            </a:pPr>
            <a:r>
              <a:rPr sz="1800" spc="-10" dirty="0">
                <a:latin typeface="Consolas"/>
                <a:cs typeface="Consolas"/>
              </a:rPr>
              <a:t>def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mi_funcion(nombre,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apellido): 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print(“Nombre: ”, </a:t>
            </a:r>
            <a:r>
              <a:rPr sz="1800" spc="-5" dirty="0">
                <a:latin typeface="Consolas"/>
                <a:cs typeface="Consolas"/>
              </a:rPr>
              <a:t>nombre) 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print(“Apellido: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”,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apellido)</a:t>
            </a:r>
            <a:endParaRPr sz="1800" dirty="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92782" y="4185907"/>
            <a:ext cx="1646555" cy="572135"/>
            <a:chOff x="2092782" y="4185907"/>
            <a:chExt cx="1646555" cy="5721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2782" y="4331117"/>
              <a:ext cx="232275" cy="2087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7579" y="4185907"/>
              <a:ext cx="1511554" cy="57176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10880" y="4886947"/>
            <a:ext cx="1874774" cy="5717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26589" y="4199890"/>
            <a:ext cx="8755380" cy="124714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Atención!</a:t>
            </a:r>
            <a:endParaRPr sz="2000" dirty="0">
              <a:latin typeface="Trebuchet MS"/>
              <a:cs typeface="Trebuchet MS"/>
            </a:endParaRPr>
          </a:p>
          <a:p>
            <a:pPr marL="1064260" marR="271145">
              <a:lnSpc>
                <a:spcPts val="2160"/>
              </a:lnSpc>
              <a:spcBef>
                <a:spcPts val="1235"/>
              </a:spcBef>
            </a:pPr>
            <a:r>
              <a:rPr sz="2000" dirty="0">
                <a:latin typeface="Trebuchet MS"/>
                <a:cs typeface="Trebuchet MS"/>
              </a:rPr>
              <a:t>Los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parámetros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función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serán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utilizados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ésta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dentro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</a:t>
            </a:r>
            <a:r>
              <a:rPr sz="2000" dirty="0">
                <a:latin typeface="Trebuchet MS"/>
                <a:cs typeface="Trebuchet MS"/>
              </a:rPr>
              <a:t> algoritmo,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variables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rebuchet MS"/>
                <a:cs typeface="Trebuchet MS"/>
              </a:rPr>
              <a:t>ámbito</a:t>
            </a:r>
            <a:r>
              <a:rPr sz="2000" b="1" spc="-20" dirty="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rebuchet MS"/>
                <a:cs typeface="Trebuchet MS"/>
              </a:rPr>
              <a:t>local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206608" y="5720715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6465" algn="l"/>
              </a:tabLst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Wingdings"/>
                <a:cs typeface="Wingdings"/>
              </a:rPr>
              <a:t></a:t>
            </a: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11559" y="106679"/>
            <a:ext cx="744220" cy="74422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1017524"/>
            <a:ext cx="5286667" cy="4709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8714" y="2116772"/>
            <a:ext cx="5346700" cy="338010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4945" marR="5080" indent="-182880">
              <a:lnSpc>
                <a:spcPct val="90100"/>
              </a:lnSpc>
              <a:spcBef>
                <a:spcPts val="34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Un </a:t>
            </a:r>
            <a:r>
              <a:rPr sz="2000" dirty="0">
                <a:latin typeface="Trebuchet MS"/>
                <a:cs typeface="Trebuchet MS"/>
              </a:rPr>
              <a:t>modulo </a:t>
            </a:r>
            <a:r>
              <a:rPr sz="2000" spc="5" dirty="0">
                <a:latin typeface="Trebuchet MS"/>
                <a:cs typeface="Trebuchet MS"/>
              </a:rPr>
              <a:t>puede </a:t>
            </a:r>
            <a:r>
              <a:rPr sz="2000" dirty="0">
                <a:latin typeface="Trebuchet MS"/>
                <a:cs typeface="Trebuchet MS"/>
              </a:rPr>
              <a:t>o no, retornar datos,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retornar un valor </a:t>
            </a:r>
            <a:r>
              <a:rPr sz="2000" spc="5" dirty="0">
                <a:latin typeface="Trebuchet MS"/>
                <a:cs typeface="Trebuchet MS"/>
              </a:rPr>
              <a:t>en </a:t>
            </a:r>
            <a:r>
              <a:rPr sz="2000" dirty="0">
                <a:latin typeface="Trebuchet MS"/>
                <a:cs typeface="Trebuchet MS"/>
              </a:rPr>
              <a:t>un modulo sirve para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pasar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valores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ámbito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local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un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ámbito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global.(Es importante almacenar estos </a:t>
            </a:r>
            <a:r>
              <a:rPr sz="2000" spc="5" dirty="0">
                <a:latin typeface="Trebuchet MS"/>
                <a:cs typeface="Trebuchet MS"/>
              </a:rPr>
              <a:t>datos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ámbito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global)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48AB8"/>
              </a:buClr>
              <a:buFont typeface="Wingdings"/>
              <a:buChar char=""/>
            </a:pPr>
            <a:endParaRPr sz="2300" dirty="0">
              <a:latin typeface="Trebuchet MS"/>
              <a:cs typeface="Trebuchet MS"/>
            </a:endParaRPr>
          </a:p>
          <a:p>
            <a:pPr marL="194945" marR="199390" indent="-182880">
              <a:lnSpc>
                <a:spcPct val="90000"/>
              </a:lnSpc>
              <a:spcBef>
                <a:spcPts val="1889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25" dirty="0">
                <a:latin typeface="Trebuchet MS"/>
                <a:cs typeface="Trebuchet MS"/>
              </a:rPr>
              <a:t>Para </a:t>
            </a:r>
            <a:r>
              <a:rPr sz="2000" dirty="0">
                <a:latin typeface="Trebuchet MS"/>
                <a:cs typeface="Trebuchet MS"/>
              </a:rPr>
              <a:t>retornar un </a:t>
            </a:r>
            <a:r>
              <a:rPr sz="2000" spc="-5" dirty="0">
                <a:latin typeface="Trebuchet MS"/>
                <a:cs typeface="Trebuchet MS"/>
              </a:rPr>
              <a:t>valor </a:t>
            </a:r>
            <a:r>
              <a:rPr sz="2000" dirty="0">
                <a:latin typeface="Trebuchet MS"/>
                <a:cs typeface="Trebuchet MS"/>
              </a:rPr>
              <a:t>en un </a:t>
            </a:r>
            <a:r>
              <a:rPr sz="2000" spc="-5" dirty="0">
                <a:latin typeface="Trebuchet MS"/>
                <a:cs typeface="Trebuchet MS"/>
              </a:rPr>
              <a:t>modulo se </a:t>
            </a:r>
            <a:r>
              <a:rPr sz="2000" dirty="0">
                <a:latin typeface="Trebuchet MS"/>
                <a:cs typeface="Trebuchet MS"/>
              </a:rPr>
              <a:t> utiliza </a:t>
            </a:r>
            <a:r>
              <a:rPr sz="2000" spc="-5" dirty="0">
                <a:latin typeface="Trebuchet MS"/>
                <a:cs typeface="Trebuchet MS"/>
              </a:rPr>
              <a:t>la </a:t>
            </a:r>
            <a:r>
              <a:rPr sz="2000" dirty="0">
                <a:latin typeface="Trebuchet MS"/>
                <a:cs typeface="Trebuchet MS"/>
              </a:rPr>
              <a:t>palabra </a:t>
            </a:r>
            <a:r>
              <a:rPr sz="2000" dirty="0">
                <a:solidFill>
                  <a:srgbClr val="6F2F9F"/>
                </a:solidFill>
                <a:latin typeface="Trebuchet MS"/>
                <a:cs typeface="Trebuchet MS"/>
              </a:rPr>
              <a:t>return </a:t>
            </a:r>
            <a:r>
              <a:rPr sz="2000" dirty="0">
                <a:latin typeface="Trebuchet MS"/>
                <a:cs typeface="Trebuchet MS"/>
              </a:rPr>
              <a:t>y una vez </a:t>
            </a:r>
            <a:r>
              <a:rPr sz="2000" spc="5" dirty="0">
                <a:latin typeface="Trebuchet MS"/>
                <a:cs typeface="Trebuchet MS"/>
              </a:rPr>
              <a:t>el 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programa </a:t>
            </a:r>
            <a:r>
              <a:rPr sz="2000" spc="-5" dirty="0">
                <a:latin typeface="Trebuchet MS"/>
                <a:cs typeface="Trebuchet MS"/>
              </a:rPr>
              <a:t>lee esa </a:t>
            </a:r>
            <a:r>
              <a:rPr sz="2000" dirty="0">
                <a:latin typeface="Trebuchet MS"/>
                <a:cs typeface="Trebuchet MS"/>
              </a:rPr>
              <a:t>palabra el modulo en el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esta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está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finaliza.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(deja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ejecutarse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parte)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8300" y="2313939"/>
            <a:ext cx="4823459" cy="3073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2059" y="6230620"/>
            <a:ext cx="457200" cy="457200"/>
            <a:chOff x="11402059" y="623062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059" y="623062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1269" y="625983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0" y="199390"/>
                  </a:moveTo>
                  <a:lnTo>
                    <a:pt x="5266" y="153671"/>
                  </a:lnTo>
                  <a:lnTo>
                    <a:pt x="20268" y="111702"/>
                  </a:lnTo>
                  <a:lnTo>
                    <a:pt x="43807" y="74681"/>
                  </a:lnTo>
                  <a:lnTo>
                    <a:pt x="74686" y="43803"/>
                  </a:lnTo>
                  <a:lnTo>
                    <a:pt x="111708" y="20265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04" y="5265"/>
                  </a:lnTo>
                  <a:lnTo>
                    <a:pt x="287071" y="20265"/>
                  </a:lnTo>
                  <a:lnTo>
                    <a:pt x="324093" y="43803"/>
                  </a:lnTo>
                  <a:lnTo>
                    <a:pt x="354972" y="74681"/>
                  </a:lnTo>
                  <a:lnTo>
                    <a:pt x="378511" y="111702"/>
                  </a:lnTo>
                  <a:lnTo>
                    <a:pt x="393513" y="153671"/>
                  </a:lnTo>
                  <a:lnTo>
                    <a:pt x="398779" y="199390"/>
                  </a:lnTo>
                  <a:lnTo>
                    <a:pt x="393513" y="245108"/>
                  </a:lnTo>
                  <a:lnTo>
                    <a:pt x="378511" y="287077"/>
                  </a:lnTo>
                  <a:lnTo>
                    <a:pt x="354972" y="324098"/>
                  </a:lnTo>
                  <a:lnTo>
                    <a:pt x="324093" y="354976"/>
                  </a:lnTo>
                  <a:lnTo>
                    <a:pt x="287071" y="378514"/>
                  </a:lnTo>
                  <a:lnTo>
                    <a:pt x="245104" y="393514"/>
                  </a:lnTo>
                  <a:lnTo>
                    <a:pt x="199389" y="398780"/>
                  </a:lnTo>
                  <a:lnTo>
                    <a:pt x="153675" y="393514"/>
                  </a:lnTo>
                  <a:lnTo>
                    <a:pt x="111708" y="378514"/>
                  </a:lnTo>
                  <a:lnTo>
                    <a:pt x="74686" y="354976"/>
                  </a:lnTo>
                  <a:lnTo>
                    <a:pt x="43807" y="324098"/>
                  </a:lnTo>
                  <a:lnTo>
                    <a:pt x="20268" y="287077"/>
                  </a:lnTo>
                  <a:lnTo>
                    <a:pt x="5266" y="245108"/>
                  </a:lnTo>
                  <a:lnTo>
                    <a:pt x="0" y="1993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823" y="1017524"/>
            <a:ext cx="8814727" cy="592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8714" y="2116772"/>
            <a:ext cx="876236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280"/>
              </a:lnSpc>
              <a:spcBef>
                <a:spcPts val="100"/>
              </a:spcBef>
              <a:buClr>
                <a:srgbClr val="548AB8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Trebuchet MS"/>
                <a:cs typeface="Trebuchet MS"/>
              </a:rPr>
              <a:t>Un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MODULO</a:t>
            </a:r>
            <a:r>
              <a:rPr sz="20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estructura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puede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clasificar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según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</a:t>
            </a:r>
            <a:endParaRPr sz="2000" dirty="0">
              <a:latin typeface="Trebuchet MS"/>
              <a:cs typeface="Trebuchet MS"/>
            </a:endParaRPr>
          </a:p>
          <a:p>
            <a:pPr marL="194945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comportamiento.</a:t>
            </a:r>
          </a:p>
          <a:p>
            <a:pPr marL="469900" lvl="1" indent="-183515">
              <a:lnSpc>
                <a:spcPct val="100000"/>
              </a:lnSpc>
              <a:spcBef>
                <a:spcPts val="200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Funciones</a:t>
            </a:r>
            <a:r>
              <a:rPr sz="1800" spc="-5" dirty="0">
                <a:latin typeface="Trebuchet MS"/>
                <a:cs typeface="Trebuchet MS"/>
              </a:rPr>
              <a:t>: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Aquellos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módulos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retornan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valores.</a:t>
            </a:r>
            <a:endParaRPr sz="1800" dirty="0">
              <a:latin typeface="Trebuchet MS"/>
              <a:cs typeface="Trebuchet MS"/>
            </a:endParaRPr>
          </a:p>
          <a:p>
            <a:pPr marL="469900" lvl="1" indent="-183515">
              <a:lnSpc>
                <a:spcPct val="100000"/>
              </a:lnSpc>
              <a:spcBef>
                <a:spcPts val="384"/>
              </a:spcBef>
              <a:buClr>
                <a:srgbClr val="548AB8"/>
              </a:buClr>
              <a:buSzPct val="86111"/>
              <a:buFont typeface="Wingdings"/>
              <a:buChar char=""/>
              <a:tabLst>
                <a:tab pos="470534" algn="l"/>
              </a:tabLst>
            </a:pP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Procedimientos</a:t>
            </a:r>
            <a:r>
              <a:rPr sz="1800" spc="-10" dirty="0">
                <a:latin typeface="Trebuchet MS"/>
                <a:cs typeface="Trebuchet MS"/>
              </a:rPr>
              <a:t>: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Aquellos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módulos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retornan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valores.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884" y="5730240"/>
            <a:ext cx="903628" cy="8991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8419" y="3804920"/>
            <a:ext cx="3947159" cy="1671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3804920"/>
            <a:ext cx="5270500" cy="75691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pc="-5" dirty="0"/>
              <a:t>II</a:t>
            </a:r>
            <a:r>
              <a:rPr spc="-180" dirty="0"/>
              <a:t>T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912</Words>
  <Application>Microsoft Office PowerPoint</Application>
  <PresentationFormat>Panorámica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Consolas</vt:lpstr>
      <vt:lpstr>Times New Roman</vt:lpstr>
      <vt:lpstr>Trebuchet MS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Tipos de datos</dc:title>
  <dc:creator>Nicolas</dc:creator>
  <cp:lastModifiedBy>109</cp:lastModifiedBy>
  <cp:revision>3</cp:revision>
  <dcterms:created xsi:type="dcterms:W3CDTF">2023-03-11T15:15:38Z</dcterms:created>
  <dcterms:modified xsi:type="dcterms:W3CDTF">2023-03-11T15:40:35Z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2023-03-11T00:00:00Z</vt:filetime>
  </property>
</Properties>
</file>