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60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6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0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2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6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3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0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3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C83D5-FD06-4E76-87B4-9810260FD45F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D0B93-4F35-4686-8A8F-FEE630CFB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852491" y="180591"/>
            <a:ext cx="2160104" cy="3120013"/>
            <a:chOff x="579232" y="2969591"/>
            <a:chExt cx="2160104" cy="3008791"/>
          </a:xfrm>
        </p:grpSpPr>
        <p:sp>
          <p:nvSpPr>
            <p:cNvPr id="4" name="Rectangle 3"/>
            <p:cNvSpPr/>
            <p:nvPr/>
          </p:nvSpPr>
          <p:spPr>
            <a:xfrm>
              <a:off x="937041" y="2989468"/>
              <a:ext cx="1298714" cy="2204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BasePhase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9232" y="2969591"/>
              <a:ext cx="2160104" cy="2948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579232" y="3250094"/>
              <a:ext cx="216010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79232" y="4419601"/>
              <a:ext cx="216010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30806" y="3209961"/>
              <a:ext cx="17338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+ </a:t>
              </a:r>
              <a:r>
                <a:rPr lang="en-US" sz="1200" dirty="0" smtClean="0"/>
                <a:t>model (</a:t>
              </a:r>
              <a:r>
                <a:rPr lang="en-US" sz="1200" dirty="0" err="1" smtClean="0"/>
                <a:t>BaseDyn</a:t>
              </a:r>
              <a:r>
                <a:rPr lang="en-US" sz="1200" dirty="0" smtClean="0"/>
                <a:t>) </a:t>
              </a:r>
            </a:p>
            <a:p>
              <a:r>
                <a:rPr lang="en-US" altLang="zh-CN" sz="1200" dirty="0" smtClean="0"/>
                <a:t>+ </a:t>
              </a:r>
              <a:r>
                <a:rPr lang="en-US" sz="1200" dirty="0" smtClean="0"/>
                <a:t>mode</a:t>
              </a:r>
            </a:p>
            <a:p>
              <a:r>
                <a:rPr lang="en-US" altLang="zh-CN" sz="1200" dirty="0"/>
                <a:t>-</a:t>
              </a:r>
              <a:r>
                <a:rPr lang="en-US" altLang="zh-CN" sz="1200" dirty="0" smtClean="0"/>
                <a:t> </a:t>
              </a:r>
              <a:r>
                <a:rPr lang="en-US" sz="1200" dirty="0" err="1" smtClean="0"/>
                <a:t>termconstr_active</a:t>
              </a:r>
              <a:endParaRPr lang="en-US" sz="1200" dirty="0" smtClean="0"/>
            </a:p>
            <a:p>
              <a:r>
                <a:rPr lang="en-US" altLang="zh-CN" sz="1200" dirty="0" smtClean="0"/>
                <a:t>- </a:t>
              </a:r>
              <a:r>
                <a:rPr lang="en-US" sz="1200" dirty="0" err="1" smtClean="0"/>
                <a:t>ineqconstr_active</a:t>
              </a:r>
              <a:endParaRPr lang="en-US" sz="1200" dirty="0" smtClean="0"/>
            </a:p>
            <a:p>
              <a:r>
                <a:rPr lang="en-US" altLang="zh-CN" sz="1200" dirty="0" smtClean="0"/>
                <a:t>- </a:t>
              </a:r>
              <a:r>
                <a:rPr lang="en-US" sz="1200" dirty="0" err="1" smtClean="0"/>
                <a:t>termconstr_handle</a:t>
              </a:r>
              <a:endParaRPr lang="en-US" sz="1200" dirty="0" smtClean="0"/>
            </a:p>
            <a:p>
              <a:r>
                <a:rPr lang="en-US" altLang="zh-CN" sz="1200" dirty="0" smtClean="0"/>
                <a:t>- </a:t>
              </a:r>
              <a:r>
                <a:rPr lang="en-US" sz="1200" dirty="0" err="1" smtClean="0"/>
                <a:t>Ineqconstr_handle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0190" y="4408722"/>
              <a:ext cx="199914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+ </a:t>
              </a:r>
              <a:r>
                <a:rPr lang="en-US" sz="1200" dirty="0" smtClean="0"/>
                <a:t>dynamics(: model)</a:t>
              </a:r>
            </a:p>
            <a:p>
              <a:r>
                <a:rPr lang="en-US" altLang="zh-CN" sz="1200" dirty="0" smtClean="0"/>
                <a:t>+ </a:t>
              </a:r>
              <a:r>
                <a:rPr lang="en-US" sz="1200" dirty="0" err="1" smtClean="0"/>
                <a:t>dynamics_par</a:t>
              </a:r>
              <a:r>
                <a:rPr lang="en-US" sz="1200" dirty="0" smtClean="0"/>
                <a:t>(: model)</a:t>
              </a:r>
              <a:endParaRPr lang="en-US" sz="1200" dirty="0" smtClean="0"/>
            </a:p>
            <a:p>
              <a:r>
                <a:rPr lang="en-US" altLang="zh-CN" sz="1200" dirty="0" smtClean="0"/>
                <a:t>+ </a:t>
              </a:r>
              <a:r>
                <a:rPr lang="en-US" sz="1200" dirty="0" err="1" smtClean="0"/>
                <a:t>running_cost_info</a:t>
              </a:r>
              <a:endParaRPr lang="en-US" sz="1200" dirty="0" smtClean="0"/>
            </a:p>
            <a:p>
              <a:r>
                <a:rPr lang="en-US" altLang="zh-CN" sz="1200" dirty="0" smtClean="0"/>
                <a:t>+ </a:t>
              </a:r>
              <a:r>
                <a:rPr lang="en-US" sz="1200" dirty="0" err="1" smtClean="0"/>
                <a:t>terminal_cost_info</a:t>
              </a:r>
              <a:endParaRPr lang="en-US" sz="1200" dirty="0" smtClean="0"/>
            </a:p>
            <a:p>
              <a:r>
                <a:rPr lang="en-US" altLang="zh-CN" sz="1200" dirty="0" smtClean="0"/>
                <a:t>+ </a:t>
              </a:r>
              <a:r>
                <a:rPr lang="en-US" sz="1200" dirty="0" err="1" smtClean="0"/>
                <a:t>resetmap</a:t>
              </a:r>
              <a:r>
                <a:rPr lang="en-US" sz="1200" dirty="0" smtClean="0"/>
                <a:t>(: model)</a:t>
              </a:r>
              <a:endParaRPr lang="en-US" sz="1200" dirty="0" smtClean="0"/>
            </a:p>
            <a:p>
              <a:r>
                <a:rPr lang="en-US" altLang="zh-CN" sz="1200" dirty="0" smtClean="0"/>
                <a:t>+ </a:t>
              </a:r>
              <a:r>
                <a:rPr lang="en-US" sz="1200" dirty="0" err="1" smtClean="0"/>
                <a:t>resetmap_par</a:t>
              </a:r>
              <a:r>
                <a:rPr lang="en-US" sz="1200" dirty="0" smtClean="0"/>
                <a:t>(: model)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termconstr_info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ineqconstr_info</a:t>
              </a:r>
              <a:endParaRPr lang="en-US" sz="1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585696" y="919510"/>
            <a:ext cx="2292350" cy="1558835"/>
            <a:chOff x="3969299" y="2838998"/>
            <a:chExt cx="2292350" cy="1558835"/>
          </a:xfrm>
        </p:grpSpPr>
        <p:sp>
          <p:nvSpPr>
            <p:cNvPr id="7" name="Rectangle 6"/>
            <p:cNvSpPr/>
            <p:nvPr/>
          </p:nvSpPr>
          <p:spPr>
            <a:xfrm>
              <a:off x="4257352" y="2847553"/>
              <a:ext cx="1822567" cy="2720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BaseDyn</a:t>
              </a:r>
              <a:r>
                <a:rPr lang="en-US" sz="1600" b="1" dirty="0" smtClean="0">
                  <a:solidFill>
                    <a:schemeClr val="tx1"/>
                  </a:solidFill>
                </a:rPr>
                <a:t> (Abstract)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69299" y="2838998"/>
              <a:ext cx="2292350" cy="15588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969299" y="3123817"/>
              <a:ext cx="229235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061792" y="3107333"/>
              <a:ext cx="1733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# </a:t>
              </a:r>
              <a:r>
                <a:rPr lang="en-US" sz="1200" dirty="0" err="1" smtClean="0"/>
                <a:t>dt</a:t>
              </a:r>
              <a:r>
                <a:rPr lang="en-US" sz="1200" dirty="0" smtClean="0"/>
                <a:t>,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xsize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ysize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usize</a:t>
              </a:r>
              <a:endParaRPr lang="en-US" sz="1200" dirty="0" smtClean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969299" y="3388593"/>
              <a:ext cx="2292350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061792" y="3382170"/>
              <a:ext cx="17338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# </a:t>
              </a:r>
              <a:r>
                <a:rPr lang="en-US" sz="1200" dirty="0" smtClean="0"/>
                <a:t>dynamics</a:t>
              </a:r>
            </a:p>
            <a:p>
              <a:r>
                <a:rPr lang="en-US" sz="1200" dirty="0" smtClean="0"/>
                <a:t># </a:t>
              </a:r>
              <a:r>
                <a:rPr lang="en-US" sz="1200" dirty="0" err="1" smtClean="0"/>
                <a:t>d</a:t>
              </a:r>
              <a:r>
                <a:rPr lang="en-US" sz="1200" dirty="0" err="1" smtClean="0"/>
                <a:t>ynamics_par</a:t>
              </a:r>
              <a:endParaRPr lang="en-US" sz="1200" dirty="0" smtClean="0"/>
            </a:p>
            <a:p>
              <a:r>
                <a:rPr lang="en-US" sz="1200" dirty="0" smtClean="0"/>
                <a:t># </a:t>
              </a:r>
              <a:r>
                <a:rPr lang="en-US" sz="1200" dirty="0" err="1" smtClean="0"/>
                <a:t>resetmap</a:t>
              </a:r>
              <a:endParaRPr lang="en-US" sz="1200" dirty="0" smtClean="0"/>
            </a:p>
            <a:p>
              <a:r>
                <a:rPr lang="en-US" sz="1200" dirty="0" smtClean="0"/>
                <a:t># </a:t>
              </a:r>
              <a:r>
                <a:rPr lang="en-US" sz="1200" dirty="0" err="1" smtClean="0"/>
                <a:t>resetmap_par</a:t>
              </a:r>
              <a:endParaRPr lang="en-US" sz="1200" dirty="0" smtClean="0"/>
            </a:p>
            <a:p>
              <a:r>
                <a:rPr lang="en-US" sz="1200" dirty="0" smtClean="0"/>
                <a:t># </a:t>
              </a:r>
              <a:r>
                <a:rPr lang="en-US" sz="1200" dirty="0" smtClean="0"/>
                <a:t>initialize</a:t>
              </a:r>
              <a:endParaRPr lang="en-US" sz="1200" dirty="0" smtClean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031876" y="4099466"/>
            <a:ext cx="2435916" cy="2138537"/>
            <a:chOff x="7089083" y="2306464"/>
            <a:chExt cx="2435916" cy="2138537"/>
          </a:xfrm>
        </p:grpSpPr>
        <p:sp>
          <p:nvSpPr>
            <p:cNvPr id="8" name="Rectangle 7"/>
            <p:cNvSpPr/>
            <p:nvPr/>
          </p:nvSpPr>
          <p:spPr>
            <a:xfrm>
              <a:off x="7395400" y="2306464"/>
              <a:ext cx="1688548" cy="351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PlanarQuadruped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093498" y="2327915"/>
              <a:ext cx="2431501" cy="2117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V="1">
              <a:off x="7093499" y="2673319"/>
              <a:ext cx="2431500" cy="626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1291" y="2691873"/>
              <a:ext cx="24337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bodyMass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bodyCoM</a:t>
              </a:r>
              <a:endParaRPr lang="en-US" sz="1200" dirty="0" smtClean="0"/>
            </a:p>
            <a:p>
              <a:r>
                <a:rPr lang="en-US" sz="1200" dirty="0" smtClean="0"/>
                <a:t>… (geometry and inertia </a:t>
              </a:r>
              <a:r>
                <a:rPr lang="en-US" sz="1200" dirty="0" err="1" smtClean="0"/>
                <a:t>params</a:t>
              </a:r>
              <a:r>
                <a:rPr lang="en-US" sz="1200" dirty="0" smtClean="0"/>
                <a:t>)</a:t>
              </a:r>
              <a:endParaRPr lang="en-US" sz="1200" dirty="0" smtClean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7091291" y="3350390"/>
              <a:ext cx="2431500" cy="626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7089083" y="3385096"/>
              <a:ext cx="24337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buildModel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getKinematics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getPosition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getJacobian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getJacobianPar</a:t>
              </a:r>
              <a:endParaRPr lang="en-US" sz="1200" dirty="0" smtClean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661192" y="4115407"/>
            <a:ext cx="2438195" cy="1394012"/>
            <a:chOff x="7082388" y="4294331"/>
            <a:chExt cx="2438195" cy="1394012"/>
          </a:xfrm>
        </p:grpSpPr>
        <p:sp>
          <p:nvSpPr>
            <p:cNvPr id="45" name="Rectangle 44"/>
            <p:cNvSpPr/>
            <p:nvPr/>
          </p:nvSpPr>
          <p:spPr>
            <a:xfrm>
              <a:off x="7390984" y="4294331"/>
              <a:ext cx="1816516" cy="3511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PlanarFloatingBase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89082" y="4315782"/>
              <a:ext cx="2431501" cy="1372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 flipV="1">
              <a:off x="7089083" y="4661186"/>
              <a:ext cx="2431500" cy="626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086875" y="4679740"/>
              <a:ext cx="2433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footLocation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contactState</a:t>
              </a:r>
              <a:endParaRPr lang="en-US" sz="1200" dirty="0" smtClean="0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7086875" y="5160944"/>
              <a:ext cx="2431500" cy="626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082388" y="5226678"/>
              <a:ext cx="2433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Set_footholdLoc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Set_contactState</a:t>
              </a:r>
              <a:endParaRPr lang="en-US" sz="1200" dirty="0" smtClean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31212" y="400523"/>
            <a:ext cx="2461732" cy="2383440"/>
            <a:chOff x="1085014" y="347087"/>
            <a:chExt cx="2181343" cy="2383440"/>
          </a:xfrm>
        </p:grpSpPr>
        <p:sp>
          <p:nvSpPr>
            <p:cNvPr id="54" name="Rectangle 53"/>
            <p:cNvSpPr/>
            <p:nvPr/>
          </p:nvSpPr>
          <p:spPr>
            <a:xfrm>
              <a:off x="1360785" y="367699"/>
              <a:ext cx="1770545" cy="258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HybridSystemsDDP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106253" y="347087"/>
              <a:ext cx="2160104" cy="23834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106253" y="637959"/>
              <a:ext cx="216010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106253" y="1647498"/>
              <a:ext cx="216010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85014" y="612123"/>
              <a:ext cx="21754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- x0</a:t>
              </a:r>
            </a:p>
            <a:p>
              <a:r>
                <a:rPr lang="en-US" sz="1200" dirty="0" smtClean="0"/>
                <a:t>- </a:t>
              </a:r>
              <a:r>
                <a:rPr lang="en-US" sz="1200" dirty="0" err="1" smtClean="0"/>
                <a:t>n_Phases</a:t>
              </a:r>
              <a:endParaRPr lang="en-US" sz="1200" dirty="0" smtClean="0"/>
            </a:p>
            <a:p>
              <a:r>
                <a:rPr lang="en-US" sz="1200" dirty="0" smtClean="0"/>
                <a:t>- </a:t>
              </a:r>
              <a:r>
                <a:rPr lang="en-US" sz="1200" dirty="0" err="1" smtClean="0"/>
                <a:t>N_horizons</a:t>
              </a:r>
              <a:endParaRPr lang="en-US" sz="1200" dirty="0" smtClean="0"/>
            </a:p>
            <a:p>
              <a:r>
                <a:rPr lang="en-US" sz="1200" dirty="0" smtClean="0"/>
                <a:t>- Phases: </a:t>
              </a:r>
              <a:r>
                <a:rPr lang="en-US" sz="1200" dirty="0" err="1" smtClean="0"/>
                <a:t>BasePhase</a:t>
              </a:r>
              <a:r>
                <a:rPr lang="en-US" sz="1200" dirty="0" smtClean="0"/>
                <a:t> array</a:t>
              </a:r>
            </a:p>
            <a:p>
              <a:r>
                <a:rPr lang="en-US" sz="1200" dirty="0" smtClean="0"/>
                <a:t>- </a:t>
              </a:r>
              <a:r>
                <a:rPr lang="en-US" sz="1200" dirty="0" err="1" smtClean="0"/>
                <a:t>hybridTrajectory</a:t>
              </a:r>
              <a:r>
                <a:rPr lang="en-US" sz="1200" dirty="0" smtClean="0"/>
                <a:t>: </a:t>
              </a:r>
              <a:r>
                <a:rPr lang="en-US" sz="1200" dirty="0" err="1" smtClean="0"/>
                <a:t>PhaseTrajec</a:t>
              </a:r>
              <a:r>
                <a:rPr lang="en-US" sz="1200" dirty="0" smtClean="0"/>
                <a:t> array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092224" y="1656393"/>
              <a:ext cx="199914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+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forwardsweep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backwardsweep</a:t>
              </a:r>
              <a:endParaRPr lang="en-US" sz="1200" dirty="0" smtClean="0"/>
            </a:p>
            <a:p>
              <a:r>
                <a:rPr lang="en-US" sz="1200" dirty="0"/>
                <a:t>+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forwarditeration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Update_AL_ReB_params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Set_hybridTrajectory</a:t>
              </a:r>
              <a:endParaRPr lang="en-US" sz="12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26146" y="4100507"/>
            <a:ext cx="2166798" cy="2258962"/>
            <a:chOff x="663612" y="3070748"/>
            <a:chExt cx="2166798" cy="2258962"/>
          </a:xfrm>
        </p:grpSpPr>
        <p:sp>
          <p:nvSpPr>
            <p:cNvPr id="62" name="Rectangle 61"/>
            <p:cNvSpPr/>
            <p:nvPr/>
          </p:nvSpPr>
          <p:spPr>
            <a:xfrm>
              <a:off x="918144" y="3091360"/>
              <a:ext cx="1770545" cy="258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 smtClean="0">
                  <a:solidFill>
                    <a:schemeClr val="tx1"/>
                  </a:solidFill>
                </a:rPr>
                <a:t>PhaseTrajectory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3612" y="3070748"/>
              <a:ext cx="2160104" cy="22589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663612" y="3361620"/>
              <a:ext cx="216010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63612" y="4371159"/>
              <a:ext cx="216010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24570" y="3350466"/>
              <a:ext cx="17338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N_horizon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Ubar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Xbar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Ybar</a:t>
              </a:r>
              <a:endParaRPr lang="en-US" sz="1200" dirty="0" smtClean="0"/>
            </a:p>
            <a:p>
              <a:r>
                <a:rPr lang="en-US" sz="1200" dirty="0" smtClean="0"/>
                <a:t>+ U, X, Y</a:t>
              </a:r>
            </a:p>
            <a:p>
              <a:r>
                <a:rPr lang="en-US" sz="1200" dirty="0" smtClean="0"/>
                <a:t>+ G, H, K, </a:t>
              </a:r>
              <a:r>
                <a:rPr lang="en-US" sz="1200" dirty="0" err="1" smtClean="0"/>
                <a:t>dU</a:t>
              </a:r>
              <a:r>
                <a:rPr lang="en-US" sz="1200" dirty="0" smtClean="0"/>
                <a:t>, V, </a:t>
              </a:r>
              <a:r>
                <a:rPr lang="en-US" sz="1200" dirty="0" err="1" smtClean="0"/>
                <a:t>dV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lInfo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dynInfo</a:t>
              </a:r>
              <a:r>
                <a:rPr lang="en-US" sz="1200" dirty="0" smtClean="0"/>
                <a:t>, </a:t>
              </a:r>
              <a:r>
                <a:rPr lang="en-US" sz="1200" dirty="0" err="1" smtClean="0"/>
                <a:t>phiInfo</a:t>
              </a:r>
              <a:endParaRPr lang="en-US" sz="1200" dirty="0" smtClean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1264" y="4432270"/>
              <a:ext cx="19991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Compare</a:t>
              </a:r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updateNominal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Set_nom_initial_condition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Set_act_initial_condition</a:t>
              </a:r>
              <a:endParaRPr lang="en-US" sz="12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559377" y="4101191"/>
            <a:ext cx="2170776" cy="1544235"/>
            <a:chOff x="3402467" y="3824277"/>
            <a:chExt cx="2170776" cy="1554173"/>
          </a:xfrm>
        </p:grpSpPr>
        <p:sp>
          <p:nvSpPr>
            <p:cNvPr id="70" name="Rectangle 69"/>
            <p:cNvSpPr/>
            <p:nvPr/>
          </p:nvSpPr>
          <p:spPr>
            <a:xfrm>
              <a:off x="3578246" y="3838494"/>
              <a:ext cx="1770545" cy="2589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tx1"/>
                  </a:solidFill>
                </a:rPr>
                <a:t>Gait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402467" y="3824277"/>
              <a:ext cx="2160104" cy="15541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3402467" y="4115149"/>
              <a:ext cx="216010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413139" y="4572248"/>
              <a:ext cx="216010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63425" y="4103995"/>
              <a:ext cx="1733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name</a:t>
              </a:r>
            </a:p>
            <a:p>
              <a:r>
                <a:rPr lang="en-US" sz="1200" dirty="0" smtClean="0"/>
                <a:t>- gait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57534" y="4621517"/>
              <a:ext cx="1999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get_gaitSeq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get_nextPhase</a:t>
              </a:r>
              <a:endParaRPr lang="en-US" sz="1200" dirty="0" smtClean="0"/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define_your_gait</a:t>
              </a:r>
              <a:endParaRPr lang="en-US" sz="12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8764733" y="2515739"/>
            <a:ext cx="218032" cy="1580063"/>
            <a:chOff x="8344526" y="2535344"/>
            <a:chExt cx="218032" cy="1580063"/>
          </a:xfrm>
        </p:grpSpPr>
        <p:sp>
          <p:nvSpPr>
            <p:cNvPr id="77" name="Isosceles Triangle 76"/>
            <p:cNvSpPr/>
            <p:nvPr/>
          </p:nvSpPr>
          <p:spPr>
            <a:xfrm>
              <a:off x="8344526" y="2535344"/>
              <a:ext cx="218032" cy="21203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/>
            <p:cNvCxnSpPr>
              <a:stCxn id="77" idx="3"/>
            </p:cNvCxnSpPr>
            <p:nvPr/>
          </p:nvCxnSpPr>
          <p:spPr>
            <a:xfrm>
              <a:off x="8453542" y="2747379"/>
              <a:ext cx="0" cy="13680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10660014" y="2517570"/>
            <a:ext cx="218032" cy="1580063"/>
            <a:chOff x="8344526" y="2535344"/>
            <a:chExt cx="218032" cy="1580063"/>
          </a:xfrm>
        </p:grpSpPr>
        <p:sp>
          <p:nvSpPr>
            <p:cNvPr id="82" name="Isosceles Triangle 81"/>
            <p:cNvSpPr/>
            <p:nvPr/>
          </p:nvSpPr>
          <p:spPr>
            <a:xfrm>
              <a:off x="8344526" y="2535344"/>
              <a:ext cx="218032" cy="212035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>
              <a:stCxn id="82" idx="3"/>
            </p:cNvCxnSpPr>
            <p:nvPr/>
          </p:nvCxnSpPr>
          <p:spPr>
            <a:xfrm>
              <a:off x="8453542" y="2747379"/>
              <a:ext cx="0" cy="13680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8873749" y="3123357"/>
            <a:ext cx="939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inheritance</a:t>
            </a:r>
            <a:endParaRPr lang="en-US" sz="1200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2718622" y="1649842"/>
            <a:ext cx="2133869" cy="117745"/>
            <a:chOff x="2718622" y="1649842"/>
            <a:chExt cx="2133869" cy="117745"/>
          </a:xfrm>
        </p:grpSpPr>
        <p:sp>
          <p:nvSpPr>
            <p:cNvPr id="85" name="Flowchart: Decision 84"/>
            <p:cNvSpPr/>
            <p:nvPr/>
          </p:nvSpPr>
          <p:spPr>
            <a:xfrm>
              <a:off x="2718622" y="1649842"/>
              <a:ext cx="251792" cy="11774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>
              <a:stCxn id="85" idx="3"/>
              <a:endCxn id="14" idx="1"/>
            </p:cNvCxnSpPr>
            <p:nvPr/>
          </p:nvCxnSpPr>
          <p:spPr>
            <a:xfrm>
              <a:off x="2970414" y="1708715"/>
              <a:ext cx="1882077" cy="6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Flowchart: Decision 94"/>
          <p:cNvSpPr/>
          <p:nvPr/>
        </p:nvSpPr>
        <p:spPr>
          <a:xfrm>
            <a:off x="1539935" y="2804575"/>
            <a:ext cx="129839" cy="199521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>
            <a:stCxn id="95" idx="2"/>
            <a:endCxn id="63" idx="0"/>
          </p:cNvCxnSpPr>
          <p:nvPr/>
        </p:nvCxnSpPr>
        <p:spPr>
          <a:xfrm>
            <a:off x="1604855" y="3004096"/>
            <a:ext cx="1343" cy="109641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1" idx="0"/>
            <a:endCxn id="70" idx="0"/>
          </p:cNvCxnSpPr>
          <p:nvPr/>
        </p:nvCxnSpPr>
        <p:spPr>
          <a:xfrm flipH="1">
            <a:off x="4620429" y="4101191"/>
            <a:ext cx="19000" cy="14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1" idx="0"/>
          </p:cNvCxnSpPr>
          <p:nvPr/>
        </p:nvCxnSpPr>
        <p:spPr>
          <a:xfrm flipH="1" flipV="1">
            <a:off x="2716913" y="2217660"/>
            <a:ext cx="1922516" cy="18835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7021979" y="1609002"/>
            <a:ext cx="1553821" cy="154297"/>
            <a:chOff x="2718622" y="1649842"/>
            <a:chExt cx="1765276" cy="117745"/>
          </a:xfrm>
        </p:grpSpPr>
        <p:sp>
          <p:nvSpPr>
            <p:cNvPr id="109" name="Flowchart: Decision 108"/>
            <p:cNvSpPr/>
            <p:nvPr/>
          </p:nvSpPr>
          <p:spPr>
            <a:xfrm>
              <a:off x="2718622" y="1649842"/>
              <a:ext cx="251792" cy="117745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9" idx="3"/>
            </p:cNvCxnSpPr>
            <p:nvPr/>
          </p:nvCxnSpPr>
          <p:spPr>
            <a:xfrm>
              <a:off x="2970414" y="1708715"/>
              <a:ext cx="1513484" cy="68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3131372" y="1340975"/>
            <a:ext cx="1624337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 err="1" smtClean="0"/>
              <a:t>HybridSystemsDDP</a:t>
            </a:r>
            <a:endParaRPr lang="en-US" sz="1200" dirty="0" smtClean="0"/>
          </a:p>
          <a:p>
            <a:pPr algn="ctr">
              <a:lnSpc>
                <a:spcPct val="150000"/>
              </a:lnSpc>
            </a:pPr>
            <a:r>
              <a:rPr lang="en-US" sz="1200" dirty="0" smtClean="0"/>
              <a:t>depends on </a:t>
            </a:r>
            <a:r>
              <a:rPr lang="en-US" sz="1200" dirty="0" err="1" smtClean="0"/>
              <a:t>BasePhase</a:t>
            </a:r>
            <a:endParaRPr 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91966" y="3255999"/>
            <a:ext cx="1993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HybridSystemsDDP</a:t>
            </a:r>
            <a:endParaRPr lang="en-US" sz="1200" dirty="0" smtClean="0"/>
          </a:p>
          <a:p>
            <a:pPr algn="ctr"/>
            <a:r>
              <a:rPr lang="en-US" sz="1200" dirty="0" smtClean="0"/>
              <a:t>depends on </a:t>
            </a:r>
            <a:r>
              <a:rPr lang="en-US" sz="1200" dirty="0" err="1" smtClean="0"/>
              <a:t>PhaseTrajectory</a:t>
            </a:r>
            <a:endParaRPr 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3050945" y="2747680"/>
            <a:ext cx="1503153" cy="2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Association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866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186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>University of Notre Dame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 Li</dc:creator>
  <cp:lastModifiedBy>He Li</cp:lastModifiedBy>
  <cp:revision>36</cp:revision>
  <dcterms:created xsi:type="dcterms:W3CDTF">2020-12-04T02:02:02Z</dcterms:created>
  <dcterms:modified xsi:type="dcterms:W3CDTF">2020-12-04T04:02:50Z</dcterms:modified>
</cp:coreProperties>
</file>