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is" initials="L" lastIdx="1" clrIdx="0">
    <p:extLst>
      <p:ext uri="{19B8F6BF-5375-455C-9EA6-DF929625EA0E}">
        <p15:presenceInfo xmlns:p15="http://schemas.microsoft.com/office/powerpoint/2012/main" userId="Lam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1D0B"/>
    <a:srgbClr val="FCA210"/>
    <a:srgbClr val="2C17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75068" autoAdjust="0"/>
  </p:normalViewPr>
  <p:slideViewPr>
    <p:cSldViewPr snapToGrid="0">
      <p:cViewPr varScale="1">
        <p:scale>
          <a:sx n="74" d="100"/>
          <a:sy n="74" d="100"/>
        </p:scale>
        <p:origin x="740" y="56"/>
      </p:cViewPr>
      <p:guideLst/>
    </p:cSldViewPr>
  </p:slideViewPr>
  <p:notesTextViewPr>
    <p:cViewPr>
      <p:scale>
        <a:sx n="1" d="1"/>
        <a:sy n="1" d="1"/>
      </p:scale>
      <p:origin x="0" y="-2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1EAD4-69A9-4CDE-AEEC-2E5E3BFD7D1C}"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761CF-3D71-4A7A-823F-B0363FD840F3}" type="slidenum">
              <a:rPr lang="en-US" smtClean="0"/>
              <a:t>‹#›</a:t>
            </a:fld>
            <a:endParaRPr lang="en-US"/>
          </a:p>
        </p:txBody>
      </p:sp>
    </p:spTree>
    <p:extLst>
      <p:ext uri="{BB962C8B-B14F-4D97-AF65-F5344CB8AC3E}">
        <p14:creationId xmlns:p14="http://schemas.microsoft.com/office/powerpoint/2010/main" val="160928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 has high power due to regulations it can impose, but has no interest in company decisions. </a:t>
            </a:r>
          </a:p>
          <a:p>
            <a:r>
              <a:rPr lang="en-US" dirty="0"/>
              <a:t>Suppliers: as this business is dependent on suppliers that are not easily obtained, the have a slightly higher power on how company decisions are made. </a:t>
            </a:r>
          </a:p>
          <a:p>
            <a:r>
              <a:rPr lang="en-US" dirty="0"/>
              <a:t>Customers: loosing one of the customers (wholesale) could easily disrupt the business this is why they have a higher power than customers (retail)</a:t>
            </a:r>
          </a:p>
          <a:p>
            <a:r>
              <a:rPr lang="en-US" dirty="0"/>
              <a:t>Environmental Groups: this is a business that depends on the environment for it’s supplies, environmental groups if provoked could cause a problem, they will be interested in case of a scandal. </a:t>
            </a:r>
          </a:p>
          <a:p>
            <a:r>
              <a:rPr lang="en-US" dirty="0"/>
              <a:t>Local community: unless something affects the community they will not affect decision making. Both positive and negative effects. </a:t>
            </a:r>
          </a:p>
          <a:p>
            <a:r>
              <a:rPr lang="en-US" dirty="0"/>
              <a:t>Shareholder: there is only one shareholder (Carry Holdings Ltd) they have the most power and the most to gain or loose depending on company success. </a:t>
            </a:r>
          </a:p>
          <a:p>
            <a:r>
              <a:rPr lang="en-US" dirty="0"/>
              <a:t>Directors: they have the ability to influence the shareholder, therefore they have high power in decision making. </a:t>
            </a:r>
          </a:p>
          <a:p>
            <a:r>
              <a:rPr lang="en-US" dirty="0"/>
              <a:t>Consultants: they have high influence on decision making but they are not as invested and interested in the company as other stakeholders</a:t>
            </a:r>
          </a:p>
          <a:p>
            <a:r>
              <a:rPr lang="en-US" dirty="0"/>
              <a:t>Key personnel: they are closer to the directors and could influence decisions slightly. They are interested in the companies success. </a:t>
            </a:r>
          </a:p>
          <a:p>
            <a:r>
              <a:rPr lang="en-US" dirty="0"/>
              <a:t>Employees: while they have no power to influence decisions they are interested in what the company is doing. </a:t>
            </a:r>
          </a:p>
          <a:p>
            <a:r>
              <a:rPr lang="en-US" dirty="0"/>
              <a:t>Contractors: just like employees they are invested in the companies success to finish their contract. They have a slightly higher power, as they are closer to the management. </a:t>
            </a:r>
          </a:p>
        </p:txBody>
      </p:sp>
      <p:sp>
        <p:nvSpPr>
          <p:cNvPr id="4" name="Slide Number Placeholder 3"/>
          <p:cNvSpPr>
            <a:spLocks noGrp="1"/>
          </p:cNvSpPr>
          <p:nvPr>
            <p:ph type="sldNum" sz="quarter" idx="5"/>
          </p:nvPr>
        </p:nvSpPr>
        <p:spPr/>
        <p:txBody>
          <a:bodyPr/>
          <a:lstStyle/>
          <a:p>
            <a:fld id="{366761CF-3D71-4A7A-823F-B0363FD840F3}" type="slidenum">
              <a:rPr lang="en-US" smtClean="0"/>
              <a:t>6</a:t>
            </a:fld>
            <a:endParaRPr lang="en-US"/>
          </a:p>
        </p:txBody>
      </p:sp>
    </p:spTree>
    <p:extLst>
      <p:ext uri="{BB962C8B-B14F-4D97-AF65-F5344CB8AC3E}">
        <p14:creationId xmlns:p14="http://schemas.microsoft.com/office/powerpoint/2010/main" val="127880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As you can see a company could have a core mission or vision but the only thing permanent in the world is change. it could be unforeseen or planned, regardless we need to stay in line with our goal and the </a:t>
            </a:r>
            <a:r>
              <a:rPr lang="en-US" b="0" i="0" dirty="0" err="1">
                <a:solidFill>
                  <a:srgbClr val="202124"/>
                </a:solidFill>
                <a:effectLst/>
                <a:latin typeface="Roboto" panose="02000000000000000000" pitchFamily="2" charset="0"/>
              </a:rPr>
              <a:t>Mandelow's</a:t>
            </a:r>
            <a:r>
              <a:rPr lang="en-US" b="0" i="0" dirty="0">
                <a:solidFill>
                  <a:srgbClr val="202124"/>
                </a:solidFill>
                <a:effectLst/>
                <a:latin typeface="Roboto" panose="02000000000000000000" pitchFamily="2" charset="0"/>
              </a:rPr>
              <a:t> matrix and the six core concept helps us to achieve that. It provides a clarity that we need in the face of changes and thus helps stay in line with the company's vision and the ever changing missions.</a:t>
            </a:r>
            <a:endParaRPr lang="en-US" dirty="0"/>
          </a:p>
        </p:txBody>
      </p:sp>
      <p:sp>
        <p:nvSpPr>
          <p:cNvPr id="4" name="Slide Number Placeholder 3"/>
          <p:cNvSpPr>
            <a:spLocks noGrp="1"/>
          </p:cNvSpPr>
          <p:nvPr>
            <p:ph type="sldNum" sz="quarter" idx="5"/>
          </p:nvPr>
        </p:nvSpPr>
        <p:spPr/>
        <p:txBody>
          <a:bodyPr/>
          <a:lstStyle/>
          <a:p>
            <a:fld id="{366761CF-3D71-4A7A-823F-B0363FD840F3}" type="slidenum">
              <a:rPr lang="en-US" smtClean="0"/>
              <a:t>10</a:t>
            </a:fld>
            <a:endParaRPr lang="en-US"/>
          </a:p>
        </p:txBody>
      </p:sp>
    </p:spTree>
    <p:extLst>
      <p:ext uri="{BB962C8B-B14F-4D97-AF65-F5344CB8AC3E}">
        <p14:creationId xmlns:p14="http://schemas.microsoft.com/office/powerpoint/2010/main" val="347560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84C7-116D-AF2E-41BC-D097663CB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76BAD5-C679-E65C-588D-CA03F3010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24B8CE-62E2-454F-F504-4C51C77C159F}"/>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D631C547-1B06-F909-B804-112AEB3A1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6F0EC-8809-3646-32DE-B686BEEB64E5}"/>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12756914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F3AD-C662-07AF-F505-D99878604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A206C-0E27-9A0E-818C-0EAF9D9E4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D5195-5582-F350-1692-95D1D496F584}"/>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5DC4FC16-8082-B18E-1B7B-361571086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B93E9-6243-B894-CADE-1CAF79F17BC3}"/>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74382840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3634C-69E0-FA01-9E7D-C5F3DA814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23244-44EF-520C-6A15-E0633A2AB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874B-7D28-DF06-2CA5-BA34F114C862}"/>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17D81155-4C22-2E2B-61E1-712F7C871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E2E43-4C47-1E94-DB49-8C43D597822C}"/>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314206969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908C-26B6-0697-2E48-4D7F2F81D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773CF-FA94-E4C0-C5B8-862FB709A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3EACD-8714-EF12-1C86-823960C973FC}"/>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21301E8D-47D4-83F8-9E64-DCF585A6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F9094-3327-DEF3-A784-208AE5169E8F}"/>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9331493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5405-C3DC-D2B4-DD90-429563CCB7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DCFE1-1E7E-D6C3-5D4B-EFA0B9885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9E08B-5398-A020-5A8F-B5231DD04625}"/>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06A9B6FB-B773-292B-82FD-6D71CFD5A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C8575-5D3A-83B9-6046-B727FE699E1C}"/>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15688113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41CF-AAA0-AB9D-BE2F-80FC3E832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DB632-DE60-29F7-C93A-960FD4D28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6E167D-7348-0263-71B9-98C8B5A64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B81B5-C797-9139-6340-82C0A15275B0}"/>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6" name="Footer Placeholder 5">
            <a:extLst>
              <a:ext uri="{FF2B5EF4-FFF2-40B4-BE49-F238E27FC236}">
                <a16:creationId xmlns:a16="http://schemas.microsoft.com/office/drawing/2014/main" id="{676E5297-1281-784A-4611-91F831396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1EE93-CBEE-6F3D-124A-CF9A590C040F}"/>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10561517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F300-B870-B94D-E761-25BE2286BF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BD64D0-F3FC-C620-9816-342FB1973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FDB50-3C39-1F31-F286-C36F7E091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3A4FC3-BCFE-AAC4-2FBC-5DA7D7E03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394B9-1DF4-2E77-51AC-0D392C4A1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C73226-689F-AC06-A488-DE7B2B65F416}"/>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8" name="Footer Placeholder 7">
            <a:extLst>
              <a:ext uri="{FF2B5EF4-FFF2-40B4-BE49-F238E27FC236}">
                <a16:creationId xmlns:a16="http://schemas.microsoft.com/office/drawing/2014/main" id="{0C05355F-C3B9-A463-E263-1B71AF5B5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D45D67-DDB2-208B-F65D-886F51333E01}"/>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28702032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E76F-19C1-C971-4D2E-1C2311907D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9DD24-6CB6-4234-46BB-B60BD22E6BBB}"/>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4" name="Footer Placeholder 3">
            <a:extLst>
              <a:ext uri="{FF2B5EF4-FFF2-40B4-BE49-F238E27FC236}">
                <a16:creationId xmlns:a16="http://schemas.microsoft.com/office/drawing/2014/main" id="{62FCE58F-ACDE-DD87-2E70-45046320A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D629C0-46A6-26AF-D5F3-964D63D81DFE}"/>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1486176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EB4C5-4A11-67C3-5AF4-60BAD463D02A}"/>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3" name="Footer Placeholder 2">
            <a:extLst>
              <a:ext uri="{FF2B5EF4-FFF2-40B4-BE49-F238E27FC236}">
                <a16:creationId xmlns:a16="http://schemas.microsoft.com/office/drawing/2014/main" id="{7618A19F-5746-1E77-DE6D-91544E062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DA85A-9187-DB81-E09A-02E28412373C}"/>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319810627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0161-ACDB-7305-A438-A4BE55D7F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3FF4B-B208-7F21-4708-416DC774C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CA00F-8D7A-F044-78EF-C3C544240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81512-9A24-D1D2-0A22-AEF429DF7C56}"/>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6" name="Footer Placeholder 5">
            <a:extLst>
              <a:ext uri="{FF2B5EF4-FFF2-40B4-BE49-F238E27FC236}">
                <a16:creationId xmlns:a16="http://schemas.microsoft.com/office/drawing/2014/main" id="{7945B84E-ABF0-DB65-4096-E51D55D66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82B7A-2F95-B290-721C-A4CFF7A37237}"/>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80059180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1F04-5E4F-C7D3-8E70-A7D5AF34E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E08E7-60F8-AB16-3D2E-7BED4575C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296071-2366-1B0B-51CE-C59C48030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2C990-883A-0EAC-EE81-45A1CD8E2B07}"/>
              </a:ext>
            </a:extLst>
          </p:cNvPr>
          <p:cNvSpPr>
            <a:spLocks noGrp="1"/>
          </p:cNvSpPr>
          <p:nvPr>
            <p:ph type="dt" sz="half" idx="10"/>
          </p:nvPr>
        </p:nvSpPr>
        <p:spPr/>
        <p:txBody>
          <a:bodyPr/>
          <a:lstStyle/>
          <a:p>
            <a:fld id="{07C905B0-125E-4DC3-B883-48C9144FFB6C}" type="datetimeFigureOut">
              <a:rPr lang="en-US" smtClean="0"/>
              <a:t>4/2/2023</a:t>
            </a:fld>
            <a:endParaRPr lang="en-US"/>
          </a:p>
        </p:txBody>
      </p:sp>
      <p:sp>
        <p:nvSpPr>
          <p:cNvPr id="6" name="Footer Placeholder 5">
            <a:extLst>
              <a:ext uri="{FF2B5EF4-FFF2-40B4-BE49-F238E27FC236}">
                <a16:creationId xmlns:a16="http://schemas.microsoft.com/office/drawing/2014/main" id="{6009344E-4C78-D3DB-F0A1-6D1270D40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A85D4-FD3E-B59B-0190-4AAC9B7D7411}"/>
              </a:ext>
            </a:extLst>
          </p:cNvPr>
          <p:cNvSpPr>
            <a:spLocks noGrp="1"/>
          </p:cNvSpPr>
          <p:nvPr>
            <p:ph type="sldNum" sz="quarter" idx="12"/>
          </p:nvPr>
        </p:nvSpPr>
        <p:spPr/>
        <p:txBody>
          <a:bodyPr/>
          <a:lstStyle/>
          <a:p>
            <a:fld id="{F56B7A33-5D4D-4C99-B30B-3D2A72452067}" type="slidenum">
              <a:rPr lang="en-US" smtClean="0"/>
              <a:t>‹#›</a:t>
            </a:fld>
            <a:endParaRPr lang="en-US"/>
          </a:p>
        </p:txBody>
      </p:sp>
    </p:spTree>
    <p:extLst>
      <p:ext uri="{BB962C8B-B14F-4D97-AF65-F5344CB8AC3E}">
        <p14:creationId xmlns:p14="http://schemas.microsoft.com/office/powerpoint/2010/main" val="8178177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1710">
            <a:alpha val="7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2A0B1-3D0E-5A0E-8E79-FD5729A09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8D085F-3057-16EA-EFE7-442E3BBE2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25199D7-FF96-7A10-9B1D-48E166603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905B0-125E-4DC3-B883-48C9144FFB6C}" type="datetimeFigureOut">
              <a:rPr lang="en-US" smtClean="0"/>
              <a:t>4/2/2023</a:t>
            </a:fld>
            <a:endParaRPr lang="en-US"/>
          </a:p>
        </p:txBody>
      </p:sp>
      <p:sp>
        <p:nvSpPr>
          <p:cNvPr id="5" name="Footer Placeholder 4">
            <a:extLst>
              <a:ext uri="{FF2B5EF4-FFF2-40B4-BE49-F238E27FC236}">
                <a16:creationId xmlns:a16="http://schemas.microsoft.com/office/drawing/2014/main" id="{CF2117C6-10AA-6C80-C7D9-F90DD3102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9AA8EA-066A-F380-C4D4-721A7F55B1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B7A33-5D4D-4C99-B30B-3D2A72452067}" type="slidenum">
              <a:rPr lang="en-US" smtClean="0"/>
              <a:t>‹#›</a:t>
            </a:fld>
            <a:endParaRPr lang="en-US"/>
          </a:p>
        </p:txBody>
      </p:sp>
      <p:grpSp>
        <p:nvGrpSpPr>
          <p:cNvPr id="7" name="Group 6">
            <a:extLst>
              <a:ext uri="{FF2B5EF4-FFF2-40B4-BE49-F238E27FC236}">
                <a16:creationId xmlns:a16="http://schemas.microsoft.com/office/drawing/2014/main" id="{304BF5F8-C3CF-C3BC-13AC-74B34C2E1AD3}"/>
              </a:ext>
            </a:extLst>
          </p:cNvPr>
          <p:cNvGrpSpPr/>
          <p:nvPr userDrawn="1"/>
        </p:nvGrpSpPr>
        <p:grpSpPr>
          <a:xfrm>
            <a:off x="518325" y="0"/>
            <a:ext cx="11188885" cy="6858000"/>
            <a:chOff x="518325" y="0"/>
            <a:chExt cx="11188885" cy="6858000"/>
          </a:xfrm>
          <a:blipFill dpi="0" rotWithShape="1">
            <a:blip r:embed="rId13">
              <a:alphaModFix amt="19000"/>
            </a:blip>
            <a:srcRect/>
            <a:stretch>
              <a:fillRect/>
            </a:stretch>
          </a:blipFill>
        </p:grpSpPr>
        <p:sp>
          <p:nvSpPr>
            <p:cNvPr id="8" name="Rectangle: Rounded Corners 7">
              <a:extLst>
                <a:ext uri="{FF2B5EF4-FFF2-40B4-BE49-F238E27FC236}">
                  <a16:creationId xmlns:a16="http://schemas.microsoft.com/office/drawing/2014/main" id="{0D9AB994-2798-1020-6299-4D926F190540}"/>
                </a:ext>
              </a:extLst>
            </p:cNvPr>
            <p:cNvSpPr/>
            <p:nvPr/>
          </p:nvSpPr>
          <p:spPr>
            <a:xfrm>
              <a:off x="518325"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F3585EC-A27C-BC4E-B01D-A9A4F3726859}"/>
                </a:ext>
              </a:extLst>
            </p:cNvPr>
            <p:cNvSpPr/>
            <p:nvPr/>
          </p:nvSpPr>
          <p:spPr>
            <a:xfrm>
              <a:off x="3466176"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0FB7B7A-700B-1BB1-2B9E-530DA57C6BBA}"/>
                </a:ext>
              </a:extLst>
            </p:cNvPr>
            <p:cNvSpPr/>
            <p:nvPr/>
          </p:nvSpPr>
          <p:spPr>
            <a:xfrm>
              <a:off x="6414027"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25AC782-3747-9DF8-605C-101618BF3AEC}"/>
                </a:ext>
              </a:extLst>
            </p:cNvPr>
            <p:cNvSpPr/>
            <p:nvPr/>
          </p:nvSpPr>
          <p:spPr>
            <a:xfrm>
              <a:off x="9361878"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810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rgbClr val="FCA210"/>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CA210"/>
          </a:solidFill>
          <a:latin typeface="Arial Rounded MT Bold" panose="020F07040305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CA210"/>
          </a:solidFill>
          <a:latin typeface="Arial Rounded MT Bold" panose="020F07040305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CA210"/>
          </a:solidFill>
          <a:latin typeface="Arial Rounded MT Bold" panose="020F07040305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CA210"/>
          </a:solidFill>
          <a:latin typeface="Arial Rounded MT Bold" panose="020F07040305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CA210"/>
          </a:solidFill>
          <a:latin typeface="Arial Rounded MT Bold" panose="020F07040305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4.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20.png"/><Relationship Id="rId15"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10.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1710">
            <a:alpha val="89000"/>
          </a:srgb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E1AC4A-3B0A-9844-AA5C-7D1165D26381}"/>
              </a:ext>
            </a:extLst>
          </p:cNvPr>
          <p:cNvGrpSpPr/>
          <p:nvPr/>
        </p:nvGrpSpPr>
        <p:grpSpPr>
          <a:xfrm>
            <a:off x="518325" y="0"/>
            <a:ext cx="11188885" cy="6858000"/>
            <a:chOff x="518325" y="0"/>
            <a:chExt cx="11188885" cy="6858000"/>
          </a:xfrm>
          <a:blipFill dpi="0" rotWithShape="1">
            <a:blip r:embed="rId2">
              <a:alphaModFix amt="64000"/>
            </a:blip>
            <a:srcRect/>
            <a:stretch>
              <a:fillRect/>
            </a:stretch>
          </a:blipFill>
        </p:grpSpPr>
        <p:sp>
          <p:nvSpPr>
            <p:cNvPr id="6" name="Rectangle: Rounded Corners 5">
              <a:extLst>
                <a:ext uri="{FF2B5EF4-FFF2-40B4-BE49-F238E27FC236}">
                  <a16:creationId xmlns:a16="http://schemas.microsoft.com/office/drawing/2014/main" id="{B7A42B58-AE52-8A8E-3F93-1F8612BB2D5F}"/>
                </a:ext>
              </a:extLst>
            </p:cNvPr>
            <p:cNvSpPr/>
            <p:nvPr/>
          </p:nvSpPr>
          <p:spPr>
            <a:xfrm>
              <a:off x="518325"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7E8B9FA-2A62-CF9B-C8E0-8211717FF035}"/>
                </a:ext>
              </a:extLst>
            </p:cNvPr>
            <p:cNvSpPr/>
            <p:nvPr/>
          </p:nvSpPr>
          <p:spPr>
            <a:xfrm>
              <a:off x="3466176"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20A2CC5-1585-C575-68B0-4357B6A12823}"/>
                </a:ext>
              </a:extLst>
            </p:cNvPr>
            <p:cNvSpPr/>
            <p:nvPr/>
          </p:nvSpPr>
          <p:spPr>
            <a:xfrm>
              <a:off x="6414027"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3318C3F-5495-B7D3-4BEF-8C4140E1A0E2}"/>
                </a:ext>
              </a:extLst>
            </p:cNvPr>
            <p:cNvSpPr/>
            <p:nvPr/>
          </p:nvSpPr>
          <p:spPr>
            <a:xfrm>
              <a:off x="9361878"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Rounded Corners 12">
            <a:extLst>
              <a:ext uri="{FF2B5EF4-FFF2-40B4-BE49-F238E27FC236}">
                <a16:creationId xmlns:a16="http://schemas.microsoft.com/office/drawing/2014/main" id="{346284DE-6FD6-9C7C-2CB2-A68685BCC590}"/>
              </a:ext>
            </a:extLst>
          </p:cNvPr>
          <p:cNvSpPr/>
          <p:nvPr/>
        </p:nvSpPr>
        <p:spPr>
          <a:xfrm>
            <a:off x="518325" y="0"/>
            <a:ext cx="1323703" cy="1280159"/>
          </a:xfrm>
          <a:prstGeom prst="round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D5CEA-7F03-0CE9-9281-B29ADF4BB08B}"/>
              </a:ext>
            </a:extLst>
          </p:cNvPr>
          <p:cNvSpPr txBox="1"/>
          <p:nvPr/>
        </p:nvSpPr>
        <p:spPr>
          <a:xfrm>
            <a:off x="1776017" y="754963"/>
            <a:ext cx="2763443" cy="461665"/>
          </a:xfrm>
          <a:prstGeom prst="rect">
            <a:avLst/>
          </a:prstGeom>
          <a:noFill/>
        </p:spPr>
        <p:txBody>
          <a:bodyPr wrap="square" rtlCol="0">
            <a:spAutoFit/>
          </a:bodyPr>
          <a:lstStyle/>
          <a:p>
            <a:r>
              <a:rPr lang="en-US" sz="2400" dirty="0">
                <a:solidFill>
                  <a:srgbClr val="FCA210"/>
                </a:solidFill>
                <a:latin typeface="Arial Rounded MT Bold" panose="020F0704030504030204" pitchFamily="34" charset="0"/>
              </a:rPr>
              <a:t>Assignment 1</a:t>
            </a:r>
          </a:p>
        </p:txBody>
      </p:sp>
      <p:sp>
        <p:nvSpPr>
          <p:cNvPr id="43" name="TextBox 42">
            <a:extLst>
              <a:ext uri="{FF2B5EF4-FFF2-40B4-BE49-F238E27FC236}">
                <a16:creationId xmlns:a16="http://schemas.microsoft.com/office/drawing/2014/main" id="{E2A35AF9-E83B-F4F8-6BE2-27BBDF3246A2}"/>
              </a:ext>
            </a:extLst>
          </p:cNvPr>
          <p:cNvSpPr txBox="1"/>
          <p:nvPr/>
        </p:nvSpPr>
        <p:spPr>
          <a:xfrm>
            <a:off x="629552" y="1708591"/>
            <a:ext cx="10693000" cy="2600920"/>
          </a:xfrm>
          <a:custGeom>
            <a:avLst/>
            <a:gdLst>
              <a:gd name="connsiteX0" fmla="*/ 9092800 w 10693000"/>
              <a:gd name="connsiteY0" fmla="*/ 2032993 h 2600920"/>
              <a:gd name="connsiteX1" fmla="*/ 8988918 w 10693000"/>
              <a:gd name="connsiteY1" fmla="*/ 2060675 h 2600920"/>
              <a:gd name="connsiteX2" fmla="*/ 8894561 w 10693000"/>
              <a:gd name="connsiteY2" fmla="*/ 2082107 h 2600920"/>
              <a:gd name="connsiteX3" fmla="*/ 8844555 w 10693000"/>
              <a:gd name="connsiteY3" fmla="*/ 2108896 h 2600920"/>
              <a:gd name="connsiteX4" fmla="*/ 8820742 w 10693000"/>
              <a:gd name="connsiteY4" fmla="*/ 2164557 h 2600920"/>
              <a:gd name="connsiteX5" fmla="*/ 8848722 w 10693000"/>
              <a:gd name="connsiteY5" fmla="*/ 2227363 h 2600920"/>
              <a:gd name="connsiteX6" fmla="*/ 8921946 w 10693000"/>
              <a:gd name="connsiteY6" fmla="*/ 2253259 h 2600920"/>
              <a:gd name="connsiteX7" fmla="*/ 9010945 w 10693000"/>
              <a:gd name="connsiteY7" fmla="*/ 2232125 h 2600920"/>
              <a:gd name="connsiteX8" fmla="*/ 9070774 w 10693000"/>
              <a:gd name="connsiteY8" fmla="*/ 2177654 h 2600920"/>
              <a:gd name="connsiteX9" fmla="*/ 9092800 w 10693000"/>
              <a:gd name="connsiteY9" fmla="*/ 2056211 h 2600920"/>
              <a:gd name="connsiteX10" fmla="*/ 8248052 w 10693000"/>
              <a:gd name="connsiteY10" fmla="*/ 1820466 h 2600920"/>
              <a:gd name="connsiteX11" fmla="*/ 8134645 w 10693000"/>
              <a:gd name="connsiteY11" fmla="*/ 1873449 h 2600920"/>
              <a:gd name="connsiteX12" fmla="*/ 8088508 w 10693000"/>
              <a:gd name="connsiteY12" fmla="*/ 2029421 h 2600920"/>
              <a:gd name="connsiteX13" fmla="*/ 8134347 w 10693000"/>
              <a:gd name="connsiteY13" fmla="*/ 2180332 h 2600920"/>
              <a:gd name="connsiteX14" fmla="*/ 8248052 w 10693000"/>
              <a:gd name="connsiteY14" fmla="*/ 2234208 h 2600920"/>
              <a:gd name="connsiteX15" fmla="*/ 8323061 w 10693000"/>
              <a:gd name="connsiteY15" fmla="*/ 2210693 h 2600920"/>
              <a:gd name="connsiteX16" fmla="*/ 8378425 w 10693000"/>
              <a:gd name="connsiteY16" fmla="*/ 2140149 h 2600920"/>
              <a:gd name="connsiteX17" fmla="*/ 8399261 w 10693000"/>
              <a:gd name="connsiteY17" fmla="*/ 2026444 h 2600920"/>
              <a:gd name="connsiteX18" fmla="*/ 8379616 w 10693000"/>
              <a:gd name="connsiteY18" fmla="*/ 1916013 h 2600920"/>
              <a:gd name="connsiteX19" fmla="*/ 8325145 w 10693000"/>
              <a:gd name="connsiteY19" fmla="*/ 1845171 h 2600920"/>
              <a:gd name="connsiteX20" fmla="*/ 8248052 w 10693000"/>
              <a:gd name="connsiteY20" fmla="*/ 1820466 h 2600920"/>
              <a:gd name="connsiteX21" fmla="*/ 4429718 w 10693000"/>
              <a:gd name="connsiteY21" fmla="*/ 1820466 h 2600920"/>
              <a:gd name="connsiteX22" fmla="*/ 4318097 w 10693000"/>
              <a:gd name="connsiteY22" fmla="*/ 1873449 h 2600920"/>
              <a:gd name="connsiteX23" fmla="*/ 4276128 w 10693000"/>
              <a:gd name="connsiteY23" fmla="*/ 2024063 h 2600920"/>
              <a:gd name="connsiteX24" fmla="*/ 4319288 w 10693000"/>
              <a:gd name="connsiteY24" fmla="*/ 2173486 h 2600920"/>
              <a:gd name="connsiteX25" fmla="*/ 4430909 w 10693000"/>
              <a:gd name="connsiteY25" fmla="*/ 2224088 h 2600920"/>
              <a:gd name="connsiteX26" fmla="*/ 4507406 w 10693000"/>
              <a:gd name="connsiteY26" fmla="*/ 2202359 h 2600920"/>
              <a:gd name="connsiteX27" fmla="*/ 4566045 w 10693000"/>
              <a:gd name="connsiteY27" fmla="*/ 2136874 h 2600920"/>
              <a:gd name="connsiteX28" fmla="*/ 4588667 w 10693000"/>
              <a:gd name="connsiteY28" fmla="*/ 2030611 h 2600920"/>
              <a:gd name="connsiteX29" fmla="*/ 4544911 w 10693000"/>
              <a:gd name="connsiteY29" fmla="*/ 1875830 h 2600920"/>
              <a:gd name="connsiteX30" fmla="*/ 4429718 w 10693000"/>
              <a:gd name="connsiteY30" fmla="*/ 1820466 h 2600920"/>
              <a:gd name="connsiteX31" fmla="*/ 6404965 w 10693000"/>
              <a:gd name="connsiteY31" fmla="*/ 1819276 h 2600920"/>
              <a:gd name="connsiteX32" fmla="*/ 6321026 w 10693000"/>
              <a:gd name="connsiteY32" fmla="*/ 1843982 h 2600920"/>
              <a:gd name="connsiteX33" fmla="*/ 6265066 w 10693000"/>
              <a:gd name="connsiteY33" fmla="*/ 1916907 h 2600920"/>
              <a:gd name="connsiteX34" fmla="*/ 6245421 w 10693000"/>
              <a:gd name="connsiteY34" fmla="*/ 2029422 h 2600920"/>
              <a:gd name="connsiteX35" fmla="*/ 6264769 w 10693000"/>
              <a:gd name="connsiteY35" fmla="*/ 2140745 h 2600920"/>
              <a:gd name="connsiteX36" fmla="*/ 6320133 w 10693000"/>
              <a:gd name="connsiteY36" fmla="*/ 2213671 h 2600920"/>
              <a:gd name="connsiteX37" fmla="*/ 6404965 w 10693000"/>
              <a:gd name="connsiteY37" fmla="*/ 2238971 h 2600920"/>
              <a:gd name="connsiteX38" fmla="*/ 6522539 w 10693000"/>
              <a:gd name="connsiteY38" fmla="*/ 2183310 h 2600920"/>
              <a:gd name="connsiteX39" fmla="*/ 6566294 w 10693000"/>
              <a:gd name="connsiteY39" fmla="*/ 2029422 h 2600920"/>
              <a:gd name="connsiteX40" fmla="*/ 6522539 w 10693000"/>
              <a:gd name="connsiteY40" fmla="*/ 1874640 h 2600920"/>
              <a:gd name="connsiteX41" fmla="*/ 6404965 w 10693000"/>
              <a:gd name="connsiteY41" fmla="*/ 1819276 h 2600920"/>
              <a:gd name="connsiteX42" fmla="*/ 1461492 w 10693000"/>
              <a:gd name="connsiteY42" fmla="*/ 1819276 h 2600920"/>
              <a:gd name="connsiteX43" fmla="*/ 1377553 w 10693000"/>
              <a:gd name="connsiteY43" fmla="*/ 1843982 h 2600920"/>
              <a:gd name="connsiteX44" fmla="*/ 1321594 w 10693000"/>
              <a:gd name="connsiteY44" fmla="*/ 1916907 h 2600920"/>
              <a:gd name="connsiteX45" fmla="*/ 1301948 w 10693000"/>
              <a:gd name="connsiteY45" fmla="*/ 2029422 h 2600920"/>
              <a:gd name="connsiteX46" fmla="*/ 1321296 w 10693000"/>
              <a:gd name="connsiteY46" fmla="*/ 2140745 h 2600920"/>
              <a:gd name="connsiteX47" fmla="*/ 1376660 w 10693000"/>
              <a:gd name="connsiteY47" fmla="*/ 2213671 h 2600920"/>
              <a:gd name="connsiteX48" fmla="*/ 1461492 w 10693000"/>
              <a:gd name="connsiteY48" fmla="*/ 2238971 h 2600920"/>
              <a:gd name="connsiteX49" fmla="*/ 1579066 w 10693000"/>
              <a:gd name="connsiteY49" fmla="*/ 2183310 h 2600920"/>
              <a:gd name="connsiteX50" fmla="*/ 1622822 w 10693000"/>
              <a:gd name="connsiteY50" fmla="*/ 2029422 h 2600920"/>
              <a:gd name="connsiteX51" fmla="*/ 1579066 w 10693000"/>
              <a:gd name="connsiteY51" fmla="*/ 1874640 h 2600920"/>
              <a:gd name="connsiteX52" fmla="*/ 1461492 w 10693000"/>
              <a:gd name="connsiteY52" fmla="*/ 1819276 h 2600920"/>
              <a:gd name="connsiteX53" fmla="*/ 9487492 w 10693000"/>
              <a:gd name="connsiteY53" fmla="*/ 1699023 h 2600920"/>
              <a:gd name="connsiteX54" fmla="*/ 9526188 w 10693000"/>
              <a:gd name="connsiteY54" fmla="*/ 1709143 h 2600920"/>
              <a:gd name="connsiteX55" fmla="*/ 9553870 w 10693000"/>
              <a:gd name="connsiteY55" fmla="*/ 1739504 h 2600920"/>
              <a:gd name="connsiteX56" fmla="*/ 9564288 w 10693000"/>
              <a:gd name="connsiteY56" fmla="*/ 1788915 h 2600920"/>
              <a:gd name="connsiteX57" fmla="*/ 9564288 w 10693000"/>
              <a:gd name="connsiteY57" fmla="*/ 1808561 h 2600920"/>
              <a:gd name="connsiteX58" fmla="*/ 9658050 w 10693000"/>
              <a:gd name="connsiteY58" fmla="*/ 1725515 h 2600920"/>
              <a:gd name="connsiteX59" fmla="*/ 9775028 w 10693000"/>
              <a:gd name="connsiteY59" fmla="*/ 1699023 h 2600920"/>
              <a:gd name="connsiteX60" fmla="*/ 9889924 w 10693000"/>
              <a:gd name="connsiteY60" fmla="*/ 1727003 h 2600920"/>
              <a:gd name="connsiteX61" fmla="*/ 9965528 w 10693000"/>
              <a:gd name="connsiteY61" fmla="*/ 1806179 h 2600920"/>
              <a:gd name="connsiteX62" fmla="*/ 9986364 w 10693000"/>
              <a:gd name="connsiteY62" fmla="*/ 1870473 h 2600920"/>
              <a:gd name="connsiteX63" fmla="*/ 9991127 w 10693000"/>
              <a:gd name="connsiteY63" fmla="*/ 1958579 h 2600920"/>
              <a:gd name="connsiteX64" fmla="*/ 9991127 w 10693000"/>
              <a:gd name="connsiteY64" fmla="*/ 2260998 h 2600920"/>
              <a:gd name="connsiteX65" fmla="*/ 9968803 w 10693000"/>
              <a:gd name="connsiteY65" fmla="*/ 2334817 h 2600920"/>
              <a:gd name="connsiteX66" fmla="*/ 9910760 w 10693000"/>
              <a:gd name="connsiteY66" fmla="*/ 2359820 h 2600920"/>
              <a:gd name="connsiteX67" fmla="*/ 9851824 w 10693000"/>
              <a:gd name="connsiteY67" fmla="*/ 2334221 h 2600920"/>
              <a:gd name="connsiteX68" fmla="*/ 9829202 w 10693000"/>
              <a:gd name="connsiteY68" fmla="*/ 2260998 h 2600920"/>
              <a:gd name="connsiteX69" fmla="*/ 9829202 w 10693000"/>
              <a:gd name="connsiteY69" fmla="*/ 1990131 h 2600920"/>
              <a:gd name="connsiteX70" fmla="*/ 9806878 w 10693000"/>
              <a:gd name="connsiteY70" fmla="*/ 1867199 h 2600920"/>
              <a:gd name="connsiteX71" fmla="*/ 9717878 w 10693000"/>
              <a:gd name="connsiteY71" fmla="*/ 1824634 h 2600920"/>
              <a:gd name="connsiteX72" fmla="*/ 9638702 w 10693000"/>
              <a:gd name="connsiteY72" fmla="*/ 1850530 h 2600920"/>
              <a:gd name="connsiteX73" fmla="*/ 9586314 w 10693000"/>
              <a:gd name="connsiteY73" fmla="*/ 1921670 h 2600920"/>
              <a:gd name="connsiteX74" fmla="*/ 9574408 w 10693000"/>
              <a:gd name="connsiteY74" fmla="*/ 2057401 h 2600920"/>
              <a:gd name="connsiteX75" fmla="*/ 9574408 w 10693000"/>
              <a:gd name="connsiteY75" fmla="*/ 2260998 h 2600920"/>
              <a:gd name="connsiteX76" fmla="*/ 9551489 w 10693000"/>
              <a:gd name="connsiteY76" fmla="*/ 2335114 h 2600920"/>
              <a:gd name="connsiteX77" fmla="*/ 9492255 w 10693000"/>
              <a:gd name="connsiteY77" fmla="*/ 2359820 h 2600920"/>
              <a:gd name="connsiteX78" fmla="*/ 9434510 w 10693000"/>
              <a:gd name="connsiteY78" fmla="*/ 2334221 h 2600920"/>
              <a:gd name="connsiteX79" fmla="*/ 9411888 w 10693000"/>
              <a:gd name="connsiteY79" fmla="*/ 2260998 h 2600920"/>
              <a:gd name="connsiteX80" fmla="*/ 9411888 w 10693000"/>
              <a:gd name="connsiteY80" fmla="*/ 1791297 h 2600920"/>
              <a:gd name="connsiteX81" fmla="*/ 9432128 w 10693000"/>
              <a:gd name="connsiteY81" fmla="*/ 1721943 h 2600920"/>
              <a:gd name="connsiteX82" fmla="*/ 9487492 w 10693000"/>
              <a:gd name="connsiteY82" fmla="*/ 1699023 h 2600920"/>
              <a:gd name="connsiteX83" fmla="*/ 6921696 w 10693000"/>
              <a:gd name="connsiteY83" fmla="*/ 1699023 h 2600920"/>
              <a:gd name="connsiteX84" fmla="*/ 6977358 w 10693000"/>
              <a:gd name="connsiteY84" fmla="*/ 1721347 h 2600920"/>
              <a:gd name="connsiteX85" fmla="*/ 6999682 w 10693000"/>
              <a:gd name="connsiteY85" fmla="*/ 1782962 h 2600920"/>
              <a:gd name="connsiteX86" fmla="*/ 6999682 w 10693000"/>
              <a:gd name="connsiteY86" fmla="*/ 1798440 h 2600920"/>
              <a:gd name="connsiteX87" fmla="*/ 7090169 w 10693000"/>
              <a:gd name="connsiteY87" fmla="*/ 1724026 h 2600920"/>
              <a:gd name="connsiteX88" fmla="*/ 7197326 w 10693000"/>
              <a:gd name="connsiteY88" fmla="*/ 1700214 h 2600920"/>
              <a:gd name="connsiteX89" fmla="*/ 7302696 w 10693000"/>
              <a:gd name="connsiteY89" fmla="*/ 1724622 h 2600920"/>
              <a:gd name="connsiteX90" fmla="*/ 7375324 w 10693000"/>
              <a:gd name="connsiteY90" fmla="*/ 1798440 h 2600920"/>
              <a:gd name="connsiteX91" fmla="*/ 7463430 w 10693000"/>
              <a:gd name="connsiteY91" fmla="*/ 1724324 h 2600920"/>
              <a:gd name="connsiteX92" fmla="*/ 7567610 w 10693000"/>
              <a:gd name="connsiteY92" fmla="*/ 1700214 h 2600920"/>
              <a:gd name="connsiteX93" fmla="*/ 7682505 w 10693000"/>
              <a:gd name="connsiteY93" fmla="*/ 1726408 h 2600920"/>
              <a:gd name="connsiteX94" fmla="*/ 7754538 w 10693000"/>
              <a:gd name="connsiteY94" fmla="*/ 1801417 h 2600920"/>
              <a:gd name="connsiteX95" fmla="*/ 7775374 w 10693000"/>
              <a:gd name="connsiteY95" fmla="*/ 1940125 h 2600920"/>
              <a:gd name="connsiteX96" fmla="*/ 7775374 w 10693000"/>
              <a:gd name="connsiteY96" fmla="*/ 2257426 h 2600920"/>
              <a:gd name="connsiteX97" fmla="*/ 7752157 w 10693000"/>
              <a:gd name="connsiteY97" fmla="*/ 2334221 h 2600920"/>
              <a:gd name="connsiteX98" fmla="*/ 7690840 w 10693000"/>
              <a:gd name="connsiteY98" fmla="*/ 2359820 h 2600920"/>
              <a:gd name="connsiteX99" fmla="*/ 7630415 w 10693000"/>
              <a:gd name="connsiteY99" fmla="*/ 2333924 h 2600920"/>
              <a:gd name="connsiteX100" fmla="*/ 7606901 w 10693000"/>
              <a:gd name="connsiteY100" fmla="*/ 2257426 h 2600920"/>
              <a:gd name="connsiteX101" fmla="*/ 7606901 w 10693000"/>
              <a:gd name="connsiteY101" fmla="*/ 1984178 h 2600920"/>
              <a:gd name="connsiteX102" fmla="*/ 7602436 w 10693000"/>
              <a:gd name="connsiteY102" fmla="*/ 1900239 h 2600920"/>
              <a:gd name="connsiteX103" fmla="*/ 7578326 w 10693000"/>
              <a:gd name="connsiteY103" fmla="*/ 1847256 h 2600920"/>
              <a:gd name="connsiteX104" fmla="*/ 7518794 w 10693000"/>
              <a:gd name="connsiteY104" fmla="*/ 1825825 h 2600920"/>
              <a:gd name="connsiteX105" fmla="*/ 7457775 w 10693000"/>
              <a:gd name="connsiteY105" fmla="*/ 1844875 h 2600920"/>
              <a:gd name="connsiteX106" fmla="*/ 7412829 w 10693000"/>
              <a:gd name="connsiteY106" fmla="*/ 1896072 h 2600920"/>
              <a:gd name="connsiteX107" fmla="*/ 7394969 w 10693000"/>
              <a:gd name="connsiteY107" fmla="*/ 2041328 h 2600920"/>
              <a:gd name="connsiteX108" fmla="*/ 7394969 w 10693000"/>
              <a:gd name="connsiteY108" fmla="*/ 2257426 h 2600920"/>
              <a:gd name="connsiteX109" fmla="*/ 7371752 w 10693000"/>
              <a:gd name="connsiteY109" fmla="*/ 2334221 h 2600920"/>
              <a:gd name="connsiteX110" fmla="*/ 7310435 w 10693000"/>
              <a:gd name="connsiteY110" fmla="*/ 2359820 h 2600920"/>
              <a:gd name="connsiteX111" fmla="*/ 7250606 w 10693000"/>
              <a:gd name="connsiteY111" fmla="*/ 2334221 h 2600920"/>
              <a:gd name="connsiteX112" fmla="*/ 7227686 w 10693000"/>
              <a:gd name="connsiteY112" fmla="*/ 2257426 h 2600920"/>
              <a:gd name="connsiteX113" fmla="*/ 7227686 w 10693000"/>
              <a:gd name="connsiteY113" fmla="*/ 1998465 h 2600920"/>
              <a:gd name="connsiteX114" fmla="*/ 7223519 w 10693000"/>
              <a:gd name="connsiteY114" fmla="*/ 1903215 h 2600920"/>
              <a:gd name="connsiteX115" fmla="*/ 7200897 w 10693000"/>
              <a:gd name="connsiteY115" fmla="*/ 1847554 h 2600920"/>
              <a:gd name="connsiteX116" fmla="*/ 7142557 w 10693000"/>
              <a:gd name="connsiteY116" fmla="*/ 1825825 h 2600920"/>
              <a:gd name="connsiteX117" fmla="*/ 7037484 w 10693000"/>
              <a:gd name="connsiteY117" fmla="*/ 1880593 h 2600920"/>
              <a:gd name="connsiteX118" fmla="*/ 7012183 w 10693000"/>
              <a:gd name="connsiteY118" fmla="*/ 2037756 h 2600920"/>
              <a:gd name="connsiteX119" fmla="*/ 7012183 w 10693000"/>
              <a:gd name="connsiteY119" fmla="*/ 2257426 h 2600920"/>
              <a:gd name="connsiteX120" fmla="*/ 6989264 w 10693000"/>
              <a:gd name="connsiteY120" fmla="*/ 2333924 h 2600920"/>
              <a:gd name="connsiteX121" fmla="*/ 6928840 w 10693000"/>
              <a:gd name="connsiteY121" fmla="*/ 2359820 h 2600920"/>
              <a:gd name="connsiteX122" fmla="*/ 6868415 w 10693000"/>
              <a:gd name="connsiteY122" fmla="*/ 2333924 h 2600920"/>
              <a:gd name="connsiteX123" fmla="*/ 6844901 w 10693000"/>
              <a:gd name="connsiteY123" fmla="*/ 2257426 h 2600920"/>
              <a:gd name="connsiteX124" fmla="*/ 6844901 w 10693000"/>
              <a:gd name="connsiteY124" fmla="*/ 1792487 h 2600920"/>
              <a:gd name="connsiteX125" fmla="*/ 6866034 w 10693000"/>
              <a:gd name="connsiteY125" fmla="*/ 1722836 h 2600920"/>
              <a:gd name="connsiteX126" fmla="*/ 6921696 w 10693000"/>
              <a:gd name="connsiteY126" fmla="*/ 1699023 h 2600920"/>
              <a:gd name="connsiteX127" fmla="*/ 6404965 w 10693000"/>
              <a:gd name="connsiteY127" fmla="*/ 1699023 h 2600920"/>
              <a:gd name="connsiteX128" fmla="*/ 6538910 w 10693000"/>
              <a:gd name="connsiteY128" fmla="*/ 1722836 h 2600920"/>
              <a:gd name="connsiteX129" fmla="*/ 6641899 w 10693000"/>
              <a:gd name="connsiteY129" fmla="*/ 1790701 h 2600920"/>
              <a:gd name="connsiteX130" fmla="*/ 6707086 w 10693000"/>
              <a:gd name="connsiteY130" fmla="*/ 1895476 h 2600920"/>
              <a:gd name="connsiteX131" fmla="*/ 6729410 w 10693000"/>
              <a:gd name="connsiteY131" fmla="*/ 2029422 h 2600920"/>
              <a:gd name="connsiteX132" fmla="*/ 6706788 w 10693000"/>
              <a:gd name="connsiteY132" fmla="*/ 2163367 h 2600920"/>
              <a:gd name="connsiteX133" fmla="*/ 6641304 w 10693000"/>
              <a:gd name="connsiteY133" fmla="*/ 2268737 h 2600920"/>
              <a:gd name="connsiteX134" fmla="*/ 6538910 w 10693000"/>
              <a:gd name="connsiteY134" fmla="*/ 2336305 h 2600920"/>
              <a:gd name="connsiteX135" fmla="*/ 6404965 w 10693000"/>
              <a:gd name="connsiteY135" fmla="*/ 2359820 h 2600920"/>
              <a:gd name="connsiteX136" fmla="*/ 6272210 w 10693000"/>
              <a:gd name="connsiteY136" fmla="*/ 2336007 h 2600920"/>
              <a:gd name="connsiteX137" fmla="*/ 6170114 w 10693000"/>
              <a:gd name="connsiteY137" fmla="*/ 2267844 h 2600920"/>
              <a:gd name="connsiteX138" fmla="*/ 6104629 w 10693000"/>
              <a:gd name="connsiteY138" fmla="*/ 2163069 h 2600920"/>
              <a:gd name="connsiteX139" fmla="*/ 6082305 w 10693000"/>
              <a:gd name="connsiteY139" fmla="*/ 2029422 h 2600920"/>
              <a:gd name="connsiteX140" fmla="*/ 6104927 w 10693000"/>
              <a:gd name="connsiteY140" fmla="*/ 1894286 h 2600920"/>
              <a:gd name="connsiteX141" fmla="*/ 6169816 w 10693000"/>
              <a:gd name="connsiteY141" fmla="*/ 1789511 h 2600920"/>
              <a:gd name="connsiteX142" fmla="*/ 6272210 w 10693000"/>
              <a:gd name="connsiteY142" fmla="*/ 1722538 h 2600920"/>
              <a:gd name="connsiteX143" fmla="*/ 6404965 w 10693000"/>
              <a:gd name="connsiteY143" fmla="*/ 1699023 h 2600920"/>
              <a:gd name="connsiteX144" fmla="*/ 3486744 w 10693000"/>
              <a:gd name="connsiteY144" fmla="*/ 1699023 h 2600920"/>
              <a:gd name="connsiteX145" fmla="*/ 3525439 w 10693000"/>
              <a:gd name="connsiteY145" fmla="*/ 1709143 h 2600920"/>
              <a:gd name="connsiteX146" fmla="*/ 3553122 w 10693000"/>
              <a:gd name="connsiteY146" fmla="*/ 1739504 h 2600920"/>
              <a:gd name="connsiteX147" fmla="*/ 3563539 w 10693000"/>
              <a:gd name="connsiteY147" fmla="*/ 1788915 h 2600920"/>
              <a:gd name="connsiteX148" fmla="*/ 3563539 w 10693000"/>
              <a:gd name="connsiteY148" fmla="*/ 1808561 h 2600920"/>
              <a:gd name="connsiteX149" fmla="*/ 3657301 w 10693000"/>
              <a:gd name="connsiteY149" fmla="*/ 1725515 h 2600920"/>
              <a:gd name="connsiteX150" fmla="*/ 3774280 w 10693000"/>
              <a:gd name="connsiteY150" fmla="*/ 1699023 h 2600920"/>
              <a:gd name="connsiteX151" fmla="*/ 3889174 w 10693000"/>
              <a:gd name="connsiteY151" fmla="*/ 1727003 h 2600920"/>
              <a:gd name="connsiteX152" fmla="*/ 3964779 w 10693000"/>
              <a:gd name="connsiteY152" fmla="*/ 1806179 h 2600920"/>
              <a:gd name="connsiteX153" fmla="*/ 3985615 w 10693000"/>
              <a:gd name="connsiteY153" fmla="*/ 1870473 h 2600920"/>
              <a:gd name="connsiteX154" fmla="*/ 3990377 w 10693000"/>
              <a:gd name="connsiteY154" fmla="*/ 1958579 h 2600920"/>
              <a:gd name="connsiteX155" fmla="*/ 3990377 w 10693000"/>
              <a:gd name="connsiteY155" fmla="*/ 2260998 h 2600920"/>
              <a:gd name="connsiteX156" fmla="*/ 3968053 w 10693000"/>
              <a:gd name="connsiteY156" fmla="*/ 2334817 h 2600920"/>
              <a:gd name="connsiteX157" fmla="*/ 3910010 w 10693000"/>
              <a:gd name="connsiteY157" fmla="*/ 2359820 h 2600920"/>
              <a:gd name="connsiteX158" fmla="*/ 3851074 w 10693000"/>
              <a:gd name="connsiteY158" fmla="*/ 2334221 h 2600920"/>
              <a:gd name="connsiteX159" fmla="*/ 3828454 w 10693000"/>
              <a:gd name="connsiteY159" fmla="*/ 2260998 h 2600920"/>
              <a:gd name="connsiteX160" fmla="*/ 3828454 w 10693000"/>
              <a:gd name="connsiteY160" fmla="*/ 1990131 h 2600920"/>
              <a:gd name="connsiteX161" fmla="*/ 3806131 w 10693000"/>
              <a:gd name="connsiteY161" fmla="*/ 1867199 h 2600920"/>
              <a:gd name="connsiteX162" fmla="*/ 3717130 w 10693000"/>
              <a:gd name="connsiteY162" fmla="*/ 1824634 h 2600920"/>
              <a:gd name="connsiteX163" fmla="*/ 3637954 w 10693000"/>
              <a:gd name="connsiteY163" fmla="*/ 1850530 h 2600920"/>
              <a:gd name="connsiteX164" fmla="*/ 3585566 w 10693000"/>
              <a:gd name="connsiteY164" fmla="*/ 1921670 h 2600920"/>
              <a:gd name="connsiteX165" fmla="*/ 3573660 w 10693000"/>
              <a:gd name="connsiteY165" fmla="*/ 2057401 h 2600920"/>
              <a:gd name="connsiteX166" fmla="*/ 3573660 w 10693000"/>
              <a:gd name="connsiteY166" fmla="*/ 2260998 h 2600920"/>
              <a:gd name="connsiteX167" fmla="*/ 3550740 w 10693000"/>
              <a:gd name="connsiteY167" fmla="*/ 2335114 h 2600920"/>
              <a:gd name="connsiteX168" fmla="*/ 3491506 w 10693000"/>
              <a:gd name="connsiteY168" fmla="*/ 2359820 h 2600920"/>
              <a:gd name="connsiteX169" fmla="*/ 3433762 w 10693000"/>
              <a:gd name="connsiteY169" fmla="*/ 2334221 h 2600920"/>
              <a:gd name="connsiteX170" fmla="*/ 3411140 w 10693000"/>
              <a:gd name="connsiteY170" fmla="*/ 2260998 h 2600920"/>
              <a:gd name="connsiteX171" fmla="*/ 3411140 w 10693000"/>
              <a:gd name="connsiteY171" fmla="*/ 1791297 h 2600920"/>
              <a:gd name="connsiteX172" fmla="*/ 3431380 w 10693000"/>
              <a:gd name="connsiteY172" fmla="*/ 1721943 h 2600920"/>
              <a:gd name="connsiteX173" fmla="*/ 3486744 w 10693000"/>
              <a:gd name="connsiteY173" fmla="*/ 1699023 h 2600920"/>
              <a:gd name="connsiteX174" fmla="*/ 3162894 w 10693000"/>
              <a:gd name="connsiteY174" fmla="*/ 1699023 h 2600920"/>
              <a:gd name="connsiteX175" fmla="*/ 3221830 w 10693000"/>
              <a:gd name="connsiteY175" fmla="*/ 1723431 h 2600920"/>
              <a:gd name="connsiteX176" fmla="*/ 3245048 w 10693000"/>
              <a:gd name="connsiteY176" fmla="*/ 1791297 h 2600920"/>
              <a:gd name="connsiteX177" fmla="*/ 3245048 w 10693000"/>
              <a:gd name="connsiteY177" fmla="*/ 2260998 h 2600920"/>
              <a:gd name="connsiteX178" fmla="*/ 3221830 w 10693000"/>
              <a:gd name="connsiteY178" fmla="*/ 2334817 h 2600920"/>
              <a:gd name="connsiteX179" fmla="*/ 3162894 w 10693000"/>
              <a:gd name="connsiteY179" fmla="*/ 2359820 h 2600920"/>
              <a:gd name="connsiteX180" fmla="*/ 3104851 w 10693000"/>
              <a:gd name="connsiteY180" fmla="*/ 2334221 h 2600920"/>
              <a:gd name="connsiteX181" fmla="*/ 3082528 w 10693000"/>
              <a:gd name="connsiteY181" fmla="*/ 2260998 h 2600920"/>
              <a:gd name="connsiteX182" fmla="*/ 3082528 w 10693000"/>
              <a:gd name="connsiteY182" fmla="*/ 1796059 h 2600920"/>
              <a:gd name="connsiteX183" fmla="*/ 3104851 w 10693000"/>
              <a:gd name="connsiteY183" fmla="*/ 1723431 h 2600920"/>
              <a:gd name="connsiteX184" fmla="*/ 3162894 w 10693000"/>
              <a:gd name="connsiteY184" fmla="*/ 1699023 h 2600920"/>
              <a:gd name="connsiteX185" fmla="*/ 1988939 w 10693000"/>
              <a:gd name="connsiteY185" fmla="*/ 1699023 h 2600920"/>
              <a:gd name="connsiteX186" fmla="*/ 2047279 w 10693000"/>
              <a:gd name="connsiteY186" fmla="*/ 1724622 h 2600920"/>
              <a:gd name="connsiteX187" fmla="*/ 2066924 w 10693000"/>
              <a:gd name="connsiteY187" fmla="*/ 1800226 h 2600920"/>
              <a:gd name="connsiteX188" fmla="*/ 2126753 w 10693000"/>
              <a:gd name="connsiteY188" fmla="*/ 1724622 h 2600920"/>
              <a:gd name="connsiteX189" fmla="*/ 2208608 w 10693000"/>
              <a:gd name="connsiteY189" fmla="*/ 1699023 h 2600920"/>
              <a:gd name="connsiteX190" fmla="*/ 2308026 w 10693000"/>
              <a:gd name="connsiteY190" fmla="*/ 1724622 h 2600920"/>
              <a:gd name="connsiteX191" fmla="*/ 2356247 w 10693000"/>
              <a:gd name="connsiteY191" fmla="*/ 1792487 h 2600920"/>
              <a:gd name="connsiteX192" fmla="*/ 2335708 w 10693000"/>
              <a:gd name="connsiteY192" fmla="*/ 1841600 h 2600920"/>
              <a:gd name="connsiteX193" fmla="*/ 2291357 w 10693000"/>
              <a:gd name="connsiteY193" fmla="*/ 1860948 h 2600920"/>
              <a:gd name="connsiteX194" fmla="*/ 2248196 w 10693000"/>
              <a:gd name="connsiteY194" fmla="*/ 1849935 h 2600920"/>
              <a:gd name="connsiteX195" fmla="*/ 2187773 w 10693000"/>
              <a:gd name="connsiteY195" fmla="*/ 1838922 h 2600920"/>
              <a:gd name="connsiteX196" fmla="*/ 2129432 w 10693000"/>
              <a:gd name="connsiteY196" fmla="*/ 1857674 h 2600920"/>
              <a:gd name="connsiteX197" fmla="*/ 2094308 w 10693000"/>
              <a:gd name="connsiteY197" fmla="*/ 1913336 h 2600920"/>
              <a:gd name="connsiteX198" fmla="*/ 2077044 w 10693000"/>
              <a:gd name="connsiteY198" fmla="*/ 2001144 h 2600920"/>
              <a:gd name="connsiteX199" fmla="*/ 2072282 w 10693000"/>
              <a:gd name="connsiteY199" fmla="*/ 2125267 h 2600920"/>
              <a:gd name="connsiteX200" fmla="*/ 2072282 w 10693000"/>
              <a:gd name="connsiteY200" fmla="*/ 2260998 h 2600920"/>
              <a:gd name="connsiteX201" fmla="*/ 2049065 w 10693000"/>
              <a:gd name="connsiteY201" fmla="*/ 2335114 h 2600920"/>
              <a:gd name="connsiteX202" fmla="*/ 1990129 w 10693000"/>
              <a:gd name="connsiteY202" fmla="*/ 2359820 h 2600920"/>
              <a:gd name="connsiteX203" fmla="*/ 1932384 w 10693000"/>
              <a:gd name="connsiteY203" fmla="*/ 2334817 h 2600920"/>
              <a:gd name="connsiteX204" fmla="*/ 1909761 w 10693000"/>
              <a:gd name="connsiteY204" fmla="*/ 2260998 h 2600920"/>
              <a:gd name="connsiteX205" fmla="*/ 1909761 w 10693000"/>
              <a:gd name="connsiteY205" fmla="*/ 1808561 h 2600920"/>
              <a:gd name="connsiteX206" fmla="*/ 1988939 w 10693000"/>
              <a:gd name="connsiteY206" fmla="*/ 1699023 h 2600920"/>
              <a:gd name="connsiteX207" fmla="*/ 1461492 w 10693000"/>
              <a:gd name="connsiteY207" fmla="*/ 1699023 h 2600920"/>
              <a:gd name="connsiteX208" fmla="*/ 1595437 w 10693000"/>
              <a:gd name="connsiteY208" fmla="*/ 1722836 h 2600920"/>
              <a:gd name="connsiteX209" fmla="*/ 1698426 w 10693000"/>
              <a:gd name="connsiteY209" fmla="*/ 1790701 h 2600920"/>
              <a:gd name="connsiteX210" fmla="*/ 1763612 w 10693000"/>
              <a:gd name="connsiteY210" fmla="*/ 1895476 h 2600920"/>
              <a:gd name="connsiteX211" fmla="*/ 1785937 w 10693000"/>
              <a:gd name="connsiteY211" fmla="*/ 2029422 h 2600920"/>
              <a:gd name="connsiteX212" fmla="*/ 1763315 w 10693000"/>
              <a:gd name="connsiteY212" fmla="*/ 2163367 h 2600920"/>
              <a:gd name="connsiteX213" fmla="*/ 1697831 w 10693000"/>
              <a:gd name="connsiteY213" fmla="*/ 2268737 h 2600920"/>
              <a:gd name="connsiteX214" fmla="*/ 1595437 w 10693000"/>
              <a:gd name="connsiteY214" fmla="*/ 2336305 h 2600920"/>
              <a:gd name="connsiteX215" fmla="*/ 1461492 w 10693000"/>
              <a:gd name="connsiteY215" fmla="*/ 2359820 h 2600920"/>
              <a:gd name="connsiteX216" fmla="*/ 1328737 w 10693000"/>
              <a:gd name="connsiteY216" fmla="*/ 2336007 h 2600920"/>
              <a:gd name="connsiteX217" fmla="*/ 1226641 w 10693000"/>
              <a:gd name="connsiteY217" fmla="*/ 2267844 h 2600920"/>
              <a:gd name="connsiteX218" fmla="*/ 1161157 w 10693000"/>
              <a:gd name="connsiteY218" fmla="*/ 2163069 h 2600920"/>
              <a:gd name="connsiteX219" fmla="*/ 1138833 w 10693000"/>
              <a:gd name="connsiteY219" fmla="*/ 2029422 h 2600920"/>
              <a:gd name="connsiteX220" fmla="*/ 1161454 w 10693000"/>
              <a:gd name="connsiteY220" fmla="*/ 1894286 h 2600920"/>
              <a:gd name="connsiteX221" fmla="*/ 1226344 w 10693000"/>
              <a:gd name="connsiteY221" fmla="*/ 1789511 h 2600920"/>
              <a:gd name="connsiteX222" fmla="*/ 1328737 w 10693000"/>
              <a:gd name="connsiteY222" fmla="*/ 1722538 h 2600920"/>
              <a:gd name="connsiteX223" fmla="*/ 1461492 w 10693000"/>
              <a:gd name="connsiteY223" fmla="*/ 1699023 h 2600920"/>
              <a:gd name="connsiteX224" fmla="*/ 10175674 w 10693000"/>
              <a:gd name="connsiteY224" fmla="*/ 1699022 h 2600920"/>
              <a:gd name="connsiteX225" fmla="*/ 10228657 w 10693000"/>
              <a:gd name="connsiteY225" fmla="*/ 1721346 h 2600920"/>
              <a:gd name="connsiteX226" fmla="*/ 10260208 w 10693000"/>
              <a:gd name="connsiteY226" fmla="*/ 1785342 h 2600920"/>
              <a:gd name="connsiteX227" fmla="*/ 10397725 w 10693000"/>
              <a:gd name="connsiteY227" fmla="*/ 2185392 h 2600920"/>
              <a:gd name="connsiteX228" fmla="*/ 10528099 w 10693000"/>
              <a:gd name="connsiteY228" fmla="*/ 1813322 h 2600920"/>
              <a:gd name="connsiteX229" fmla="*/ 10556078 w 10693000"/>
              <a:gd name="connsiteY229" fmla="*/ 1742480 h 2600920"/>
              <a:gd name="connsiteX230" fmla="*/ 10582570 w 10693000"/>
              <a:gd name="connsiteY230" fmla="*/ 1707952 h 2600920"/>
              <a:gd name="connsiteX231" fmla="*/ 10622158 w 10693000"/>
              <a:gd name="connsiteY231" fmla="*/ 1699022 h 2600920"/>
              <a:gd name="connsiteX232" fmla="*/ 10657579 w 10693000"/>
              <a:gd name="connsiteY232" fmla="*/ 1708845 h 2600920"/>
              <a:gd name="connsiteX233" fmla="*/ 10683773 w 10693000"/>
              <a:gd name="connsiteY233" fmla="*/ 1735336 h 2600920"/>
              <a:gd name="connsiteX234" fmla="*/ 10693000 w 10693000"/>
              <a:gd name="connsiteY234" fmla="*/ 1770460 h 2600920"/>
              <a:gd name="connsiteX235" fmla="*/ 10685261 w 10693000"/>
              <a:gd name="connsiteY235" fmla="*/ 1802606 h 2600920"/>
              <a:gd name="connsiteX236" fmla="*/ 10672164 w 10693000"/>
              <a:gd name="connsiteY236" fmla="*/ 1844874 h 2600920"/>
              <a:gd name="connsiteX237" fmla="*/ 10460233 w 10693000"/>
              <a:gd name="connsiteY237" fmla="*/ 2399705 h 2600920"/>
              <a:gd name="connsiteX238" fmla="*/ 10406655 w 10693000"/>
              <a:gd name="connsiteY238" fmla="*/ 2514600 h 2600920"/>
              <a:gd name="connsiteX239" fmla="*/ 10337301 w 10693000"/>
              <a:gd name="connsiteY239" fmla="*/ 2578596 h 2600920"/>
              <a:gd name="connsiteX240" fmla="*/ 10220917 w 10693000"/>
              <a:gd name="connsiteY240" fmla="*/ 2600920 h 2600920"/>
              <a:gd name="connsiteX241" fmla="*/ 10113761 w 10693000"/>
              <a:gd name="connsiteY241" fmla="*/ 2585442 h 2600920"/>
              <a:gd name="connsiteX242" fmla="*/ 10078042 w 10693000"/>
              <a:gd name="connsiteY242" fmla="*/ 2528888 h 2600920"/>
              <a:gd name="connsiteX243" fmla="*/ 10095009 w 10693000"/>
              <a:gd name="connsiteY243" fmla="*/ 2485727 h 2600920"/>
              <a:gd name="connsiteX244" fmla="*/ 10145313 w 10693000"/>
              <a:gd name="connsiteY244" fmla="*/ 2470547 h 2600920"/>
              <a:gd name="connsiteX245" fmla="*/ 10170911 w 10693000"/>
              <a:gd name="connsiteY245" fmla="*/ 2474119 h 2600920"/>
              <a:gd name="connsiteX246" fmla="*/ 10197700 w 10693000"/>
              <a:gd name="connsiteY246" fmla="*/ 2477691 h 2600920"/>
              <a:gd name="connsiteX247" fmla="*/ 10241753 w 10693000"/>
              <a:gd name="connsiteY247" fmla="*/ 2469356 h 2600920"/>
              <a:gd name="connsiteX248" fmla="*/ 10270626 w 10693000"/>
              <a:gd name="connsiteY248" fmla="*/ 2440484 h 2600920"/>
              <a:gd name="connsiteX249" fmla="*/ 10300094 w 10693000"/>
              <a:gd name="connsiteY249" fmla="*/ 2380059 h 2600920"/>
              <a:gd name="connsiteX250" fmla="*/ 10314977 w 10693000"/>
              <a:gd name="connsiteY250" fmla="*/ 2343745 h 2600920"/>
              <a:gd name="connsiteX251" fmla="*/ 10114952 w 10693000"/>
              <a:gd name="connsiteY251" fmla="*/ 1840111 h 2600920"/>
              <a:gd name="connsiteX252" fmla="*/ 10096497 w 10693000"/>
              <a:gd name="connsiteY252" fmla="*/ 1777008 h 2600920"/>
              <a:gd name="connsiteX253" fmla="*/ 10107213 w 10693000"/>
              <a:gd name="connsiteY253" fmla="*/ 1738313 h 2600920"/>
              <a:gd name="connsiteX254" fmla="*/ 10136681 w 10693000"/>
              <a:gd name="connsiteY254" fmla="*/ 1709738 h 2600920"/>
              <a:gd name="connsiteX255" fmla="*/ 10175674 w 10693000"/>
              <a:gd name="connsiteY255" fmla="*/ 1699022 h 2600920"/>
              <a:gd name="connsiteX256" fmla="*/ 8002783 w 10693000"/>
              <a:gd name="connsiteY256" fmla="*/ 1699022 h 2600920"/>
              <a:gd name="connsiteX257" fmla="*/ 8059040 w 10693000"/>
              <a:gd name="connsiteY257" fmla="*/ 1722537 h 2600920"/>
              <a:gd name="connsiteX258" fmla="*/ 8080769 w 10693000"/>
              <a:gd name="connsiteY258" fmla="*/ 1790105 h 2600920"/>
              <a:gd name="connsiteX259" fmla="*/ 8080769 w 10693000"/>
              <a:gd name="connsiteY259" fmla="*/ 1809750 h 2600920"/>
              <a:gd name="connsiteX260" fmla="*/ 8176019 w 10693000"/>
              <a:gd name="connsiteY260" fmla="*/ 1726704 h 2600920"/>
              <a:gd name="connsiteX261" fmla="*/ 8287938 w 10693000"/>
              <a:gd name="connsiteY261" fmla="*/ 1700213 h 2600920"/>
              <a:gd name="connsiteX262" fmla="*/ 8426050 w 10693000"/>
              <a:gd name="connsiteY262" fmla="*/ 1738908 h 2600920"/>
              <a:gd name="connsiteX263" fmla="*/ 8525765 w 10693000"/>
              <a:gd name="connsiteY263" fmla="*/ 1852017 h 2600920"/>
              <a:gd name="connsiteX264" fmla="*/ 8562377 w 10693000"/>
              <a:gd name="connsiteY264" fmla="*/ 2028230 h 2600920"/>
              <a:gd name="connsiteX265" fmla="*/ 8541243 w 10693000"/>
              <a:gd name="connsiteY265" fmla="*/ 2166045 h 2600920"/>
              <a:gd name="connsiteX266" fmla="*/ 8483200 w 10693000"/>
              <a:gd name="connsiteY266" fmla="*/ 2271415 h 2600920"/>
              <a:gd name="connsiteX267" fmla="*/ 8395987 w 10693000"/>
              <a:gd name="connsiteY267" fmla="*/ 2336899 h 2600920"/>
              <a:gd name="connsiteX268" fmla="*/ 8287938 w 10693000"/>
              <a:gd name="connsiteY268" fmla="*/ 2359819 h 2600920"/>
              <a:gd name="connsiteX269" fmla="*/ 8170959 w 10693000"/>
              <a:gd name="connsiteY269" fmla="*/ 2331839 h 2600920"/>
              <a:gd name="connsiteX270" fmla="*/ 8080769 w 10693000"/>
              <a:gd name="connsiteY270" fmla="*/ 2249686 h 2600920"/>
              <a:gd name="connsiteX271" fmla="*/ 8080769 w 10693000"/>
              <a:gd name="connsiteY271" fmla="*/ 2493764 h 2600920"/>
              <a:gd name="connsiteX272" fmla="*/ 8002783 w 10693000"/>
              <a:gd name="connsiteY272" fmla="*/ 2600920 h 2600920"/>
              <a:gd name="connsiteX273" fmla="*/ 7942061 w 10693000"/>
              <a:gd name="connsiteY273" fmla="*/ 2573238 h 2600920"/>
              <a:gd name="connsiteX274" fmla="*/ 7927179 w 10693000"/>
              <a:gd name="connsiteY274" fmla="*/ 2492574 h 2600920"/>
              <a:gd name="connsiteX275" fmla="*/ 7927179 w 10693000"/>
              <a:gd name="connsiteY275" fmla="*/ 1791296 h 2600920"/>
              <a:gd name="connsiteX276" fmla="*/ 7947419 w 10693000"/>
              <a:gd name="connsiteY276" fmla="*/ 1721942 h 2600920"/>
              <a:gd name="connsiteX277" fmla="*/ 8002783 w 10693000"/>
              <a:gd name="connsiteY277" fmla="*/ 1699022 h 2600920"/>
              <a:gd name="connsiteX278" fmla="*/ 4669034 w 10693000"/>
              <a:gd name="connsiteY278" fmla="*/ 1699022 h 2600920"/>
              <a:gd name="connsiteX279" fmla="*/ 4731542 w 10693000"/>
              <a:gd name="connsiteY279" fmla="*/ 1729681 h 2600920"/>
              <a:gd name="connsiteX280" fmla="*/ 4747020 w 10693000"/>
              <a:gd name="connsiteY280" fmla="*/ 1818085 h 2600920"/>
              <a:gd name="connsiteX281" fmla="*/ 4747020 w 10693000"/>
              <a:gd name="connsiteY281" fmla="*/ 2290167 h 2600920"/>
              <a:gd name="connsiteX282" fmla="*/ 4729755 w 10693000"/>
              <a:gd name="connsiteY282" fmla="*/ 2429470 h 2600920"/>
              <a:gd name="connsiteX283" fmla="*/ 4674392 w 10693000"/>
              <a:gd name="connsiteY283" fmla="*/ 2525911 h 2600920"/>
              <a:gd name="connsiteX284" fmla="*/ 4574677 w 10693000"/>
              <a:gd name="connsiteY284" fmla="*/ 2582466 h 2600920"/>
              <a:gd name="connsiteX285" fmla="*/ 4421384 w 10693000"/>
              <a:gd name="connsiteY285" fmla="*/ 2600920 h 2600920"/>
              <a:gd name="connsiteX286" fmla="*/ 4271365 w 10693000"/>
              <a:gd name="connsiteY286" fmla="*/ 2577406 h 2600920"/>
              <a:gd name="connsiteX287" fmla="*/ 4169567 w 10693000"/>
              <a:gd name="connsiteY287" fmla="*/ 2516684 h 2600920"/>
              <a:gd name="connsiteX288" fmla="*/ 4133848 w 10693000"/>
              <a:gd name="connsiteY288" fmla="*/ 2440186 h 2600920"/>
              <a:gd name="connsiteX289" fmla="*/ 4154089 w 10693000"/>
              <a:gd name="connsiteY289" fmla="*/ 2391668 h 2600920"/>
              <a:gd name="connsiteX290" fmla="*/ 4202904 w 10693000"/>
              <a:gd name="connsiteY290" fmla="*/ 2372916 h 2600920"/>
              <a:gd name="connsiteX291" fmla="*/ 4265412 w 10693000"/>
              <a:gd name="connsiteY291" fmla="*/ 2404467 h 2600920"/>
              <a:gd name="connsiteX292" fmla="*/ 4292499 w 10693000"/>
              <a:gd name="connsiteY292" fmla="*/ 2436912 h 2600920"/>
              <a:gd name="connsiteX293" fmla="*/ 4323455 w 10693000"/>
              <a:gd name="connsiteY293" fmla="*/ 2464891 h 2600920"/>
              <a:gd name="connsiteX294" fmla="*/ 4364234 w 10693000"/>
              <a:gd name="connsiteY294" fmla="*/ 2482156 h 2600920"/>
              <a:gd name="connsiteX295" fmla="*/ 4419003 w 10693000"/>
              <a:gd name="connsiteY295" fmla="*/ 2487811 h 2600920"/>
              <a:gd name="connsiteX296" fmla="*/ 4516932 w 10693000"/>
              <a:gd name="connsiteY296" fmla="*/ 2470249 h 2600920"/>
              <a:gd name="connsiteX297" fmla="*/ 4565747 w 10693000"/>
              <a:gd name="connsiteY297" fmla="*/ 2421136 h 2600920"/>
              <a:gd name="connsiteX298" fmla="*/ 4582118 w 10693000"/>
              <a:gd name="connsiteY298" fmla="*/ 2353568 h 2600920"/>
              <a:gd name="connsiteX299" fmla="*/ 4585690 w 10693000"/>
              <a:gd name="connsiteY299" fmla="*/ 2237780 h 2600920"/>
              <a:gd name="connsiteX300" fmla="*/ 4499072 w 10693000"/>
              <a:gd name="connsiteY300" fmla="*/ 2317552 h 2600920"/>
              <a:gd name="connsiteX301" fmla="*/ 4382093 w 10693000"/>
              <a:gd name="connsiteY301" fmla="*/ 2344936 h 2600920"/>
              <a:gd name="connsiteX302" fmla="*/ 4239516 w 10693000"/>
              <a:gd name="connsiteY302" fmla="*/ 2303264 h 2600920"/>
              <a:gd name="connsiteX303" fmla="*/ 4145754 w 10693000"/>
              <a:gd name="connsiteY303" fmla="*/ 2186583 h 2600920"/>
              <a:gd name="connsiteX304" fmla="*/ 4113012 w 10693000"/>
              <a:gd name="connsiteY304" fmla="*/ 2013347 h 2600920"/>
              <a:gd name="connsiteX305" fmla="*/ 4132955 w 10693000"/>
              <a:gd name="connsiteY305" fmla="*/ 1881188 h 2600920"/>
              <a:gd name="connsiteX306" fmla="*/ 4189807 w 10693000"/>
              <a:gd name="connsiteY306" fmla="*/ 1781771 h 2600920"/>
              <a:gd name="connsiteX307" fmla="*/ 4274937 w 10693000"/>
              <a:gd name="connsiteY307" fmla="*/ 1720751 h 2600920"/>
              <a:gd name="connsiteX308" fmla="*/ 4380903 w 10693000"/>
              <a:gd name="connsiteY308" fmla="*/ 1700213 h 2600920"/>
              <a:gd name="connsiteX309" fmla="*/ 4500560 w 10693000"/>
              <a:gd name="connsiteY309" fmla="*/ 1726704 h 2600920"/>
              <a:gd name="connsiteX310" fmla="*/ 4594620 w 10693000"/>
              <a:gd name="connsiteY310" fmla="*/ 1809750 h 2600920"/>
              <a:gd name="connsiteX311" fmla="*/ 4594620 w 10693000"/>
              <a:gd name="connsiteY311" fmla="*/ 1787724 h 2600920"/>
              <a:gd name="connsiteX312" fmla="*/ 4615456 w 10693000"/>
              <a:gd name="connsiteY312" fmla="*/ 1722239 h 2600920"/>
              <a:gd name="connsiteX313" fmla="*/ 4669034 w 10693000"/>
              <a:gd name="connsiteY313" fmla="*/ 1699022 h 2600920"/>
              <a:gd name="connsiteX314" fmla="*/ 8971952 w 10693000"/>
              <a:gd name="connsiteY314" fmla="*/ 1697833 h 2600920"/>
              <a:gd name="connsiteX315" fmla="*/ 9140425 w 10693000"/>
              <a:gd name="connsiteY315" fmla="*/ 1723133 h 2600920"/>
              <a:gd name="connsiteX316" fmla="*/ 9227043 w 10693000"/>
              <a:gd name="connsiteY316" fmla="*/ 1803203 h 2600920"/>
              <a:gd name="connsiteX317" fmla="*/ 9252344 w 10693000"/>
              <a:gd name="connsiteY317" fmla="*/ 1948459 h 2600920"/>
              <a:gd name="connsiteX318" fmla="*/ 9252046 w 10693000"/>
              <a:gd name="connsiteY318" fmla="*/ 2045495 h 2600920"/>
              <a:gd name="connsiteX319" fmla="*/ 9251153 w 10693000"/>
              <a:gd name="connsiteY319" fmla="*/ 2134196 h 2600920"/>
              <a:gd name="connsiteX320" fmla="*/ 9266334 w 10693000"/>
              <a:gd name="connsiteY320" fmla="*/ 2229744 h 2600920"/>
              <a:gd name="connsiteX321" fmla="*/ 9281514 w 10693000"/>
              <a:gd name="connsiteY321" fmla="*/ 2293740 h 2600920"/>
              <a:gd name="connsiteX322" fmla="*/ 9258000 w 10693000"/>
              <a:gd name="connsiteY322" fmla="*/ 2339282 h 2600920"/>
              <a:gd name="connsiteX323" fmla="*/ 9204719 w 10693000"/>
              <a:gd name="connsiteY323" fmla="*/ 2359820 h 2600920"/>
              <a:gd name="connsiteX324" fmla="*/ 9155308 w 10693000"/>
              <a:gd name="connsiteY324" fmla="*/ 2336305 h 2600920"/>
              <a:gd name="connsiteX325" fmla="*/ 9103516 w 10693000"/>
              <a:gd name="connsiteY325" fmla="*/ 2268142 h 2600920"/>
              <a:gd name="connsiteX326" fmla="*/ 8989514 w 10693000"/>
              <a:gd name="connsiteY326" fmla="*/ 2336900 h 2600920"/>
              <a:gd name="connsiteX327" fmla="*/ 8865986 w 10693000"/>
              <a:gd name="connsiteY327" fmla="*/ 2359820 h 2600920"/>
              <a:gd name="connsiteX328" fmla="*/ 8756151 w 10693000"/>
              <a:gd name="connsiteY328" fmla="*/ 2335114 h 2600920"/>
              <a:gd name="connsiteX329" fmla="*/ 8683225 w 10693000"/>
              <a:gd name="connsiteY329" fmla="*/ 2268142 h 2600920"/>
              <a:gd name="connsiteX330" fmla="*/ 8657627 w 10693000"/>
              <a:gd name="connsiteY330" fmla="*/ 2176464 h 2600920"/>
              <a:gd name="connsiteX331" fmla="*/ 8699894 w 10693000"/>
              <a:gd name="connsiteY331" fmla="*/ 2062759 h 2600920"/>
              <a:gd name="connsiteX332" fmla="*/ 8815980 w 10693000"/>
              <a:gd name="connsiteY332" fmla="*/ 1999656 h 2600920"/>
              <a:gd name="connsiteX333" fmla="*/ 8892775 w 10693000"/>
              <a:gd name="connsiteY333" fmla="*/ 1983582 h 2600920"/>
              <a:gd name="connsiteX334" fmla="*/ 8997848 w 10693000"/>
              <a:gd name="connsiteY334" fmla="*/ 1960663 h 2600920"/>
              <a:gd name="connsiteX335" fmla="*/ 9092800 w 10693000"/>
              <a:gd name="connsiteY335" fmla="*/ 1935362 h 2600920"/>
              <a:gd name="connsiteX336" fmla="*/ 9066904 w 10693000"/>
              <a:gd name="connsiteY336" fmla="*/ 1841005 h 2600920"/>
              <a:gd name="connsiteX337" fmla="*/ 8971952 w 10693000"/>
              <a:gd name="connsiteY337" fmla="*/ 1810942 h 2600920"/>
              <a:gd name="connsiteX338" fmla="*/ 8878785 w 10693000"/>
              <a:gd name="connsiteY338" fmla="*/ 1828206 h 2600920"/>
              <a:gd name="connsiteX339" fmla="*/ 8825207 w 10693000"/>
              <a:gd name="connsiteY339" fmla="*/ 1879998 h 2600920"/>
              <a:gd name="connsiteX340" fmla="*/ 8793656 w 10693000"/>
              <a:gd name="connsiteY340" fmla="*/ 1925539 h 2600920"/>
              <a:gd name="connsiteX341" fmla="*/ 8754067 w 10693000"/>
              <a:gd name="connsiteY341" fmla="*/ 1936553 h 2600920"/>
              <a:gd name="connsiteX342" fmla="*/ 8706740 w 10693000"/>
              <a:gd name="connsiteY342" fmla="*/ 1918991 h 2600920"/>
              <a:gd name="connsiteX343" fmla="*/ 8686797 w 10693000"/>
              <a:gd name="connsiteY343" fmla="*/ 1874045 h 2600920"/>
              <a:gd name="connsiteX344" fmla="*/ 8717158 w 10693000"/>
              <a:gd name="connsiteY344" fmla="*/ 1790701 h 2600920"/>
              <a:gd name="connsiteX345" fmla="*/ 8811813 w 10693000"/>
              <a:gd name="connsiteY345" fmla="*/ 1724026 h 2600920"/>
              <a:gd name="connsiteX346" fmla="*/ 8971952 w 10693000"/>
              <a:gd name="connsiteY346" fmla="*/ 1697833 h 2600920"/>
              <a:gd name="connsiteX347" fmla="*/ 3164680 w 10693000"/>
              <a:gd name="connsiteY347" fmla="*/ 1464469 h 2600920"/>
              <a:gd name="connsiteX348" fmla="*/ 3220639 w 10693000"/>
              <a:gd name="connsiteY348" fmla="*/ 1484710 h 2600920"/>
              <a:gd name="connsiteX349" fmla="*/ 3245048 w 10693000"/>
              <a:gd name="connsiteY349" fmla="*/ 1543646 h 2600920"/>
              <a:gd name="connsiteX350" fmla="*/ 3221236 w 10693000"/>
              <a:gd name="connsiteY350" fmla="*/ 1602284 h 2600920"/>
              <a:gd name="connsiteX351" fmla="*/ 3164680 w 10693000"/>
              <a:gd name="connsiteY351" fmla="*/ 1623417 h 2600920"/>
              <a:gd name="connsiteX352" fmla="*/ 3106637 w 10693000"/>
              <a:gd name="connsiteY352" fmla="*/ 1602582 h 2600920"/>
              <a:gd name="connsiteX353" fmla="*/ 3082528 w 10693000"/>
              <a:gd name="connsiteY353" fmla="*/ 1543646 h 2600920"/>
              <a:gd name="connsiteX354" fmla="*/ 3107232 w 10693000"/>
              <a:gd name="connsiteY354" fmla="*/ 1486793 h 2600920"/>
              <a:gd name="connsiteX355" fmla="*/ 3164680 w 10693000"/>
              <a:gd name="connsiteY355" fmla="*/ 1464469 h 2600920"/>
              <a:gd name="connsiteX356" fmla="*/ 5609032 w 10693000"/>
              <a:gd name="connsiteY356" fmla="*/ 1457325 h 2600920"/>
              <a:gd name="connsiteX357" fmla="*/ 5797746 w 10693000"/>
              <a:gd name="connsiteY357" fmla="*/ 1499592 h 2600920"/>
              <a:gd name="connsiteX358" fmla="*/ 5924547 w 10693000"/>
              <a:gd name="connsiteY358" fmla="*/ 1604070 h 2600920"/>
              <a:gd name="connsiteX359" fmla="*/ 5968601 w 10693000"/>
              <a:gd name="connsiteY359" fmla="*/ 1721644 h 2600920"/>
              <a:gd name="connsiteX360" fmla="*/ 5947169 w 10693000"/>
              <a:gd name="connsiteY360" fmla="*/ 1775222 h 2600920"/>
              <a:gd name="connsiteX361" fmla="*/ 5895377 w 10693000"/>
              <a:gd name="connsiteY361" fmla="*/ 1798439 h 2600920"/>
              <a:gd name="connsiteX362" fmla="*/ 5844478 w 10693000"/>
              <a:gd name="connsiteY362" fmla="*/ 1782366 h 2600920"/>
              <a:gd name="connsiteX363" fmla="*/ 5806676 w 10693000"/>
              <a:gd name="connsiteY363" fmla="*/ 1727002 h 2600920"/>
              <a:gd name="connsiteX364" fmla="*/ 5725415 w 10693000"/>
              <a:gd name="connsiteY364" fmla="*/ 1629966 h 2600920"/>
              <a:gd name="connsiteX365" fmla="*/ 5610222 w 10693000"/>
              <a:gd name="connsiteY365" fmla="*/ 1597819 h 2600920"/>
              <a:gd name="connsiteX366" fmla="*/ 5436689 w 10693000"/>
              <a:gd name="connsiteY366" fmla="*/ 1680567 h 2600920"/>
              <a:gd name="connsiteX367" fmla="*/ 5372097 w 10693000"/>
              <a:gd name="connsiteY367" fmla="*/ 1915716 h 2600920"/>
              <a:gd name="connsiteX368" fmla="*/ 5400672 w 10693000"/>
              <a:gd name="connsiteY368" fmla="*/ 2085082 h 2600920"/>
              <a:gd name="connsiteX369" fmla="*/ 5481635 w 10693000"/>
              <a:gd name="connsiteY369" fmla="*/ 2185988 h 2600920"/>
              <a:gd name="connsiteX370" fmla="*/ 5604269 w 10693000"/>
              <a:gd name="connsiteY370" fmla="*/ 2219325 h 2600920"/>
              <a:gd name="connsiteX371" fmla="*/ 5733154 w 10693000"/>
              <a:gd name="connsiteY371" fmla="*/ 2181523 h 2600920"/>
              <a:gd name="connsiteX372" fmla="*/ 5812629 w 10693000"/>
              <a:gd name="connsiteY372" fmla="*/ 2070497 h 2600920"/>
              <a:gd name="connsiteX373" fmla="*/ 5840608 w 10693000"/>
              <a:gd name="connsiteY373" fmla="*/ 2014240 h 2600920"/>
              <a:gd name="connsiteX374" fmla="*/ 5894186 w 10693000"/>
              <a:gd name="connsiteY374" fmla="*/ 1992511 h 2600920"/>
              <a:gd name="connsiteX375" fmla="*/ 5948360 w 10693000"/>
              <a:gd name="connsiteY375" fmla="*/ 2014538 h 2600920"/>
              <a:gd name="connsiteX376" fmla="*/ 5970982 w 10693000"/>
              <a:gd name="connsiteY376" fmla="*/ 2069306 h 2600920"/>
              <a:gd name="connsiteX377" fmla="*/ 5950444 w 10693000"/>
              <a:gd name="connsiteY377" fmla="*/ 2159496 h 2600920"/>
              <a:gd name="connsiteX378" fmla="*/ 5885852 w 10693000"/>
              <a:gd name="connsiteY378" fmla="*/ 2254746 h 2600920"/>
              <a:gd name="connsiteX379" fmla="*/ 5773338 w 10693000"/>
              <a:gd name="connsiteY379" fmla="*/ 2330649 h 2600920"/>
              <a:gd name="connsiteX380" fmla="*/ 5613794 w 10693000"/>
              <a:gd name="connsiteY380" fmla="*/ 2359819 h 2600920"/>
              <a:gd name="connsiteX381" fmla="*/ 5488183 w 10693000"/>
              <a:gd name="connsiteY381" fmla="*/ 2346722 h 2600920"/>
              <a:gd name="connsiteX382" fmla="*/ 5385492 w 10693000"/>
              <a:gd name="connsiteY382" fmla="*/ 2305943 h 2600920"/>
              <a:gd name="connsiteX383" fmla="*/ 5300660 w 10693000"/>
              <a:gd name="connsiteY383" fmla="*/ 2233017 h 2600920"/>
              <a:gd name="connsiteX384" fmla="*/ 5241724 w 10693000"/>
              <a:gd name="connsiteY384" fmla="*/ 2141041 h 2600920"/>
              <a:gd name="connsiteX385" fmla="*/ 5205112 w 10693000"/>
              <a:gd name="connsiteY385" fmla="*/ 2032397 h 2600920"/>
              <a:gd name="connsiteX386" fmla="*/ 5192908 w 10693000"/>
              <a:gd name="connsiteY386" fmla="*/ 1909763 h 2600920"/>
              <a:gd name="connsiteX387" fmla="*/ 5223567 w 10693000"/>
              <a:gd name="connsiteY387" fmla="*/ 1721049 h 2600920"/>
              <a:gd name="connsiteX388" fmla="*/ 5311376 w 10693000"/>
              <a:gd name="connsiteY388" fmla="*/ 1578471 h 2600920"/>
              <a:gd name="connsiteX389" fmla="*/ 5445321 w 10693000"/>
              <a:gd name="connsiteY389" fmla="*/ 1488282 h 2600920"/>
              <a:gd name="connsiteX390" fmla="*/ 5609032 w 10693000"/>
              <a:gd name="connsiteY390" fmla="*/ 1457325 h 2600920"/>
              <a:gd name="connsiteX391" fmla="*/ 2507455 w 10693000"/>
              <a:gd name="connsiteY391" fmla="*/ 1457325 h 2600920"/>
              <a:gd name="connsiteX392" fmla="*/ 2566987 w 10693000"/>
              <a:gd name="connsiteY392" fmla="*/ 1482924 h 2600920"/>
              <a:gd name="connsiteX393" fmla="*/ 2589013 w 10693000"/>
              <a:gd name="connsiteY393" fmla="*/ 1558528 h 2600920"/>
              <a:gd name="connsiteX394" fmla="*/ 2589013 w 10693000"/>
              <a:gd name="connsiteY394" fmla="*/ 1952625 h 2600920"/>
              <a:gd name="connsiteX395" fmla="*/ 2771774 w 10693000"/>
              <a:gd name="connsiteY395" fmla="*/ 1760935 h 2600920"/>
              <a:gd name="connsiteX396" fmla="*/ 2823566 w 10693000"/>
              <a:gd name="connsiteY396" fmla="*/ 1712119 h 2600920"/>
              <a:gd name="connsiteX397" fmla="*/ 2867025 w 10693000"/>
              <a:gd name="connsiteY397" fmla="*/ 1699022 h 2600920"/>
              <a:gd name="connsiteX398" fmla="*/ 2917625 w 10693000"/>
              <a:gd name="connsiteY398" fmla="*/ 1718370 h 2600920"/>
              <a:gd name="connsiteX399" fmla="*/ 2937866 w 10693000"/>
              <a:gd name="connsiteY399" fmla="*/ 1766888 h 2600920"/>
              <a:gd name="connsiteX400" fmla="*/ 2871786 w 10693000"/>
              <a:gd name="connsiteY400" fmla="*/ 1862138 h 2600920"/>
              <a:gd name="connsiteX401" fmla="*/ 2785466 w 10693000"/>
              <a:gd name="connsiteY401" fmla="*/ 1941314 h 2600920"/>
              <a:gd name="connsiteX402" fmla="*/ 2952154 w 10693000"/>
              <a:gd name="connsiteY402" fmla="*/ 2203252 h 2600920"/>
              <a:gd name="connsiteX403" fmla="*/ 2978645 w 10693000"/>
              <a:gd name="connsiteY403" fmla="*/ 2247602 h 2600920"/>
              <a:gd name="connsiteX404" fmla="*/ 2986682 w 10693000"/>
              <a:gd name="connsiteY404" fmla="*/ 2276475 h 2600920"/>
              <a:gd name="connsiteX405" fmla="*/ 2965549 w 10693000"/>
              <a:gd name="connsiteY405" fmla="*/ 2337495 h 2600920"/>
              <a:gd name="connsiteX406" fmla="*/ 2909887 w 10693000"/>
              <a:gd name="connsiteY406" fmla="*/ 2359819 h 2600920"/>
              <a:gd name="connsiteX407" fmla="*/ 2864048 w 10693000"/>
              <a:gd name="connsiteY407" fmla="*/ 2343745 h 2600920"/>
              <a:gd name="connsiteX408" fmla="*/ 2820591 w 10693000"/>
              <a:gd name="connsiteY408" fmla="*/ 2285405 h 2600920"/>
              <a:gd name="connsiteX409" fmla="*/ 2677119 w 10693000"/>
              <a:gd name="connsiteY409" fmla="*/ 2049661 h 2600920"/>
              <a:gd name="connsiteX410" fmla="*/ 2589013 w 10693000"/>
              <a:gd name="connsiteY410" fmla="*/ 2133005 h 2600920"/>
              <a:gd name="connsiteX411" fmla="*/ 2589013 w 10693000"/>
              <a:gd name="connsiteY411" fmla="*/ 2262188 h 2600920"/>
              <a:gd name="connsiteX412" fmla="*/ 2564309 w 10693000"/>
              <a:gd name="connsiteY412" fmla="*/ 2334518 h 2600920"/>
              <a:gd name="connsiteX413" fmla="*/ 2507455 w 10693000"/>
              <a:gd name="connsiteY413" fmla="*/ 2359819 h 2600920"/>
              <a:gd name="connsiteX414" fmla="*/ 2448519 w 10693000"/>
              <a:gd name="connsiteY414" fmla="*/ 2334816 h 2600920"/>
              <a:gd name="connsiteX415" fmla="*/ 2427088 w 10693000"/>
              <a:gd name="connsiteY415" fmla="*/ 2260997 h 2600920"/>
              <a:gd name="connsiteX416" fmla="*/ 2427088 w 10693000"/>
              <a:gd name="connsiteY416" fmla="*/ 1568053 h 2600920"/>
              <a:gd name="connsiteX417" fmla="*/ 2447924 w 10693000"/>
              <a:gd name="connsiteY417" fmla="*/ 1485603 h 2600920"/>
              <a:gd name="connsiteX418" fmla="*/ 2507455 w 10693000"/>
              <a:gd name="connsiteY418" fmla="*/ 1457325 h 2600920"/>
              <a:gd name="connsiteX419" fmla="*/ 82748 w 10693000"/>
              <a:gd name="connsiteY419" fmla="*/ 1457325 h 2600920"/>
              <a:gd name="connsiteX420" fmla="*/ 147637 w 10693000"/>
              <a:gd name="connsiteY420" fmla="*/ 1488282 h 2600920"/>
              <a:gd name="connsiteX421" fmla="*/ 176808 w 10693000"/>
              <a:gd name="connsiteY421" fmla="*/ 1578174 h 2600920"/>
              <a:gd name="connsiteX422" fmla="*/ 291108 w 10693000"/>
              <a:gd name="connsiteY422" fmla="*/ 2087761 h 2600920"/>
              <a:gd name="connsiteX423" fmla="*/ 419100 w 10693000"/>
              <a:gd name="connsiteY423" fmla="*/ 1610916 h 2600920"/>
              <a:gd name="connsiteX424" fmla="*/ 444698 w 10693000"/>
              <a:gd name="connsiteY424" fmla="*/ 1527572 h 2600920"/>
              <a:gd name="connsiteX425" fmla="*/ 481608 w 10693000"/>
              <a:gd name="connsiteY425" fmla="*/ 1478161 h 2600920"/>
              <a:gd name="connsiteX426" fmla="*/ 551259 w 10693000"/>
              <a:gd name="connsiteY426" fmla="*/ 1457325 h 2600920"/>
              <a:gd name="connsiteX427" fmla="*/ 620613 w 10693000"/>
              <a:gd name="connsiteY427" fmla="*/ 1479054 h 2600920"/>
              <a:gd name="connsiteX428" fmla="*/ 654844 w 10693000"/>
              <a:gd name="connsiteY428" fmla="*/ 1526382 h 2600920"/>
              <a:gd name="connsiteX429" fmla="*/ 680442 w 10693000"/>
              <a:gd name="connsiteY429" fmla="*/ 1610916 h 2600920"/>
              <a:gd name="connsiteX430" fmla="*/ 809625 w 10693000"/>
              <a:gd name="connsiteY430" fmla="*/ 2087761 h 2600920"/>
              <a:gd name="connsiteX431" fmla="*/ 923925 w 10693000"/>
              <a:gd name="connsiteY431" fmla="*/ 1578174 h 2600920"/>
              <a:gd name="connsiteX432" fmla="*/ 939701 w 10693000"/>
              <a:gd name="connsiteY432" fmla="*/ 1515666 h 2600920"/>
              <a:gd name="connsiteX433" fmla="*/ 965299 w 10693000"/>
              <a:gd name="connsiteY433" fmla="*/ 1475185 h 2600920"/>
              <a:gd name="connsiteX434" fmla="*/ 1017984 w 10693000"/>
              <a:gd name="connsiteY434" fmla="*/ 1457325 h 2600920"/>
              <a:gd name="connsiteX435" fmla="*/ 1076622 w 10693000"/>
              <a:gd name="connsiteY435" fmla="*/ 1480245 h 2600920"/>
              <a:gd name="connsiteX436" fmla="*/ 1100733 w 10693000"/>
              <a:gd name="connsiteY436" fmla="*/ 1537692 h 2600920"/>
              <a:gd name="connsiteX437" fmla="*/ 1087636 w 10693000"/>
              <a:gd name="connsiteY437" fmla="*/ 1615678 h 2600920"/>
              <a:gd name="connsiteX438" fmla="*/ 942380 w 10693000"/>
              <a:gd name="connsiteY438" fmla="*/ 2203252 h 2600920"/>
              <a:gd name="connsiteX439" fmla="*/ 917674 w 10693000"/>
              <a:gd name="connsiteY439" fmla="*/ 2290465 h 2600920"/>
              <a:gd name="connsiteX440" fmla="*/ 884337 w 10693000"/>
              <a:gd name="connsiteY440" fmla="*/ 2338983 h 2600920"/>
              <a:gd name="connsiteX441" fmla="*/ 817959 w 10693000"/>
              <a:gd name="connsiteY441" fmla="*/ 2359819 h 2600920"/>
              <a:gd name="connsiteX442" fmla="*/ 753070 w 10693000"/>
              <a:gd name="connsiteY442" fmla="*/ 2339578 h 2600920"/>
              <a:gd name="connsiteX443" fmla="*/ 719137 w 10693000"/>
              <a:gd name="connsiteY443" fmla="*/ 2294037 h 2600920"/>
              <a:gd name="connsiteX444" fmla="*/ 692348 w 10693000"/>
              <a:gd name="connsiteY444" fmla="*/ 2207419 h 2600920"/>
              <a:gd name="connsiteX445" fmla="*/ 551259 w 10693000"/>
              <a:gd name="connsiteY445" fmla="*/ 1684139 h 2600920"/>
              <a:gd name="connsiteX446" fmla="*/ 408384 w 10693000"/>
              <a:gd name="connsiteY446" fmla="*/ 2207419 h 2600920"/>
              <a:gd name="connsiteX447" fmla="*/ 381893 w 10693000"/>
              <a:gd name="connsiteY447" fmla="*/ 2292846 h 2600920"/>
              <a:gd name="connsiteX448" fmla="*/ 347662 w 10693000"/>
              <a:gd name="connsiteY448" fmla="*/ 2339281 h 2600920"/>
              <a:gd name="connsiteX449" fmla="*/ 282773 w 10693000"/>
              <a:gd name="connsiteY449" fmla="*/ 2359819 h 2600920"/>
              <a:gd name="connsiteX450" fmla="*/ 228898 w 10693000"/>
              <a:gd name="connsiteY450" fmla="*/ 2347615 h 2600920"/>
              <a:gd name="connsiteX451" fmla="*/ 194667 w 10693000"/>
              <a:gd name="connsiteY451" fmla="*/ 2313087 h 2600920"/>
              <a:gd name="connsiteX452" fmla="*/ 173236 w 10693000"/>
              <a:gd name="connsiteY452" fmla="*/ 2260104 h 2600920"/>
              <a:gd name="connsiteX453" fmla="*/ 158353 w 10693000"/>
              <a:gd name="connsiteY453" fmla="*/ 2203252 h 2600920"/>
              <a:gd name="connsiteX454" fmla="*/ 13097 w 10693000"/>
              <a:gd name="connsiteY454" fmla="*/ 1615678 h 2600920"/>
              <a:gd name="connsiteX455" fmla="*/ 0 w 10693000"/>
              <a:gd name="connsiteY455" fmla="*/ 1537692 h 2600920"/>
              <a:gd name="connsiteX456" fmla="*/ 23812 w 10693000"/>
              <a:gd name="connsiteY456" fmla="*/ 1480542 h 2600920"/>
              <a:gd name="connsiteX457" fmla="*/ 82748 w 10693000"/>
              <a:gd name="connsiteY457" fmla="*/ 1457325 h 2600920"/>
              <a:gd name="connsiteX458" fmla="*/ 7876577 w 10693000"/>
              <a:gd name="connsiteY458" fmla="*/ 363141 h 2600920"/>
              <a:gd name="connsiteX459" fmla="*/ 7796805 w 10693000"/>
              <a:gd name="connsiteY459" fmla="*/ 388442 h 2600920"/>
              <a:gd name="connsiteX460" fmla="*/ 7742334 w 10693000"/>
              <a:gd name="connsiteY460" fmla="*/ 461070 h 2600920"/>
              <a:gd name="connsiteX461" fmla="*/ 7722986 w 10693000"/>
              <a:gd name="connsiteY461" fmla="*/ 570905 h 2600920"/>
              <a:gd name="connsiteX462" fmla="*/ 7743525 w 10693000"/>
              <a:gd name="connsiteY462" fmla="*/ 683419 h 2600920"/>
              <a:gd name="connsiteX463" fmla="*/ 7799782 w 10693000"/>
              <a:gd name="connsiteY463" fmla="*/ 753368 h 2600920"/>
              <a:gd name="connsiteX464" fmla="*/ 7877768 w 10693000"/>
              <a:gd name="connsiteY464" fmla="*/ 776883 h 2600920"/>
              <a:gd name="connsiteX465" fmla="*/ 7956051 w 10693000"/>
              <a:gd name="connsiteY465" fmla="*/ 754559 h 2600920"/>
              <a:gd name="connsiteX466" fmla="*/ 8012606 w 10693000"/>
              <a:gd name="connsiteY466" fmla="*/ 686098 h 2600920"/>
              <a:gd name="connsiteX467" fmla="*/ 8033739 w 10693000"/>
              <a:gd name="connsiteY467" fmla="*/ 570905 h 2600920"/>
              <a:gd name="connsiteX468" fmla="*/ 8012606 w 10693000"/>
              <a:gd name="connsiteY468" fmla="*/ 459284 h 2600920"/>
              <a:gd name="connsiteX469" fmla="*/ 7955456 w 10693000"/>
              <a:gd name="connsiteY469" fmla="*/ 387846 h 2600920"/>
              <a:gd name="connsiteX470" fmla="*/ 7876577 w 10693000"/>
              <a:gd name="connsiteY470" fmla="*/ 363141 h 2600920"/>
              <a:gd name="connsiteX471" fmla="*/ 7147915 w 10693000"/>
              <a:gd name="connsiteY471" fmla="*/ 361951 h 2600920"/>
              <a:gd name="connsiteX472" fmla="*/ 7063976 w 10693000"/>
              <a:gd name="connsiteY472" fmla="*/ 386657 h 2600920"/>
              <a:gd name="connsiteX473" fmla="*/ 7008016 w 10693000"/>
              <a:gd name="connsiteY473" fmla="*/ 459582 h 2600920"/>
              <a:gd name="connsiteX474" fmla="*/ 6988371 w 10693000"/>
              <a:gd name="connsiteY474" fmla="*/ 572097 h 2600920"/>
              <a:gd name="connsiteX475" fmla="*/ 7007719 w 10693000"/>
              <a:gd name="connsiteY475" fmla="*/ 683420 h 2600920"/>
              <a:gd name="connsiteX476" fmla="*/ 7063083 w 10693000"/>
              <a:gd name="connsiteY476" fmla="*/ 756346 h 2600920"/>
              <a:gd name="connsiteX477" fmla="*/ 7147915 w 10693000"/>
              <a:gd name="connsiteY477" fmla="*/ 781647 h 2600920"/>
              <a:gd name="connsiteX478" fmla="*/ 7265489 w 10693000"/>
              <a:gd name="connsiteY478" fmla="*/ 725985 h 2600920"/>
              <a:gd name="connsiteX479" fmla="*/ 7309244 w 10693000"/>
              <a:gd name="connsiteY479" fmla="*/ 572097 h 2600920"/>
              <a:gd name="connsiteX480" fmla="*/ 7265489 w 10693000"/>
              <a:gd name="connsiteY480" fmla="*/ 417315 h 2600920"/>
              <a:gd name="connsiteX481" fmla="*/ 7147915 w 10693000"/>
              <a:gd name="connsiteY481" fmla="*/ 361951 h 2600920"/>
              <a:gd name="connsiteX482" fmla="*/ 6414490 w 10693000"/>
              <a:gd name="connsiteY482" fmla="*/ 361951 h 2600920"/>
              <a:gd name="connsiteX483" fmla="*/ 6330551 w 10693000"/>
              <a:gd name="connsiteY483" fmla="*/ 386657 h 2600920"/>
              <a:gd name="connsiteX484" fmla="*/ 6274591 w 10693000"/>
              <a:gd name="connsiteY484" fmla="*/ 459582 h 2600920"/>
              <a:gd name="connsiteX485" fmla="*/ 6254946 w 10693000"/>
              <a:gd name="connsiteY485" fmla="*/ 572097 h 2600920"/>
              <a:gd name="connsiteX486" fmla="*/ 6274294 w 10693000"/>
              <a:gd name="connsiteY486" fmla="*/ 683420 h 2600920"/>
              <a:gd name="connsiteX487" fmla="*/ 6329658 w 10693000"/>
              <a:gd name="connsiteY487" fmla="*/ 756346 h 2600920"/>
              <a:gd name="connsiteX488" fmla="*/ 6414490 w 10693000"/>
              <a:gd name="connsiteY488" fmla="*/ 781647 h 2600920"/>
              <a:gd name="connsiteX489" fmla="*/ 6532064 w 10693000"/>
              <a:gd name="connsiteY489" fmla="*/ 725985 h 2600920"/>
              <a:gd name="connsiteX490" fmla="*/ 6575819 w 10693000"/>
              <a:gd name="connsiteY490" fmla="*/ 572097 h 2600920"/>
              <a:gd name="connsiteX491" fmla="*/ 6532064 w 10693000"/>
              <a:gd name="connsiteY491" fmla="*/ 417315 h 2600920"/>
              <a:gd name="connsiteX492" fmla="*/ 6414490 w 10693000"/>
              <a:gd name="connsiteY492" fmla="*/ 361951 h 2600920"/>
              <a:gd name="connsiteX493" fmla="*/ 4260649 w 10693000"/>
              <a:gd name="connsiteY493" fmla="*/ 353616 h 2600920"/>
              <a:gd name="connsiteX494" fmla="*/ 4160934 w 10693000"/>
              <a:gd name="connsiteY494" fmla="*/ 395585 h 2600920"/>
              <a:gd name="connsiteX495" fmla="*/ 4113607 w 10693000"/>
              <a:gd name="connsiteY495" fmla="*/ 519708 h 2600920"/>
              <a:gd name="connsiteX496" fmla="*/ 4408287 w 10693000"/>
              <a:gd name="connsiteY496" fmla="*/ 519708 h 2600920"/>
              <a:gd name="connsiteX497" fmla="*/ 4363341 w 10693000"/>
              <a:gd name="connsiteY497" fmla="*/ 394990 h 2600920"/>
              <a:gd name="connsiteX498" fmla="*/ 4260649 w 10693000"/>
              <a:gd name="connsiteY498" fmla="*/ 353616 h 2600920"/>
              <a:gd name="connsiteX499" fmla="*/ 7147915 w 10693000"/>
              <a:gd name="connsiteY499" fmla="*/ 241698 h 2600920"/>
              <a:gd name="connsiteX500" fmla="*/ 7281860 w 10693000"/>
              <a:gd name="connsiteY500" fmla="*/ 265511 h 2600920"/>
              <a:gd name="connsiteX501" fmla="*/ 7384849 w 10693000"/>
              <a:gd name="connsiteY501" fmla="*/ 333376 h 2600920"/>
              <a:gd name="connsiteX502" fmla="*/ 7450036 w 10693000"/>
              <a:gd name="connsiteY502" fmla="*/ 438151 h 2600920"/>
              <a:gd name="connsiteX503" fmla="*/ 7472360 w 10693000"/>
              <a:gd name="connsiteY503" fmla="*/ 572097 h 2600920"/>
              <a:gd name="connsiteX504" fmla="*/ 7449738 w 10693000"/>
              <a:gd name="connsiteY504" fmla="*/ 706042 h 2600920"/>
              <a:gd name="connsiteX505" fmla="*/ 7384254 w 10693000"/>
              <a:gd name="connsiteY505" fmla="*/ 811412 h 2600920"/>
              <a:gd name="connsiteX506" fmla="*/ 7281860 w 10693000"/>
              <a:gd name="connsiteY506" fmla="*/ 878980 h 2600920"/>
              <a:gd name="connsiteX507" fmla="*/ 7147915 w 10693000"/>
              <a:gd name="connsiteY507" fmla="*/ 902495 h 2600920"/>
              <a:gd name="connsiteX508" fmla="*/ 7015160 w 10693000"/>
              <a:gd name="connsiteY508" fmla="*/ 878683 h 2600920"/>
              <a:gd name="connsiteX509" fmla="*/ 6913064 w 10693000"/>
              <a:gd name="connsiteY509" fmla="*/ 810519 h 2600920"/>
              <a:gd name="connsiteX510" fmla="*/ 6847579 w 10693000"/>
              <a:gd name="connsiteY510" fmla="*/ 705744 h 2600920"/>
              <a:gd name="connsiteX511" fmla="*/ 6825255 w 10693000"/>
              <a:gd name="connsiteY511" fmla="*/ 572097 h 2600920"/>
              <a:gd name="connsiteX512" fmla="*/ 6847877 w 10693000"/>
              <a:gd name="connsiteY512" fmla="*/ 436961 h 2600920"/>
              <a:gd name="connsiteX513" fmla="*/ 6912766 w 10693000"/>
              <a:gd name="connsiteY513" fmla="*/ 332186 h 2600920"/>
              <a:gd name="connsiteX514" fmla="*/ 7015160 w 10693000"/>
              <a:gd name="connsiteY514" fmla="*/ 265213 h 2600920"/>
              <a:gd name="connsiteX515" fmla="*/ 7147915 w 10693000"/>
              <a:gd name="connsiteY515" fmla="*/ 241698 h 2600920"/>
              <a:gd name="connsiteX516" fmla="*/ 6414490 w 10693000"/>
              <a:gd name="connsiteY516" fmla="*/ 241698 h 2600920"/>
              <a:gd name="connsiteX517" fmla="*/ 6548435 w 10693000"/>
              <a:gd name="connsiteY517" fmla="*/ 265511 h 2600920"/>
              <a:gd name="connsiteX518" fmla="*/ 6651424 w 10693000"/>
              <a:gd name="connsiteY518" fmla="*/ 333376 h 2600920"/>
              <a:gd name="connsiteX519" fmla="*/ 6716611 w 10693000"/>
              <a:gd name="connsiteY519" fmla="*/ 438151 h 2600920"/>
              <a:gd name="connsiteX520" fmla="*/ 6738935 w 10693000"/>
              <a:gd name="connsiteY520" fmla="*/ 572097 h 2600920"/>
              <a:gd name="connsiteX521" fmla="*/ 6716313 w 10693000"/>
              <a:gd name="connsiteY521" fmla="*/ 706042 h 2600920"/>
              <a:gd name="connsiteX522" fmla="*/ 6650829 w 10693000"/>
              <a:gd name="connsiteY522" fmla="*/ 811412 h 2600920"/>
              <a:gd name="connsiteX523" fmla="*/ 6548435 w 10693000"/>
              <a:gd name="connsiteY523" fmla="*/ 878980 h 2600920"/>
              <a:gd name="connsiteX524" fmla="*/ 6414490 w 10693000"/>
              <a:gd name="connsiteY524" fmla="*/ 902495 h 2600920"/>
              <a:gd name="connsiteX525" fmla="*/ 6281735 w 10693000"/>
              <a:gd name="connsiteY525" fmla="*/ 878683 h 2600920"/>
              <a:gd name="connsiteX526" fmla="*/ 6179639 w 10693000"/>
              <a:gd name="connsiteY526" fmla="*/ 810519 h 2600920"/>
              <a:gd name="connsiteX527" fmla="*/ 6114154 w 10693000"/>
              <a:gd name="connsiteY527" fmla="*/ 705744 h 2600920"/>
              <a:gd name="connsiteX528" fmla="*/ 6091830 w 10693000"/>
              <a:gd name="connsiteY528" fmla="*/ 572097 h 2600920"/>
              <a:gd name="connsiteX529" fmla="*/ 6114452 w 10693000"/>
              <a:gd name="connsiteY529" fmla="*/ 436961 h 2600920"/>
              <a:gd name="connsiteX530" fmla="*/ 6179341 w 10693000"/>
              <a:gd name="connsiteY530" fmla="*/ 332186 h 2600920"/>
              <a:gd name="connsiteX531" fmla="*/ 6281735 w 10693000"/>
              <a:gd name="connsiteY531" fmla="*/ 265213 h 2600920"/>
              <a:gd name="connsiteX532" fmla="*/ 6414490 w 10693000"/>
              <a:gd name="connsiteY532" fmla="*/ 241698 h 2600920"/>
              <a:gd name="connsiteX533" fmla="*/ 4266007 w 10693000"/>
              <a:gd name="connsiteY533" fmla="*/ 240506 h 2600920"/>
              <a:gd name="connsiteX534" fmla="*/ 4429420 w 10693000"/>
              <a:gd name="connsiteY534" fmla="*/ 280690 h 2600920"/>
              <a:gd name="connsiteX535" fmla="*/ 4531516 w 10693000"/>
              <a:gd name="connsiteY535" fmla="*/ 384572 h 2600920"/>
              <a:gd name="connsiteX536" fmla="*/ 4565449 w 10693000"/>
              <a:gd name="connsiteY536" fmla="*/ 514350 h 2600920"/>
              <a:gd name="connsiteX537" fmla="*/ 4530326 w 10693000"/>
              <a:gd name="connsiteY537" fmla="*/ 593824 h 2600920"/>
              <a:gd name="connsiteX538" fmla="*/ 4431504 w 10693000"/>
              <a:gd name="connsiteY538" fmla="*/ 611981 h 2600920"/>
              <a:gd name="connsiteX539" fmla="*/ 4113607 w 10693000"/>
              <a:gd name="connsiteY539" fmla="*/ 611981 h 2600920"/>
              <a:gd name="connsiteX540" fmla="*/ 4135931 w 10693000"/>
              <a:gd name="connsiteY540" fmla="*/ 709613 h 2600920"/>
              <a:gd name="connsiteX541" fmla="*/ 4193677 w 10693000"/>
              <a:gd name="connsiteY541" fmla="*/ 773311 h 2600920"/>
              <a:gd name="connsiteX542" fmla="*/ 4273151 w 10693000"/>
              <a:gd name="connsiteY542" fmla="*/ 794742 h 2600920"/>
              <a:gd name="connsiteX543" fmla="*/ 4326431 w 10693000"/>
              <a:gd name="connsiteY543" fmla="*/ 787896 h 2600920"/>
              <a:gd name="connsiteX544" fmla="*/ 4373163 w 10693000"/>
              <a:gd name="connsiteY544" fmla="*/ 766465 h 2600920"/>
              <a:gd name="connsiteX545" fmla="*/ 4414835 w 10693000"/>
              <a:gd name="connsiteY545" fmla="*/ 735211 h 2600920"/>
              <a:gd name="connsiteX546" fmla="*/ 4464246 w 10693000"/>
              <a:gd name="connsiteY546" fmla="*/ 689967 h 2600920"/>
              <a:gd name="connsiteX547" fmla="*/ 4499965 w 10693000"/>
              <a:gd name="connsiteY547" fmla="*/ 679252 h 2600920"/>
              <a:gd name="connsiteX548" fmla="*/ 4540446 w 10693000"/>
              <a:gd name="connsiteY548" fmla="*/ 692944 h 2600920"/>
              <a:gd name="connsiteX549" fmla="*/ 4555924 w 10693000"/>
              <a:gd name="connsiteY549" fmla="*/ 731639 h 2600920"/>
              <a:gd name="connsiteX550" fmla="*/ 4538660 w 10693000"/>
              <a:gd name="connsiteY550" fmla="*/ 783134 h 2600920"/>
              <a:gd name="connsiteX551" fmla="*/ 4486570 w 10693000"/>
              <a:gd name="connsiteY551" fmla="*/ 839689 h 2600920"/>
              <a:gd name="connsiteX552" fmla="*/ 4399059 w 10693000"/>
              <a:gd name="connsiteY552" fmla="*/ 884635 h 2600920"/>
              <a:gd name="connsiteX553" fmla="*/ 4277913 w 10693000"/>
              <a:gd name="connsiteY553" fmla="*/ 902494 h 2600920"/>
              <a:gd name="connsiteX554" fmla="*/ 4034430 w 10693000"/>
              <a:gd name="connsiteY554" fmla="*/ 813197 h 2600920"/>
              <a:gd name="connsiteX555" fmla="*/ 3947515 w 10693000"/>
              <a:gd name="connsiteY555" fmla="*/ 570905 h 2600920"/>
              <a:gd name="connsiteX556" fmla="*/ 3968946 w 10693000"/>
              <a:gd name="connsiteY556" fmla="*/ 437257 h 2600920"/>
              <a:gd name="connsiteX557" fmla="*/ 4031454 w 10693000"/>
              <a:gd name="connsiteY557" fmla="*/ 331589 h 2600920"/>
              <a:gd name="connsiteX558" fmla="*/ 4132657 w 10693000"/>
              <a:gd name="connsiteY558" fmla="*/ 264021 h 2600920"/>
              <a:gd name="connsiteX559" fmla="*/ 4266007 w 10693000"/>
              <a:gd name="connsiteY559" fmla="*/ 240506 h 2600920"/>
              <a:gd name="connsiteX560" fmla="*/ 2517575 w 10693000"/>
              <a:gd name="connsiteY560" fmla="*/ 14884 h 2600920"/>
              <a:gd name="connsiteX561" fmla="*/ 3079550 w 10693000"/>
              <a:gd name="connsiteY561" fmla="*/ 14884 h 2600920"/>
              <a:gd name="connsiteX562" fmla="*/ 3147715 w 10693000"/>
              <a:gd name="connsiteY562" fmla="*/ 35125 h 2600920"/>
              <a:gd name="connsiteX563" fmla="*/ 3170038 w 10693000"/>
              <a:gd name="connsiteY563" fmla="*/ 88107 h 2600920"/>
              <a:gd name="connsiteX564" fmla="*/ 3147416 w 10693000"/>
              <a:gd name="connsiteY564" fmla="*/ 140793 h 2600920"/>
              <a:gd name="connsiteX565" fmla="*/ 3079550 w 10693000"/>
              <a:gd name="connsiteY565" fmla="*/ 160736 h 2600920"/>
              <a:gd name="connsiteX566" fmla="*/ 2886669 w 10693000"/>
              <a:gd name="connsiteY566" fmla="*/ 160736 h 2600920"/>
              <a:gd name="connsiteX567" fmla="*/ 2886669 w 10693000"/>
              <a:gd name="connsiteY567" fmla="*/ 794743 h 2600920"/>
              <a:gd name="connsiteX568" fmla="*/ 2862261 w 10693000"/>
              <a:gd name="connsiteY568" fmla="*/ 876004 h 2600920"/>
              <a:gd name="connsiteX569" fmla="*/ 2799158 w 10693000"/>
              <a:gd name="connsiteY569" fmla="*/ 902495 h 2600920"/>
              <a:gd name="connsiteX570" fmla="*/ 2735163 w 10693000"/>
              <a:gd name="connsiteY570" fmla="*/ 875706 h 2600920"/>
              <a:gd name="connsiteX571" fmla="*/ 2710457 w 10693000"/>
              <a:gd name="connsiteY571" fmla="*/ 794743 h 2600920"/>
              <a:gd name="connsiteX572" fmla="*/ 2710457 w 10693000"/>
              <a:gd name="connsiteY572" fmla="*/ 160736 h 2600920"/>
              <a:gd name="connsiteX573" fmla="*/ 2517575 w 10693000"/>
              <a:gd name="connsiteY573" fmla="*/ 160736 h 2600920"/>
              <a:gd name="connsiteX574" fmla="*/ 2450305 w 10693000"/>
              <a:gd name="connsiteY574" fmla="*/ 140793 h 2600920"/>
              <a:gd name="connsiteX575" fmla="*/ 2428280 w 10693000"/>
              <a:gd name="connsiteY575" fmla="*/ 88107 h 2600920"/>
              <a:gd name="connsiteX576" fmla="*/ 2451199 w 10693000"/>
              <a:gd name="connsiteY576" fmla="*/ 34529 h 2600920"/>
              <a:gd name="connsiteX577" fmla="*/ 2517575 w 10693000"/>
              <a:gd name="connsiteY577" fmla="*/ 14884 h 2600920"/>
              <a:gd name="connsiteX578" fmla="*/ 8119465 w 10693000"/>
              <a:gd name="connsiteY578" fmla="*/ 0 h 2600920"/>
              <a:gd name="connsiteX579" fmla="*/ 8176317 w 10693000"/>
              <a:gd name="connsiteY579" fmla="*/ 23515 h 2600920"/>
              <a:gd name="connsiteX580" fmla="*/ 8196259 w 10693000"/>
              <a:gd name="connsiteY580" fmla="*/ 92869 h 2600920"/>
              <a:gd name="connsiteX581" fmla="*/ 8196259 w 10693000"/>
              <a:gd name="connsiteY581" fmla="*/ 809625 h 2600920"/>
              <a:gd name="connsiteX582" fmla="*/ 8174829 w 10693000"/>
              <a:gd name="connsiteY582" fmla="*/ 879277 h 2600920"/>
              <a:gd name="connsiteX583" fmla="*/ 8119465 w 10693000"/>
              <a:gd name="connsiteY583" fmla="*/ 902494 h 2600920"/>
              <a:gd name="connsiteX584" fmla="*/ 8064398 w 10693000"/>
              <a:gd name="connsiteY584" fmla="*/ 878384 h 2600920"/>
              <a:gd name="connsiteX585" fmla="*/ 8042669 w 10693000"/>
              <a:gd name="connsiteY585" fmla="*/ 809625 h 2600920"/>
              <a:gd name="connsiteX586" fmla="*/ 8042669 w 10693000"/>
              <a:gd name="connsiteY586" fmla="*/ 793552 h 2600920"/>
              <a:gd name="connsiteX587" fmla="*/ 7978078 w 10693000"/>
              <a:gd name="connsiteY587" fmla="*/ 854571 h 2600920"/>
              <a:gd name="connsiteX588" fmla="*/ 7909022 w 10693000"/>
              <a:gd name="connsiteY588" fmla="*/ 890290 h 2600920"/>
              <a:gd name="connsiteX589" fmla="*/ 7827761 w 10693000"/>
              <a:gd name="connsiteY589" fmla="*/ 902494 h 2600920"/>
              <a:gd name="connsiteX590" fmla="*/ 7719712 w 10693000"/>
              <a:gd name="connsiteY590" fmla="*/ 877789 h 2600920"/>
              <a:gd name="connsiteX591" fmla="*/ 7633690 w 10693000"/>
              <a:gd name="connsiteY591" fmla="*/ 807244 h 2600920"/>
              <a:gd name="connsiteX592" fmla="*/ 7578623 w 10693000"/>
              <a:gd name="connsiteY592" fmla="*/ 699492 h 2600920"/>
              <a:gd name="connsiteX593" fmla="*/ 7559871 w 10693000"/>
              <a:gd name="connsiteY593" fmla="*/ 565547 h 2600920"/>
              <a:gd name="connsiteX594" fmla="*/ 7634285 w 10693000"/>
              <a:gd name="connsiteY594" fmla="*/ 328017 h 2600920"/>
              <a:gd name="connsiteX595" fmla="*/ 7830143 w 10693000"/>
              <a:gd name="connsiteY595" fmla="*/ 242888 h 2600920"/>
              <a:gd name="connsiteX596" fmla="*/ 7948610 w 10693000"/>
              <a:gd name="connsiteY596" fmla="*/ 266998 h 2600920"/>
              <a:gd name="connsiteX597" fmla="*/ 8042669 w 10693000"/>
              <a:gd name="connsiteY597" fmla="*/ 341114 h 2600920"/>
              <a:gd name="connsiteX598" fmla="*/ 8042669 w 10693000"/>
              <a:gd name="connsiteY598" fmla="*/ 101203 h 2600920"/>
              <a:gd name="connsiteX599" fmla="*/ 8062612 w 10693000"/>
              <a:gd name="connsiteY599" fmla="*/ 25599 h 2600920"/>
              <a:gd name="connsiteX600" fmla="*/ 8119465 w 10693000"/>
              <a:gd name="connsiteY600" fmla="*/ 0 h 2600920"/>
              <a:gd name="connsiteX601" fmla="*/ 5035746 w 10693000"/>
              <a:gd name="connsiteY601" fmla="*/ 0 h 2600920"/>
              <a:gd name="connsiteX602" fmla="*/ 5100635 w 10693000"/>
              <a:gd name="connsiteY602" fmla="*/ 30956 h 2600920"/>
              <a:gd name="connsiteX603" fmla="*/ 5129805 w 10693000"/>
              <a:gd name="connsiteY603" fmla="*/ 120849 h 2600920"/>
              <a:gd name="connsiteX604" fmla="*/ 5244105 w 10693000"/>
              <a:gd name="connsiteY604" fmla="*/ 630436 h 2600920"/>
              <a:gd name="connsiteX605" fmla="*/ 5372097 w 10693000"/>
              <a:gd name="connsiteY605" fmla="*/ 153591 h 2600920"/>
              <a:gd name="connsiteX606" fmla="*/ 5397696 w 10693000"/>
              <a:gd name="connsiteY606" fmla="*/ 70247 h 2600920"/>
              <a:gd name="connsiteX607" fmla="*/ 5434605 w 10693000"/>
              <a:gd name="connsiteY607" fmla="*/ 20836 h 2600920"/>
              <a:gd name="connsiteX608" fmla="*/ 5504257 w 10693000"/>
              <a:gd name="connsiteY608" fmla="*/ 0 h 2600920"/>
              <a:gd name="connsiteX609" fmla="*/ 5573611 w 10693000"/>
              <a:gd name="connsiteY609" fmla="*/ 21729 h 2600920"/>
              <a:gd name="connsiteX610" fmla="*/ 5607841 w 10693000"/>
              <a:gd name="connsiteY610" fmla="*/ 69056 h 2600920"/>
              <a:gd name="connsiteX611" fmla="*/ 5633440 w 10693000"/>
              <a:gd name="connsiteY611" fmla="*/ 153591 h 2600920"/>
              <a:gd name="connsiteX612" fmla="*/ 5762622 w 10693000"/>
              <a:gd name="connsiteY612" fmla="*/ 630436 h 2600920"/>
              <a:gd name="connsiteX613" fmla="*/ 5876922 w 10693000"/>
              <a:gd name="connsiteY613" fmla="*/ 120849 h 2600920"/>
              <a:gd name="connsiteX614" fmla="*/ 5892698 w 10693000"/>
              <a:gd name="connsiteY614" fmla="*/ 58341 h 2600920"/>
              <a:gd name="connsiteX615" fmla="*/ 5918297 w 10693000"/>
              <a:gd name="connsiteY615" fmla="*/ 17860 h 2600920"/>
              <a:gd name="connsiteX616" fmla="*/ 5970982 w 10693000"/>
              <a:gd name="connsiteY616" fmla="*/ 0 h 2600920"/>
              <a:gd name="connsiteX617" fmla="*/ 6029620 w 10693000"/>
              <a:gd name="connsiteY617" fmla="*/ 22920 h 2600920"/>
              <a:gd name="connsiteX618" fmla="*/ 6053730 w 10693000"/>
              <a:gd name="connsiteY618" fmla="*/ 80367 h 2600920"/>
              <a:gd name="connsiteX619" fmla="*/ 6040633 w 10693000"/>
              <a:gd name="connsiteY619" fmla="*/ 158353 h 2600920"/>
              <a:gd name="connsiteX620" fmla="*/ 5895377 w 10693000"/>
              <a:gd name="connsiteY620" fmla="*/ 745927 h 2600920"/>
              <a:gd name="connsiteX621" fmla="*/ 5870672 w 10693000"/>
              <a:gd name="connsiteY621" fmla="*/ 833140 h 2600920"/>
              <a:gd name="connsiteX622" fmla="*/ 5837334 w 10693000"/>
              <a:gd name="connsiteY622" fmla="*/ 881658 h 2600920"/>
              <a:gd name="connsiteX623" fmla="*/ 5770957 w 10693000"/>
              <a:gd name="connsiteY623" fmla="*/ 902494 h 2600920"/>
              <a:gd name="connsiteX624" fmla="*/ 5706068 w 10693000"/>
              <a:gd name="connsiteY624" fmla="*/ 882253 h 2600920"/>
              <a:gd name="connsiteX625" fmla="*/ 5672135 w 10693000"/>
              <a:gd name="connsiteY625" fmla="*/ 836712 h 2600920"/>
              <a:gd name="connsiteX626" fmla="*/ 5645346 w 10693000"/>
              <a:gd name="connsiteY626" fmla="*/ 750094 h 2600920"/>
              <a:gd name="connsiteX627" fmla="*/ 5504257 w 10693000"/>
              <a:gd name="connsiteY627" fmla="*/ 226814 h 2600920"/>
              <a:gd name="connsiteX628" fmla="*/ 5361382 w 10693000"/>
              <a:gd name="connsiteY628" fmla="*/ 750094 h 2600920"/>
              <a:gd name="connsiteX629" fmla="*/ 5334890 w 10693000"/>
              <a:gd name="connsiteY629" fmla="*/ 835521 h 2600920"/>
              <a:gd name="connsiteX630" fmla="*/ 5300660 w 10693000"/>
              <a:gd name="connsiteY630" fmla="*/ 881956 h 2600920"/>
              <a:gd name="connsiteX631" fmla="*/ 5235771 w 10693000"/>
              <a:gd name="connsiteY631" fmla="*/ 902494 h 2600920"/>
              <a:gd name="connsiteX632" fmla="*/ 5181895 w 10693000"/>
              <a:gd name="connsiteY632" fmla="*/ 890290 h 2600920"/>
              <a:gd name="connsiteX633" fmla="*/ 5147665 w 10693000"/>
              <a:gd name="connsiteY633" fmla="*/ 855762 h 2600920"/>
              <a:gd name="connsiteX634" fmla="*/ 5126233 w 10693000"/>
              <a:gd name="connsiteY634" fmla="*/ 802779 h 2600920"/>
              <a:gd name="connsiteX635" fmla="*/ 5111351 w 10693000"/>
              <a:gd name="connsiteY635" fmla="*/ 745927 h 2600920"/>
              <a:gd name="connsiteX636" fmla="*/ 4966094 w 10693000"/>
              <a:gd name="connsiteY636" fmla="*/ 158353 h 2600920"/>
              <a:gd name="connsiteX637" fmla="*/ 4952997 w 10693000"/>
              <a:gd name="connsiteY637" fmla="*/ 80367 h 2600920"/>
              <a:gd name="connsiteX638" fmla="*/ 4976810 w 10693000"/>
              <a:gd name="connsiteY638" fmla="*/ 23217 h 2600920"/>
              <a:gd name="connsiteX639" fmla="*/ 5035746 w 10693000"/>
              <a:gd name="connsiteY639" fmla="*/ 0 h 2600920"/>
              <a:gd name="connsiteX640" fmla="*/ 3321248 w 10693000"/>
              <a:gd name="connsiteY640" fmla="*/ 0 h 2600920"/>
              <a:gd name="connsiteX641" fmla="*/ 3381672 w 10693000"/>
              <a:gd name="connsiteY641" fmla="*/ 25003 h 2600920"/>
              <a:gd name="connsiteX642" fmla="*/ 3403400 w 10693000"/>
              <a:gd name="connsiteY642" fmla="*/ 98822 h 2600920"/>
              <a:gd name="connsiteX643" fmla="*/ 3403400 w 10693000"/>
              <a:gd name="connsiteY643" fmla="*/ 339924 h 2600920"/>
              <a:gd name="connsiteX644" fmla="*/ 3463825 w 10693000"/>
              <a:gd name="connsiteY644" fmla="*/ 283369 h 2600920"/>
              <a:gd name="connsiteX645" fmla="*/ 3529012 w 10693000"/>
              <a:gd name="connsiteY645" fmla="*/ 252115 h 2600920"/>
              <a:gd name="connsiteX646" fmla="*/ 3605808 w 10693000"/>
              <a:gd name="connsiteY646" fmla="*/ 241697 h 2600920"/>
              <a:gd name="connsiteX647" fmla="*/ 3715642 w 10693000"/>
              <a:gd name="connsiteY647" fmla="*/ 267891 h 2600920"/>
              <a:gd name="connsiteX648" fmla="*/ 3790950 w 10693000"/>
              <a:gd name="connsiteY648" fmla="*/ 344091 h 2600920"/>
              <a:gd name="connsiteX649" fmla="*/ 3814166 w 10693000"/>
              <a:gd name="connsiteY649" fmla="*/ 409278 h 2600920"/>
              <a:gd name="connsiteX650" fmla="*/ 3820119 w 10693000"/>
              <a:gd name="connsiteY650" fmla="*/ 492324 h 2600920"/>
              <a:gd name="connsiteX651" fmla="*/ 3820119 w 10693000"/>
              <a:gd name="connsiteY651" fmla="*/ 803672 h 2600920"/>
              <a:gd name="connsiteX652" fmla="*/ 3797795 w 10693000"/>
              <a:gd name="connsiteY652" fmla="*/ 877491 h 2600920"/>
              <a:gd name="connsiteX653" fmla="*/ 3738561 w 10693000"/>
              <a:gd name="connsiteY653" fmla="*/ 902494 h 2600920"/>
              <a:gd name="connsiteX654" fmla="*/ 3658194 w 10693000"/>
              <a:gd name="connsiteY654" fmla="*/ 803672 h 2600920"/>
              <a:gd name="connsiteX655" fmla="*/ 3658194 w 10693000"/>
              <a:gd name="connsiteY655" fmla="*/ 529233 h 2600920"/>
              <a:gd name="connsiteX656" fmla="*/ 3634978 w 10693000"/>
              <a:gd name="connsiteY656" fmla="*/ 409278 h 2600920"/>
              <a:gd name="connsiteX657" fmla="*/ 3546871 w 10693000"/>
              <a:gd name="connsiteY657" fmla="*/ 367308 h 2600920"/>
              <a:gd name="connsiteX658" fmla="*/ 3468587 w 10693000"/>
              <a:gd name="connsiteY658" fmla="*/ 392014 h 2600920"/>
              <a:gd name="connsiteX659" fmla="*/ 3416497 w 10693000"/>
              <a:gd name="connsiteY659" fmla="*/ 459581 h 2600920"/>
              <a:gd name="connsiteX660" fmla="*/ 3403400 w 10693000"/>
              <a:gd name="connsiteY660" fmla="*/ 588764 h 2600920"/>
              <a:gd name="connsiteX661" fmla="*/ 3403400 w 10693000"/>
              <a:gd name="connsiteY661" fmla="*/ 803672 h 2600920"/>
              <a:gd name="connsiteX662" fmla="*/ 3381672 w 10693000"/>
              <a:gd name="connsiteY662" fmla="*/ 877193 h 2600920"/>
              <a:gd name="connsiteX663" fmla="*/ 3321248 w 10693000"/>
              <a:gd name="connsiteY663" fmla="*/ 902494 h 2600920"/>
              <a:gd name="connsiteX664" fmla="*/ 3240880 w 10693000"/>
              <a:gd name="connsiteY664" fmla="*/ 803672 h 2600920"/>
              <a:gd name="connsiteX665" fmla="*/ 3240880 w 10693000"/>
              <a:gd name="connsiteY665" fmla="*/ 98822 h 2600920"/>
              <a:gd name="connsiteX666" fmla="*/ 3262015 w 10693000"/>
              <a:gd name="connsiteY666" fmla="*/ 24706 h 2600920"/>
              <a:gd name="connsiteX667" fmla="*/ 3321248 w 10693000"/>
              <a:gd name="connsiteY667" fmla="*/ 0 h 260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Lst>
            <a:rect l="l" t="t" r="r" b="b"/>
            <a:pathLst>
              <a:path w="10693000" h="2600920">
                <a:moveTo>
                  <a:pt x="9092800" y="2032993"/>
                </a:moveTo>
                <a:cubicBezTo>
                  <a:pt x="9068988" y="2041725"/>
                  <a:pt x="9034360" y="2050952"/>
                  <a:pt x="8988918" y="2060675"/>
                </a:cubicBezTo>
                <a:cubicBezTo>
                  <a:pt x="8943476" y="2070399"/>
                  <a:pt x="8912024" y="2077543"/>
                  <a:pt x="8894561" y="2082107"/>
                </a:cubicBezTo>
                <a:cubicBezTo>
                  <a:pt x="8877099" y="2086671"/>
                  <a:pt x="8860430" y="2095600"/>
                  <a:pt x="8844555" y="2108896"/>
                </a:cubicBezTo>
                <a:cubicBezTo>
                  <a:pt x="8828680" y="2122191"/>
                  <a:pt x="8820742" y="2140745"/>
                  <a:pt x="8820742" y="2164557"/>
                </a:cubicBezTo>
                <a:cubicBezTo>
                  <a:pt x="8820742" y="2189164"/>
                  <a:pt x="8830069" y="2210099"/>
                  <a:pt x="8848722" y="2227363"/>
                </a:cubicBezTo>
                <a:cubicBezTo>
                  <a:pt x="8867375" y="2244627"/>
                  <a:pt x="8891783" y="2253259"/>
                  <a:pt x="8921946" y="2253259"/>
                </a:cubicBezTo>
                <a:cubicBezTo>
                  <a:pt x="8954092" y="2253259"/>
                  <a:pt x="8983759" y="2246215"/>
                  <a:pt x="9010945" y="2232125"/>
                </a:cubicBezTo>
                <a:cubicBezTo>
                  <a:pt x="9038131" y="2218036"/>
                  <a:pt x="9058074" y="2199879"/>
                  <a:pt x="9070774" y="2177654"/>
                </a:cubicBezTo>
                <a:cubicBezTo>
                  <a:pt x="9085458" y="2153048"/>
                  <a:pt x="9092800" y="2112567"/>
                  <a:pt x="9092800" y="2056211"/>
                </a:cubicBezTo>
                <a:close/>
                <a:moveTo>
                  <a:pt x="8248052" y="1820466"/>
                </a:moveTo>
                <a:cubicBezTo>
                  <a:pt x="8203205" y="1820466"/>
                  <a:pt x="8165403" y="1838127"/>
                  <a:pt x="8134645" y="1873449"/>
                </a:cubicBezTo>
                <a:cubicBezTo>
                  <a:pt x="8103887" y="1908770"/>
                  <a:pt x="8088508" y="1960761"/>
                  <a:pt x="8088508" y="2029421"/>
                </a:cubicBezTo>
                <a:cubicBezTo>
                  <a:pt x="8088508" y="2094111"/>
                  <a:pt x="8103788" y="2144415"/>
                  <a:pt x="8134347" y="2180332"/>
                </a:cubicBezTo>
                <a:cubicBezTo>
                  <a:pt x="8164907" y="2216249"/>
                  <a:pt x="8202808" y="2234208"/>
                  <a:pt x="8248052" y="2234208"/>
                </a:cubicBezTo>
                <a:cubicBezTo>
                  <a:pt x="8275039" y="2234208"/>
                  <a:pt x="8300042" y="2226370"/>
                  <a:pt x="8323061" y="2210693"/>
                </a:cubicBezTo>
                <a:cubicBezTo>
                  <a:pt x="8346080" y="2195017"/>
                  <a:pt x="8364535" y="2171502"/>
                  <a:pt x="8378425" y="2140149"/>
                </a:cubicBezTo>
                <a:cubicBezTo>
                  <a:pt x="8392316" y="2108795"/>
                  <a:pt x="8399261" y="2070894"/>
                  <a:pt x="8399261" y="2026444"/>
                </a:cubicBezTo>
                <a:cubicBezTo>
                  <a:pt x="8399261" y="1983581"/>
                  <a:pt x="8392713" y="1946771"/>
                  <a:pt x="8379616" y="1916013"/>
                </a:cubicBezTo>
                <a:cubicBezTo>
                  <a:pt x="8366519" y="1885256"/>
                  <a:pt x="8348362" y="1861642"/>
                  <a:pt x="8325145" y="1845171"/>
                </a:cubicBezTo>
                <a:cubicBezTo>
                  <a:pt x="8301928" y="1828701"/>
                  <a:pt x="8276230" y="1820466"/>
                  <a:pt x="8248052" y="1820466"/>
                </a:cubicBezTo>
                <a:close/>
                <a:moveTo>
                  <a:pt x="4429718" y="1820466"/>
                </a:moveTo>
                <a:cubicBezTo>
                  <a:pt x="4383284" y="1820466"/>
                  <a:pt x="4346077" y="1838127"/>
                  <a:pt x="4318097" y="1873449"/>
                </a:cubicBezTo>
                <a:cubicBezTo>
                  <a:pt x="4290118" y="1908770"/>
                  <a:pt x="4276128" y="1958975"/>
                  <a:pt x="4276128" y="2024063"/>
                </a:cubicBezTo>
                <a:cubicBezTo>
                  <a:pt x="4276128" y="2089944"/>
                  <a:pt x="4290514" y="2139752"/>
                  <a:pt x="4319288" y="2173486"/>
                </a:cubicBezTo>
                <a:cubicBezTo>
                  <a:pt x="4348061" y="2207221"/>
                  <a:pt x="4385268" y="2224088"/>
                  <a:pt x="4430909" y="2224088"/>
                </a:cubicBezTo>
                <a:cubicBezTo>
                  <a:pt x="4457896" y="2224088"/>
                  <a:pt x="4483396" y="2216845"/>
                  <a:pt x="4507406" y="2202359"/>
                </a:cubicBezTo>
                <a:cubicBezTo>
                  <a:pt x="4531418" y="2187873"/>
                  <a:pt x="4550964" y="2166045"/>
                  <a:pt x="4566045" y="2136874"/>
                </a:cubicBezTo>
                <a:cubicBezTo>
                  <a:pt x="4581126" y="2107704"/>
                  <a:pt x="4588667" y="2072283"/>
                  <a:pt x="4588667" y="2030611"/>
                </a:cubicBezTo>
                <a:cubicBezTo>
                  <a:pt x="4588667" y="1964333"/>
                  <a:pt x="4574082" y="1912739"/>
                  <a:pt x="4544911" y="1875830"/>
                </a:cubicBezTo>
                <a:cubicBezTo>
                  <a:pt x="4515741" y="1838921"/>
                  <a:pt x="4477343" y="1820466"/>
                  <a:pt x="4429718" y="1820466"/>
                </a:cubicBezTo>
                <a:close/>
                <a:moveTo>
                  <a:pt x="6404965" y="1819276"/>
                </a:moveTo>
                <a:cubicBezTo>
                  <a:pt x="6373215" y="1819276"/>
                  <a:pt x="6345235" y="1827511"/>
                  <a:pt x="6321026" y="1843982"/>
                </a:cubicBezTo>
                <a:cubicBezTo>
                  <a:pt x="6296816" y="1860452"/>
                  <a:pt x="6278163" y="1884761"/>
                  <a:pt x="6265066" y="1916907"/>
                </a:cubicBezTo>
                <a:cubicBezTo>
                  <a:pt x="6251969" y="1949054"/>
                  <a:pt x="6245421" y="1986559"/>
                  <a:pt x="6245421" y="2029422"/>
                </a:cubicBezTo>
                <a:cubicBezTo>
                  <a:pt x="6245421" y="2071887"/>
                  <a:pt x="6251870" y="2108995"/>
                  <a:pt x="6264769" y="2140745"/>
                </a:cubicBezTo>
                <a:cubicBezTo>
                  <a:pt x="6277667" y="2172495"/>
                  <a:pt x="6296122" y="2196804"/>
                  <a:pt x="6320133" y="2213671"/>
                </a:cubicBezTo>
                <a:cubicBezTo>
                  <a:pt x="6344143" y="2230538"/>
                  <a:pt x="6372421" y="2238971"/>
                  <a:pt x="6404965" y="2238971"/>
                </a:cubicBezTo>
                <a:cubicBezTo>
                  <a:pt x="6454177" y="2238971"/>
                  <a:pt x="6493369" y="2220418"/>
                  <a:pt x="6522539" y="2183310"/>
                </a:cubicBezTo>
                <a:cubicBezTo>
                  <a:pt x="6551709" y="2146202"/>
                  <a:pt x="6566294" y="2094906"/>
                  <a:pt x="6566294" y="2029422"/>
                </a:cubicBezTo>
                <a:cubicBezTo>
                  <a:pt x="6566294" y="1963143"/>
                  <a:pt x="6551709" y="1911550"/>
                  <a:pt x="6522539" y="1874640"/>
                </a:cubicBezTo>
                <a:cubicBezTo>
                  <a:pt x="6493369" y="1837731"/>
                  <a:pt x="6454177" y="1819276"/>
                  <a:pt x="6404965" y="1819276"/>
                </a:cubicBezTo>
                <a:close/>
                <a:moveTo>
                  <a:pt x="1461492" y="1819276"/>
                </a:moveTo>
                <a:cubicBezTo>
                  <a:pt x="1429742" y="1819276"/>
                  <a:pt x="1401762" y="1827511"/>
                  <a:pt x="1377553" y="1843982"/>
                </a:cubicBezTo>
                <a:cubicBezTo>
                  <a:pt x="1353344" y="1860452"/>
                  <a:pt x="1334690" y="1884761"/>
                  <a:pt x="1321594" y="1916907"/>
                </a:cubicBezTo>
                <a:cubicBezTo>
                  <a:pt x="1308497" y="1949054"/>
                  <a:pt x="1301948" y="1986559"/>
                  <a:pt x="1301948" y="2029422"/>
                </a:cubicBezTo>
                <a:cubicBezTo>
                  <a:pt x="1301948" y="2071887"/>
                  <a:pt x="1308397" y="2108995"/>
                  <a:pt x="1321296" y="2140745"/>
                </a:cubicBezTo>
                <a:cubicBezTo>
                  <a:pt x="1334193" y="2172495"/>
                  <a:pt x="1352649" y="2196804"/>
                  <a:pt x="1376660" y="2213671"/>
                </a:cubicBezTo>
                <a:cubicBezTo>
                  <a:pt x="1400671" y="2230538"/>
                  <a:pt x="1428948" y="2238971"/>
                  <a:pt x="1461492" y="2238971"/>
                </a:cubicBezTo>
                <a:cubicBezTo>
                  <a:pt x="1510705" y="2238971"/>
                  <a:pt x="1549896" y="2220418"/>
                  <a:pt x="1579066" y="2183310"/>
                </a:cubicBezTo>
                <a:cubicBezTo>
                  <a:pt x="1608237" y="2146202"/>
                  <a:pt x="1622822" y="2094906"/>
                  <a:pt x="1622822" y="2029422"/>
                </a:cubicBezTo>
                <a:cubicBezTo>
                  <a:pt x="1622822" y="1963143"/>
                  <a:pt x="1608237" y="1911550"/>
                  <a:pt x="1579066" y="1874640"/>
                </a:cubicBezTo>
                <a:cubicBezTo>
                  <a:pt x="1549896" y="1837731"/>
                  <a:pt x="1510705" y="1819276"/>
                  <a:pt x="1461492" y="1819276"/>
                </a:cubicBezTo>
                <a:close/>
                <a:moveTo>
                  <a:pt x="9487492" y="1699023"/>
                </a:moveTo>
                <a:cubicBezTo>
                  <a:pt x="9501780" y="1699023"/>
                  <a:pt x="9514679" y="1702396"/>
                  <a:pt x="9526188" y="1709143"/>
                </a:cubicBezTo>
                <a:cubicBezTo>
                  <a:pt x="9537697" y="1715890"/>
                  <a:pt x="9546924" y="1726011"/>
                  <a:pt x="9553870" y="1739504"/>
                </a:cubicBezTo>
                <a:cubicBezTo>
                  <a:pt x="9560815" y="1752998"/>
                  <a:pt x="9564288" y="1769468"/>
                  <a:pt x="9564288" y="1788915"/>
                </a:cubicBezTo>
                <a:lnTo>
                  <a:pt x="9564288" y="1808561"/>
                </a:lnTo>
                <a:cubicBezTo>
                  <a:pt x="9592863" y="1770858"/>
                  <a:pt x="9624117" y="1743175"/>
                  <a:pt x="9658050" y="1725515"/>
                </a:cubicBezTo>
                <a:cubicBezTo>
                  <a:pt x="9691982" y="1707854"/>
                  <a:pt x="9730975" y="1699023"/>
                  <a:pt x="9775028" y="1699023"/>
                </a:cubicBezTo>
                <a:cubicBezTo>
                  <a:pt x="9817891" y="1699023"/>
                  <a:pt x="9856190" y="1708350"/>
                  <a:pt x="9889924" y="1727003"/>
                </a:cubicBezTo>
                <a:cubicBezTo>
                  <a:pt x="9923658" y="1745656"/>
                  <a:pt x="9948860" y="1772048"/>
                  <a:pt x="9965528" y="1806179"/>
                </a:cubicBezTo>
                <a:cubicBezTo>
                  <a:pt x="9976244" y="1826023"/>
                  <a:pt x="9983189" y="1847454"/>
                  <a:pt x="9986364" y="1870473"/>
                </a:cubicBezTo>
                <a:cubicBezTo>
                  <a:pt x="9989540" y="1893492"/>
                  <a:pt x="9991127" y="1922861"/>
                  <a:pt x="9991127" y="1958579"/>
                </a:cubicBezTo>
                <a:lnTo>
                  <a:pt x="9991127" y="2260998"/>
                </a:lnTo>
                <a:cubicBezTo>
                  <a:pt x="9991127" y="2293542"/>
                  <a:pt x="9983685" y="2318148"/>
                  <a:pt x="9968803" y="2334817"/>
                </a:cubicBezTo>
                <a:cubicBezTo>
                  <a:pt x="9953920" y="2351485"/>
                  <a:pt x="9934572" y="2359820"/>
                  <a:pt x="9910760" y="2359820"/>
                </a:cubicBezTo>
                <a:cubicBezTo>
                  <a:pt x="9886551" y="2359820"/>
                  <a:pt x="9866905" y="2351287"/>
                  <a:pt x="9851824" y="2334221"/>
                </a:cubicBezTo>
                <a:cubicBezTo>
                  <a:pt x="9836742" y="2317156"/>
                  <a:pt x="9829202" y="2292748"/>
                  <a:pt x="9829202" y="2260998"/>
                </a:cubicBezTo>
                <a:lnTo>
                  <a:pt x="9829202" y="1990131"/>
                </a:lnTo>
                <a:cubicBezTo>
                  <a:pt x="9829202" y="1936553"/>
                  <a:pt x="9821760" y="1895575"/>
                  <a:pt x="9806878" y="1867199"/>
                </a:cubicBezTo>
                <a:cubicBezTo>
                  <a:pt x="9791995" y="1838822"/>
                  <a:pt x="9762328" y="1824634"/>
                  <a:pt x="9717878" y="1824634"/>
                </a:cubicBezTo>
                <a:cubicBezTo>
                  <a:pt x="9688907" y="1824634"/>
                  <a:pt x="9662514" y="1833266"/>
                  <a:pt x="9638702" y="1850530"/>
                </a:cubicBezTo>
                <a:cubicBezTo>
                  <a:pt x="9614889" y="1867794"/>
                  <a:pt x="9597427" y="1891507"/>
                  <a:pt x="9586314" y="1921670"/>
                </a:cubicBezTo>
                <a:cubicBezTo>
                  <a:pt x="9578377" y="1945879"/>
                  <a:pt x="9574408" y="1991123"/>
                  <a:pt x="9574408" y="2057401"/>
                </a:cubicBezTo>
                <a:lnTo>
                  <a:pt x="9574408" y="2260998"/>
                </a:lnTo>
                <a:cubicBezTo>
                  <a:pt x="9574408" y="2293939"/>
                  <a:pt x="9566768" y="2318644"/>
                  <a:pt x="9551489" y="2335114"/>
                </a:cubicBezTo>
                <a:cubicBezTo>
                  <a:pt x="9536209" y="2351585"/>
                  <a:pt x="9516465" y="2359820"/>
                  <a:pt x="9492255" y="2359820"/>
                </a:cubicBezTo>
                <a:cubicBezTo>
                  <a:pt x="9468840" y="2359820"/>
                  <a:pt x="9449591" y="2351287"/>
                  <a:pt x="9434510" y="2334221"/>
                </a:cubicBezTo>
                <a:cubicBezTo>
                  <a:pt x="9419429" y="2317156"/>
                  <a:pt x="9411888" y="2292748"/>
                  <a:pt x="9411888" y="2260998"/>
                </a:cubicBezTo>
                <a:lnTo>
                  <a:pt x="9411888" y="1791297"/>
                </a:lnTo>
                <a:cubicBezTo>
                  <a:pt x="9411888" y="1760340"/>
                  <a:pt x="9418634" y="1737222"/>
                  <a:pt x="9432128" y="1721943"/>
                </a:cubicBezTo>
                <a:cubicBezTo>
                  <a:pt x="9445622" y="1706663"/>
                  <a:pt x="9464077" y="1699023"/>
                  <a:pt x="9487492" y="1699023"/>
                </a:cubicBezTo>
                <a:close/>
                <a:moveTo>
                  <a:pt x="6921696" y="1699023"/>
                </a:moveTo>
                <a:cubicBezTo>
                  <a:pt x="6943921" y="1699023"/>
                  <a:pt x="6962475" y="1706465"/>
                  <a:pt x="6977358" y="1721347"/>
                </a:cubicBezTo>
                <a:cubicBezTo>
                  <a:pt x="6992240" y="1736230"/>
                  <a:pt x="6999682" y="1756768"/>
                  <a:pt x="6999682" y="1782962"/>
                </a:cubicBezTo>
                <a:lnTo>
                  <a:pt x="6999682" y="1798440"/>
                </a:lnTo>
                <a:cubicBezTo>
                  <a:pt x="7027860" y="1764706"/>
                  <a:pt x="7058022" y="1739901"/>
                  <a:pt x="7090169" y="1724026"/>
                </a:cubicBezTo>
                <a:cubicBezTo>
                  <a:pt x="7122316" y="1708151"/>
                  <a:pt x="7158035" y="1700214"/>
                  <a:pt x="7197326" y="1700214"/>
                </a:cubicBezTo>
                <a:cubicBezTo>
                  <a:pt x="7238204" y="1700214"/>
                  <a:pt x="7273327" y="1708350"/>
                  <a:pt x="7302696" y="1724622"/>
                </a:cubicBezTo>
                <a:cubicBezTo>
                  <a:pt x="7332064" y="1740893"/>
                  <a:pt x="7356274" y="1765500"/>
                  <a:pt x="7375324" y="1798440"/>
                </a:cubicBezTo>
                <a:cubicBezTo>
                  <a:pt x="7402708" y="1765103"/>
                  <a:pt x="7432077" y="1740397"/>
                  <a:pt x="7463430" y="1724324"/>
                </a:cubicBezTo>
                <a:cubicBezTo>
                  <a:pt x="7494784" y="1708250"/>
                  <a:pt x="7529510" y="1700214"/>
                  <a:pt x="7567610" y="1700214"/>
                </a:cubicBezTo>
                <a:cubicBezTo>
                  <a:pt x="7612060" y="1700214"/>
                  <a:pt x="7650358" y="1708945"/>
                  <a:pt x="7682505" y="1726408"/>
                </a:cubicBezTo>
                <a:cubicBezTo>
                  <a:pt x="7714652" y="1743870"/>
                  <a:pt x="7738663" y="1768873"/>
                  <a:pt x="7754538" y="1801417"/>
                </a:cubicBezTo>
                <a:cubicBezTo>
                  <a:pt x="7768428" y="1830786"/>
                  <a:pt x="7775374" y="1877022"/>
                  <a:pt x="7775374" y="1940125"/>
                </a:cubicBezTo>
                <a:lnTo>
                  <a:pt x="7775374" y="2257426"/>
                </a:lnTo>
                <a:cubicBezTo>
                  <a:pt x="7775374" y="2291557"/>
                  <a:pt x="7767635" y="2317156"/>
                  <a:pt x="7752157" y="2334221"/>
                </a:cubicBezTo>
                <a:cubicBezTo>
                  <a:pt x="7736679" y="2351287"/>
                  <a:pt x="7716240" y="2359820"/>
                  <a:pt x="7690840" y="2359820"/>
                </a:cubicBezTo>
                <a:cubicBezTo>
                  <a:pt x="7666234" y="2359820"/>
                  <a:pt x="7646092" y="2351188"/>
                  <a:pt x="7630415" y="2333924"/>
                </a:cubicBezTo>
                <a:cubicBezTo>
                  <a:pt x="7614739" y="2316660"/>
                  <a:pt x="7606901" y="2291161"/>
                  <a:pt x="7606901" y="2257426"/>
                </a:cubicBezTo>
                <a:lnTo>
                  <a:pt x="7606901" y="1984178"/>
                </a:lnTo>
                <a:cubicBezTo>
                  <a:pt x="7606901" y="1949253"/>
                  <a:pt x="7605412" y="1921273"/>
                  <a:pt x="7602436" y="1900239"/>
                </a:cubicBezTo>
                <a:cubicBezTo>
                  <a:pt x="7599459" y="1879204"/>
                  <a:pt x="7591422" y="1861543"/>
                  <a:pt x="7578326" y="1847256"/>
                </a:cubicBezTo>
                <a:cubicBezTo>
                  <a:pt x="7565229" y="1832968"/>
                  <a:pt x="7545385" y="1825825"/>
                  <a:pt x="7518794" y="1825825"/>
                </a:cubicBezTo>
                <a:cubicBezTo>
                  <a:pt x="7497363" y="1825825"/>
                  <a:pt x="7477023" y="1832175"/>
                  <a:pt x="7457775" y="1844875"/>
                </a:cubicBezTo>
                <a:cubicBezTo>
                  <a:pt x="7438527" y="1857575"/>
                  <a:pt x="7423544" y="1874640"/>
                  <a:pt x="7412829" y="1896072"/>
                </a:cubicBezTo>
                <a:cubicBezTo>
                  <a:pt x="7400922" y="1923456"/>
                  <a:pt x="7394969" y="1971875"/>
                  <a:pt x="7394969" y="2041328"/>
                </a:cubicBezTo>
                <a:lnTo>
                  <a:pt x="7394969" y="2257426"/>
                </a:lnTo>
                <a:cubicBezTo>
                  <a:pt x="7394969" y="2291557"/>
                  <a:pt x="7387230" y="2317156"/>
                  <a:pt x="7371752" y="2334221"/>
                </a:cubicBezTo>
                <a:cubicBezTo>
                  <a:pt x="7356274" y="2351287"/>
                  <a:pt x="7335835" y="2359820"/>
                  <a:pt x="7310435" y="2359820"/>
                </a:cubicBezTo>
                <a:cubicBezTo>
                  <a:pt x="7285829" y="2359820"/>
                  <a:pt x="7265886" y="2351287"/>
                  <a:pt x="7250606" y="2334221"/>
                </a:cubicBezTo>
                <a:cubicBezTo>
                  <a:pt x="7235326" y="2317156"/>
                  <a:pt x="7227686" y="2291557"/>
                  <a:pt x="7227686" y="2257426"/>
                </a:cubicBezTo>
                <a:lnTo>
                  <a:pt x="7227686" y="1998465"/>
                </a:lnTo>
                <a:cubicBezTo>
                  <a:pt x="7227686" y="1957587"/>
                  <a:pt x="7226298" y="1925837"/>
                  <a:pt x="7223519" y="1903215"/>
                </a:cubicBezTo>
                <a:cubicBezTo>
                  <a:pt x="7220741" y="1880593"/>
                  <a:pt x="7213201" y="1862039"/>
                  <a:pt x="7200897" y="1847554"/>
                </a:cubicBezTo>
                <a:cubicBezTo>
                  <a:pt x="7188594" y="1833068"/>
                  <a:pt x="7169148" y="1825825"/>
                  <a:pt x="7142557" y="1825825"/>
                </a:cubicBezTo>
                <a:cubicBezTo>
                  <a:pt x="7089376" y="1825825"/>
                  <a:pt x="7054351" y="1844081"/>
                  <a:pt x="7037484" y="1880593"/>
                </a:cubicBezTo>
                <a:cubicBezTo>
                  <a:pt x="7020617" y="1917106"/>
                  <a:pt x="7012183" y="1969493"/>
                  <a:pt x="7012183" y="2037756"/>
                </a:cubicBezTo>
                <a:lnTo>
                  <a:pt x="7012183" y="2257426"/>
                </a:lnTo>
                <a:cubicBezTo>
                  <a:pt x="7012183" y="2291161"/>
                  <a:pt x="7004544" y="2316660"/>
                  <a:pt x="6989264" y="2333924"/>
                </a:cubicBezTo>
                <a:cubicBezTo>
                  <a:pt x="6973984" y="2351188"/>
                  <a:pt x="6953843" y="2359820"/>
                  <a:pt x="6928840" y="2359820"/>
                </a:cubicBezTo>
                <a:cubicBezTo>
                  <a:pt x="6904234" y="2359820"/>
                  <a:pt x="6884092" y="2351188"/>
                  <a:pt x="6868415" y="2333924"/>
                </a:cubicBezTo>
                <a:cubicBezTo>
                  <a:pt x="6852739" y="2316660"/>
                  <a:pt x="6844901" y="2291161"/>
                  <a:pt x="6844901" y="2257426"/>
                </a:cubicBezTo>
                <a:lnTo>
                  <a:pt x="6844901" y="1792487"/>
                </a:lnTo>
                <a:cubicBezTo>
                  <a:pt x="6844901" y="1761928"/>
                  <a:pt x="6851945" y="1738711"/>
                  <a:pt x="6866034" y="1722836"/>
                </a:cubicBezTo>
                <a:cubicBezTo>
                  <a:pt x="6880123" y="1706961"/>
                  <a:pt x="6898677" y="1699023"/>
                  <a:pt x="6921696" y="1699023"/>
                </a:cubicBezTo>
                <a:close/>
                <a:moveTo>
                  <a:pt x="6404965" y="1699023"/>
                </a:moveTo>
                <a:cubicBezTo>
                  <a:pt x="6454177" y="1699023"/>
                  <a:pt x="6498826" y="1706961"/>
                  <a:pt x="6538910" y="1722836"/>
                </a:cubicBezTo>
                <a:cubicBezTo>
                  <a:pt x="6578994" y="1738711"/>
                  <a:pt x="6613324" y="1761333"/>
                  <a:pt x="6641899" y="1790701"/>
                </a:cubicBezTo>
                <a:cubicBezTo>
                  <a:pt x="6670474" y="1820070"/>
                  <a:pt x="6692203" y="1854995"/>
                  <a:pt x="6707086" y="1895476"/>
                </a:cubicBezTo>
                <a:cubicBezTo>
                  <a:pt x="6721969" y="1935957"/>
                  <a:pt x="6729410" y="1980606"/>
                  <a:pt x="6729410" y="2029422"/>
                </a:cubicBezTo>
                <a:cubicBezTo>
                  <a:pt x="6729410" y="2077840"/>
                  <a:pt x="6721869" y="2122489"/>
                  <a:pt x="6706788" y="2163367"/>
                </a:cubicBezTo>
                <a:cubicBezTo>
                  <a:pt x="6691707" y="2204245"/>
                  <a:pt x="6669879" y="2239368"/>
                  <a:pt x="6641304" y="2268737"/>
                </a:cubicBezTo>
                <a:cubicBezTo>
                  <a:pt x="6612729" y="2298106"/>
                  <a:pt x="6578598" y="2320629"/>
                  <a:pt x="6538910" y="2336305"/>
                </a:cubicBezTo>
                <a:cubicBezTo>
                  <a:pt x="6499222" y="2351982"/>
                  <a:pt x="6454574" y="2359820"/>
                  <a:pt x="6404965" y="2359820"/>
                </a:cubicBezTo>
                <a:cubicBezTo>
                  <a:pt x="6355752" y="2359820"/>
                  <a:pt x="6311501" y="2351883"/>
                  <a:pt x="6272210" y="2336007"/>
                </a:cubicBezTo>
                <a:cubicBezTo>
                  <a:pt x="6232919" y="2320132"/>
                  <a:pt x="6198887" y="2297411"/>
                  <a:pt x="6170114" y="2267844"/>
                </a:cubicBezTo>
                <a:cubicBezTo>
                  <a:pt x="6141341" y="2238277"/>
                  <a:pt x="6119512" y="2203352"/>
                  <a:pt x="6104629" y="2163069"/>
                </a:cubicBezTo>
                <a:cubicBezTo>
                  <a:pt x="6089747" y="2122786"/>
                  <a:pt x="6082305" y="2078237"/>
                  <a:pt x="6082305" y="2029422"/>
                </a:cubicBezTo>
                <a:cubicBezTo>
                  <a:pt x="6082305" y="1980209"/>
                  <a:pt x="6089846" y="1935164"/>
                  <a:pt x="6104927" y="1894286"/>
                </a:cubicBezTo>
                <a:cubicBezTo>
                  <a:pt x="6120008" y="1853407"/>
                  <a:pt x="6141638" y="1818483"/>
                  <a:pt x="6169816" y="1789511"/>
                </a:cubicBezTo>
                <a:cubicBezTo>
                  <a:pt x="6197994" y="1760539"/>
                  <a:pt x="6232126" y="1738215"/>
                  <a:pt x="6272210" y="1722538"/>
                </a:cubicBezTo>
                <a:cubicBezTo>
                  <a:pt x="6312294" y="1706861"/>
                  <a:pt x="6356546" y="1699023"/>
                  <a:pt x="6404965" y="1699023"/>
                </a:cubicBezTo>
                <a:close/>
                <a:moveTo>
                  <a:pt x="3486744" y="1699023"/>
                </a:moveTo>
                <a:cubicBezTo>
                  <a:pt x="3501033" y="1699023"/>
                  <a:pt x="3513930" y="1702396"/>
                  <a:pt x="3525439" y="1709143"/>
                </a:cubicBezTo>
                <a:cubicBezTo>
                  <a:pt x="3536949" y="1715890"/>
                  <a:pt x="3546177" y="1726011"/>
                  <a:pt x="3553122" y="1739504"/>
                </a:cubicBezTo>
                <a:cubicBezTo>
                  <a:pt x="3560067" y="1752998"/>
                  <a:pt x="3563539" y="1769468"/>
                  <a:pt x="3563539" y="1788915"/>
                </a:cubicBezTo>
                <a:lnTo>
                  <a:pt x="3563539" y="1808561"/>
                </a:lnTo>
                <a:cubicBezTo>
                  <a:pt x="3592116" y="1770858"/>
                  <a:pt x="3623368" y="1743175"/>
                  <a:pt x="3657301" y="1725515"/>
                </a:cubicBezTo>
                <a:cubicBezTo>
                  <a:pt x="3691235" y="1707854"/>
                  <a:pt x="3730228" y="1699023"/>
                  <a:pt x="3774280" y="1699023"/>
                </a:cubicBezTo>
                <a:cubicBezTo>
                  <a:pt x="3817143" y="1699023"/>
                  <a:pt x="3855440" y="1708350"/>
                  <a:pt x="3889174" y="1727003"/>
                </a:cubicBezTo>
                <a:cubicBezTo>
                  <a:pt x="3922909" y="1745656"/>
                  <a:pt x="3948110" y="1772048"/>
                  <a:pt x="3964779" y="1806179"/>
                </a:cubicBezTo>
                <a:cubicBezTo>
                  <a:pt x="3975494" y="1826023"/>
                  <a:pt x="3982440" y="1847454"/>
                  <a:pt x="3985615" y="1870473"/>
                </a:cubicBezTo>
                <a:cubicBezTo>
                  <a:pt x="3988790" y="1893492"/>
                  <a:pt x="3990377" y="1922861"/>
                  <a:pt x="3990377" y="1958579"/>
                </a:cubicBezTo>
                <a:lnTo>
                  <a:pt x="3990377" y="2260998"/>
                </a:lnTo>
                <a:cubicBezTo>
                  <a:pt x="3990377" y="2293542"/>
                  <a:pt x="3982936" y="2318148"/>
                  <a:pt x="3968053" y="2334817"/>
                </a:cubicBezTo>
                <a:cubicBezTo>
                  <a:pt x="3953171" y="2351485"/>
                  <a:pt x="3933823" y="2359820"/>
                  <a:pt x="3910010" y="2359820"/>
                </a:cubicBezTo>
                <a:cubicBezTo>
                  <a:pt x="3885801" y="2359820"/>
                  <a:pt x="3866156" y="2351287"/>
                  <a:pt x="3851074" y="2334221"/>
                </a:cubicBezTo>
                <a:cubicBezTo>
                  <a:pt x="3835993" y="2317156"/>
                  <a:pt x="3828454" y="2292748"/>
                  <a:pt x="3828454" y="2260998"/>
                </a:cubicBezTo>
                <a:lnTo>
                  <a:pt x="3828454" y="1990131"/>
                </a:lnTo>
                <a:cubicBezTo>
                  <a:pt x="3828454" y="1936553"/>
                  <a:pt x="3821012" y="1895575"/>
                  <a:pt x="3806131" y="1867199"/>
                </a:cubicBezTo>
                <a:cubicBezTo>
                  <a:pt x="3791247" y="1838822"/>
                  <a:pt x="3761580" y="1824634"/>
                  <a:pt x="3717130" y="1824634"/>
                </a:cubicBezTo>
                <a:cubicBezTo>
                  <a:pt x="3688158" y="1824634"/>
                  <a:pt x="3661766" y="1833266"/>
                  <a:pt x="3637954" y="1850530"/>
                </a:cubicBezTo>
                <a:cubicBezTo>
                  <a:pt x="3614142" y="1867794"/>
                  <a:pt x="3596679" y="1891507"/>
                  <a:pt x="3585566" y="1921670"/>
                </a:cubicBezTo>
                <a:cubicBezTo>
                  <a:pt x="3577628" y="1945879"/>
                  <a:pt x="3573660" y="1991123"/>
                  <a:pt x="3573660" y="2057401"/>
                </a:cubicBezTo>
                <a:lnTo>
                  <a:pt x="3573660" y="2260998"/>
                </a:lnTo>
                <a:cubicBezTo>
                  <a:pt x="3573660" y="2293939"/>
                  <a:pt x="3566020" y="2318644"/>
                  <a:pt x="3550740" y="2335114"/>
                </a:cubicBezTo>
                <a:cubicBezTo>
                  <a:pt x="3535461" y="2351585"/>
                  <a:pt x="3515716" y="2359820"/>
                  <a:pt x="3491506" y="2359820"/>
                </a:cubicBezTo>
                <a:cubicBezTo>
                  <a:pt x="3468092" y="2359820"/>
                  <a:pt x="3448844" y="2351287"/>
                  <a:pt x="3433762" y="2334221"/>
                </a:cubicBezTo>
                <a:cubicBezTo>
                  <a:pt x="3418680" y="2317156"/>
                  <a:pt x="3411140" y="2292748"/>
                  <a:pt x="3411140" y="2260998"/>
                </a:cubicBezTo>
                <a:lnTo>
                  <a:pt x="3411140" y="1791297"/>
                </a:lnTo>
                <a:cubicBezTo>
                  <a:pt x="3411140" y="1760340"/>
                  <a:pt x="3417887" y="1737222"/>
                  <a:pt x="3431380" y="1721943"/>
                </a:cubicBezTo>
                <a:cubicBezTo>
                  <a:pt x="3444874" y="1706663"/>
                  <a:pt x="3463329" y="1699023"/>
                  <a:pt x="3486744" y="1699023"/>
                </a:cubicBezTo>
                <a:close/>
                <a:moveTo>
                  <a:pt x="3162894" y="1699023"/>
                </a:moveTo>
                <a:cubicBezTo>
                  <a:pt x="3186707" y="1699023"/>
                  <a:pt x="3206353" y="1707159"/>
                  <a:pt x="3221830" y="1723431"/>
                </a:cubicBezTo>
                <a:cubicBezTo>
                  <a:pt x="3237309" y="1739703"/>
                  <a:pt x="3245048" y="1762325"/>
                  <a:pt x="3245048" y="1791297"/>
                </a:cubicBezTo>
                <a:lnTo>
                  <a:pt x="3245048" y="2260998"/>
                </a:lnTo>
                <a:cubicBezTo>
                  <a:pt x="3245048" y="2293542"/>
                  <a:pt x="3237309" y="2318148"/>
                  <a:pt x="3221830" y="2334817"/>
                </a:cubicBezTo>
                <a:cubicBezTo>
                  <a:pt x="3206353" y="2351485"/>
                  <a:pt x="3186707" y="2359820"/>
                  <a:pt x="3162894" y="2359820"/>
                </a:cubicBezTo>
                <a:cubicBezTo>
                  <a:pt x="3139082" y="2359820"/>
                  <a:pt x="3119735" y="2351287"/>
                  <a:pt x="3104851" y="2334221"/>
                </a:cubicBezTo>
                <a:cubicBezTo>
                  <a:pt x="3089968" y="2317156"/>
                  <a:pt x="3082528" y="2292748"/>
                  <a:pt x="3082528" y="2260998"/>
                </a:cubicBezTo>
                <a:lnTo>
                  <a:pt x="3082528" y="1796059"/>
                </a:lnTo>
                <a:cubicBezTo>
                  <a:pt x="3082528" y="1763912"/>
                  <a:pt x="3089968" y="1739703"/>
                  <a:pt x="3104851" y="1723431"/>
                </a:cubicBezTo>
                <a:cubicBezTo>
                  <a:pt x="3119735" y="1707159"/>
                  <a:pt x="3139082" y="1699023"/>
                  <a:pt x="3162894" y="1699023"/>
                </a:cubicBezTo>
                <a:close/>
                <a:moveTo>
                  <a:pt x="1988939" y="1699023"/>
                </a:moveTo>
                <a:cubicBezTo>
                  <a:pt x="2015926" y="1699023"/>
                  <a:pt x="2035372" y="1707556"/>
                  <a:pt x="2047279" y="1724622"/>
                </a:cubicBezTo>
                <a:cubicBezTo>
                  <a:pt x="2059185" y="1741687"/>
                  <a:pt x="2065734" y="1766889"/>
                  <a:pt x="2066924" y="1800226"/>
                </a:cubicBezTo>
                <a:cubicBezTo>
                  <a:pt x="2086371" y="1766889"/>
                  <a:pt x="2106314" y="1741687"/>
                  <a:pt x="2126753" y="1724622"/>
                </a:cubicBezTo>
                <a:cubicBezTo>
                  <a:pt x="2147192" y="1707556"/>
                  <a:pt x="2174476" y="1699023"/>
                  <a:pt x="2208608" y="1699023"/>
                </a:cubicBezTo>
                <a:cubicBezTo>
                  <a:pt x="2242739" y="1699023"/>
                  <a:pt x="2275878" y="1707556"/>
                  <a:pt x="2308026" y="1724622"/>
                </a:cubicBezTo>
                <a:cubicBezTo>
                  <a:pt x="2340172" y="1741687"/>
                  <a:pt x="2356247" y="1764309"/>
                  <a:pt x="2356247" y="1792487"/>
                </a:cubicBezTo>
                <a:cubicBezTo>
                  <a:pt x="2356247" y="1812331"/>
                  <a:pt x="2349399" y="1828702"/>
                  <a:pt x="2335708" y="1841600"/>
                </a:cubicBezTo>
                <a:cubicBezTo>
                  <a:pt x="2322015" y="1854499"/>
                  <a:pt x="2307233" y="1860948"/>
                  <a:pt x="2291357" y="1860948"/>
                </a:cubicBezTo>
                <a:cubicBezTo>
                  <a:pt x="2285404" y="1860948"/>
                  <a:pt x="2271018" y="1857277"/>
                  <a:pt x="2248196" y="1849935"/>
                </a:cubicBezTo>
                <a:cubicBezTo>
                  <a:pt x="2225376" y="1842593"/>
                  <a:pt x="2205236" y="1838922"/>
                  <a:pt x="2187773" y="1838922"/>
                </a:cubicBezTo>
                <a:cubicBezTo>
                  <a:pt x="2163961" y="1838922"/>
                  <a:pt x="2144513" y="1845172"/>
                  <a:pt x="2129432" y="1857674"/>
                </a:cubicBezTo>
                <a:cubicBezTo>
                  <a:pt x="2114351" y="1870175"/>
                  <a:pt x="2102644" y="1888729"/>
                  <a:pt x="2094308" y="1913336"/>
                </a:cubicBezTo>
                <a:cubicBezTo>
                  <a:pt x="2085974" y="1937942"/>
                  <a:pt x="2080220" y="1967211"/>
                  <a:pt x="2077044" y="2001144"/>
                </a:cubicBezTo>
                <a:cubicBezTo>
                  <a:pt x="2073870" y="2035077"/>
                  <a:pt x="2072282" y="2076451"/>
                  <a:pt x="2072282" y="2125267"/>
                </a:cubicBezTo>
                <a:lnTo>
                  <a:pt x="2072282" y="2260998"/>
                </a:lnTo>
                <a:cubicBezTo>
                  <a:pt x="2072282" y="2293939"/>
                  <a:pt x="2064543" y="2318644"/>
                  <a:pt x="2049065" y="2335114"/>
                </a:cubicBezTo>
                <a:cubicBezTo>
                  <a:pt x="2033587" y="2351585"/>
                  <a:pt x="2013941" y="2359820"/>
                  <a:pt x="1990129" y="2359820"/>
                </a:cubicBezTo>
                <a:cubicBezTo>
                  <a:pt x="1966713" y="2359820"/>
                  <a:pt x="1947465" y="2351485"/>
                  <a:pt x="1932384" y="2334817"/>
                </a:cubicBezTo>
                <a:cubicBezTo>
                  <a:pt x="1917302" y="2318148"/>
                  <a:pt x="1909761" y="2293542"/>
                  <a:pt x="1909761" y="2260998"/>
                </a:cubicBezTo>
                <a:lnTo>
                  <a:pt x="1909761" y="1808561"/>
                </a:lnTo>
                <a:cubicBezTo>
                  <a:pt x="1909761" y="1735536"/>
                  <a:pt x="1936154" y="1699023"/>
                  <a:pt x="1988939" y="1699023"/>
                </a:cubicBezTo>
                <a:close/>
                <a:moveTo>
                  <a:pt x="1461492" y="1699023"/>
                </a:moveTo>
                <a:cubicBezTo>
                  <a:pt x="1510705" y="1699023"/>
                  <a:pt x="1555353" y="1706961"/>
                  <a:pt x="1595437" y="1722836"/>
                </a:cubicBezTo>
                <a:cubicBezTo>
                  <a:pt x="1635522" y="1738711"/>
                  <a:pt x="1669851" y="1761333"/>
                  <a:pt x="1698426" y="1790701"/>
                </a:cubicBezTo>
                <a:cubicBezTo>
                  <a:pt x="1727001" y="1820070"/>
                  <a:pt x="1748729" y="1854995"/>
                  <a:pt x="1763612" y="1895476"/>
                </a:cubicBezTo>
                <a:cubicBezTo>
                  <a:pt x="1778495" y="1935957"/>
                  <a:pt x="1785937" y="1980606"/>
                  <a:pt x="1785937" y="2029422"/>
                </a:cubicBezTo>
                <a:cubicBezTo>
                  <a:pt x="1785937" y="2077840"/>
                  <a:pt x="1778396" y="2122489"/>
                  <a:pt x="1763315" y="2163367"/>
                </a:cubicBezTo>
                <a:cubicBezTo>
                  <a:pt x="1748234" y="2204245"/>
                  <a:pt x="1726406" y="2239368"/>
                  <a:pt x="1697831" y="2268737"/>
                </a:cubicBezTo>
                <a:cubicBezTo>
                  <a:pt x="1669256" y="2298106"/>
                  <a:pt x="1635125" y="2320629"/>
                  <a:pt x="1595437" y="2336305"/>
                </a:cubicBezTo>
                <a:cubicBezTo>
                  <a:pt x="1555750" y="2351982"/>
                  <a:pt x="1511101" y="2359820"/>
                  <a:pt x="1461492" y="2359820"/>
                </a:cubicBezTo>
                <a:cubicBezTo>
                  <a:pt x="1412280" y="2359820"/>
                  <a:pt x="1368028" y="2351883"/>
                  <a:pt x="1328737" y="2336007"/>
                </a:cubicBezTo>
                <a:cubicBezTo>
                  <a:pt x="1289447" y="2320132"/>
                  <a:pt x="1255415" y="2297411"/>
                  <a:pt x="1226641" y="2267844"/>
                </a:cubicBezTo>
                <a:cubicBezTo>
                  <a:pt x="1197868" y="2238277"/>
                  <a:pt x="1176040" y="2203352"/>
                  <a:pt x="1161157" y="2163069"/>
                </a:cubicBezTo>
                <a:cubicBezTo>
                  <a:pt x="1146274" y="2122786"/>
                  <a:pt x="1138833" y="2078237"/>
                  <a:pt x="1138833" y="2029422"/>
                </a:cubicBezTo>
                <a:cubicBezTo>
                  <a:pt x="1138833" y="1980209"/>
                  <a:pt x="1146373" y="1935164"/>
                  <a:pt x="1161454" y="1894286"/>
                </a:cubicBezTo>
                <a:cubicBezTo>
                  <a:pt x="1176536" y="1853407"/>
                  <a:pt x="1198165" y="1818483"/>
                  <a:pt x="1226344" y="1789511"/>
                </a:cubicBezTo>
                <a:cubicBezTo>
                  <a:pt x="1254522" y="1760539"/>
                  <a:pt x="1288653" y="1738215"/>
                  <a:pt x="1328737" y="1722538"/>
                </a:cubicBezTo>
                <a:cubicBezTo>
                  <a:pt x="1368822" y="1706861"/>
                  <a:pt x="1413073" y="1699023"/>
                  <a:pt x="1461492" y="1699023"/>
                </a:cubicBezTo>
                <a:close/>
                <a:moveTo>
                  <a:pt x="10175674" y="1699022"/>
                </a:moveTo>
                <a:cubicBezTo>
                  <a:pt x="10199090" y="1699022"/>
                  <a:pt x="10216750" y="1706464"/>
                  <a:pt x="10228657" y="1721346"/>
                </a:cubicBezTo>
                <a:cubicBezTo>
                  <a:pt x="10240563" y="1736229"/>
                  <a:pt x="10251080" y="1757561"/>
                  <a:pt x="10260208" y="1785342"/>
                </a:cubicBezTo>
                <a:lnTo>
                  <a:pt x="10397725" y="2185392"/>
                </a:lnTo>
                <a:lnTo>
                  <a:pt x="10528099" y="1813322"/>
                </a:lnTo>
                <a:cubicBezTo>
                  <a:pt x="10538418" y="1783160"/>
                  <a:pt x="10547744" y="1759546"/>
                  <a:pt x="10556078" y="1742480"/>
                </a:cubicBezTo>
                <a:cubicBezTo>
                  <a:pt x="10564413" y="1725414"/>
                  <a:pt x="10573244" y="1713905"/>
                  <a:pt x="10582570" y="1707952"/>
                </a:cubicBezTo>
                <a:cubicBezTo>
                  <a:pt x="10591896" y="1701999"/>
                  <a:pt x="10605093" y="1699022"/>
                  <a:pt x="10622158" y="1699022"/>
                </a:cubicBezTo>
                <a:cubicBezTo>
                  <a:pt x="10634461" y="1699022"/>
                  <a:pt x="10646268" y="1702296"/>
                  <a:pt x="10657579" y="1708845"/>
                </a:cubicBezTo>
                <a:cubicBezTo>
                  <a:pt x="10668890" y="1715393"/>
                  <a:pt x="10677621" y="1724224"/>
                  <a:pt x="10683773" y="1735336"/>
                </a:cubicBezTo>
                <a:cubicBezTo>
                  <a:pt x="10689925" y="1746449"/>
                  <a:pt x="10693000" y="1758156"/>
                  <a:pt x="10693000" y="1770460"/>
                </a:cubicBezTo>
                <a:cubicBezTo>
                  <a:pt x="10691413" y="1778000"/>
                  <a:pt x="10688833" y="1788716"/>
                  <a:pt x="10685261" y="1802606"/>
                </a:cubicBezTo>
                <a:cubicBezTo>
                  <a:pt x="10681689" y="1816497"/>
                  <a:pt x="10677323" y="1830586"/>
                  <a:pt x="10672164" y="1844874"/>
                </a:cubicBezTo>
                <a:lnTo>
                  <a:pt x="10460233" y="2399705"/>
                </a:lnTo>
                <a:cubicBezTo>
                  <a:pt x="10441977" y="2448520"/>
                  <a:pt x="10424118" y="2486819"/>
                  <a:pt x="10406655" y="2514600"/>
                </a:cubicBezTo>
                <a:cubicBezTo>
                  <a:pt x="10389192" y="2542382"/>
                  <a:pt x="10366075" y="2563713"/>
                  <a:pt x="10337301" y="2578596"/>
                </a:cubicBezTo>
                <a:cubicBezTo>
                  <a:pt x="10308527" y="2593479"/>
                  <a:pt x="10269733" y="2600920"/>
                  <a:pt x="10220917" y="2600920"/>
                </a:cubicBezTo>
                <a:cubicBezTo>
                  <a:pt x="10173292" y="2600920"/>
                  <a:pt x="10137574" y="2595761"/>
                  <a:pt x="10113761" y="2585442"/>
                </a:cubicBezTo>
                <a:cubicBezTo>
                  <a:pt x="10089949" y="2575124"/>
                  <a:pt x="10078042" y="2556272"/>
                  <a:pt x="10078042" y="2528888"/>
                </a:cubicBezTo>
                <a:cubicBezTo>
                  <a:pt x="10078042" y="2510235"/>
                  <a:pt x="10083698" y="2495848"/>
                  <a:pt x="10095009" y="2485727"/>
                </a:cubicBezTo>
                <a:cubicBezTo>
                  <a:pt x="10106320" y="2475607"/>
                  <a:pt x="10123087" y="2470547"/>
                  <a:pt x="10145313" y="2470547"/>
                </a:cubicBezTo>
                <a:cubicBezTo>
                  <a:pt x="10154044" y="2470547"/>
                  <a:pt x="10162577" y="2471738"/>
                  <a:pt x="10170911" y="2474119"/>
                </a:cubicBezTo>
                <a:cubicBezTo>
                  <a:pt x="10181230" y="2476500"/>
                  <a:pt x="10190160" y="2477691"/>
                  <a:pt x="10197700" y="2477691"/>
                </a:cubicBezTo>
                <a:cubicBezTo>
                  <a:pt x="10216354" y="2477691"/>
                  <a:pt x="10231038" y="2474913"/>
                  <a:pt x="10241753" y="2469356"/>
                </a:cubicBezTo>
                <a:cubicBezTo>
                  <a:pt x="10252469" y="2463800"/>
                  <a:pt x="10262093" y="2454176"/>
                  <a:pt x="10270626" y="2440484"/>
                </a:cubicBezTo>
                <a:cubicBezTo>
                  <a:pt x="10279159" y="2426791"/>
                  <a:pt x="10288982" y="2406650"/>
                  <a:pt x="10300094" y="2380059"/>
                </a:cubicBezTo>
                <a:lnTo>
                  <a:pt x="10314977" y="2343745"/>
                </a:lnTo>
                <a:lnTo>
                  <a:pt x="10114952" y="1840111"/>
                </a:lnTo>
                <a:cubicBezTo>
                  <a:pt x="10102649" y="1811139"/>
                  <a:pt x="10096497" y="1790105"/>
                  <a:pt x="10096497" y="1777008"/>
                </a:cubicBezTo>
                <a:cubicBezTo>
                  <a:pt x="10096497" y="1763117"/>
                  <a:pt x="10100069" y="1750219"/>
                  <a:pt x="10107213" y="1738313"/>
                </a:cubicBezTo>
                <a:cubicBezTo>
                  <a:pt x="10114357" y="1726407"/>
                  <a:pt x="10124179" y="1716882"/>
                  <a:pt x="10136681" y="1709738"/>
                </a:cubicBezTo>
                <a:cubicBezTo>
                  <a:pt x="10149182" y="1702594"/>
                  <a:pt x="10162180" y="1699022"/>
                  <a:pt x="10175674" y="1699022"/>
                </a:cubicBezTo>
                <a:close/>
                <a:moveTo>
                  <a:pt x="8002783" y="1699022"/>
                </a:moveTo>
                <a:cubicBezTo>
                  <a:pt x="8025802" y="1699022"/>
                  <a:pt x="8044555" y="1706860"/>
                  <a:pt x="8059040" y="1722537"/>
                </a:cubicBezTo>
                <a:cubicBezTo>
                  <a:pt x="8073526" y="1738214"/>
                  <a:pt x="8080769" y="1760736"/>
                  <a:pt x="8080769" y="1790105"/>
                </a:cubicBezTo>
                <a:lnTo>
                  <a:pt x="8080769" y="1809750"/>
                </a:lnTo>
                <a:cubicBezTo>
                  <a:pt x="8111328" y="1772047"/>
                  <a:pt x="8143079" y="1744365"/>
                  <a:pt x="8176019" y="1726704"/>
                </a:cubicBezTo>
                <a:cubicBezTo>
                  <a:pt x="8208959" y="1709043"/>
                  <a:pt x="8246266" y="1700213"/>
                  <a:pt x="8287938" y="1700213"/>
                </a:cubicBezTo>
                <a:cubicBezTo>
                  <a:pt x="8337944" y="1700213"/>
                  <a:pt x="8383981" y="1713111"/>
                  <a:pt x="8426050" y="1738908"/>
                </a:cubicBezTo>
                <a:cubicBezTo>
                  <a:pt x="8468119" y="1764705"/>
                  <a:pt x="8501357" y="1802408"/>
                  <a:pt x="8525765" y="1852017"/>
                </a:cubicBezTo>
                <a:cubicBezTo>
                  <a:pt x="8550173" y="1901627"/>
                  <a:pt x="8562377" y="1960364"/>
                  <a:pt x="8562377" y="2028230"/>
                </a:cubicBezTo>
                <a:cubicBezTo>
                  <a:pt x="8562377" y="2078236"/>
                  <a:pt x="8555333" y="2124174"/>
                  <a:pt x="8541243" y="2166045"/>
                </a:cubicBezTo>
                <a:cubicBezTo>
                  <a:pt x="8527154" y="2207915"/>
                  <a:pt x="8507806" y="2243038"/>
                  <a:pt x="8483200" y="2271415"/>
                </a:cubicBezTo>
                <a:cubicBezTo>
                  <a:pt x="8458594" y="2299792"/>
                  <a:pt x="8429523" y="2321620"/>
                  <a:pt x="8395987" y="2336899"/>
                </a:cubicBezTo>
                <a:cubicBezTo>
                  <a:pt x="8362451" y="2352179"/>
                  <a:pt x="8326435" y="2359819"/>
                  <a:pt x="8287938" y="2359819"/>
                </a:cubicBezTo>
                <a:cubicBezTo>
                  <a:pt x="8241503" y="2359819"/>
                  <a:pt x="8202511" y="2350492"/>
                  <a:pt x="8170959" y="2331839"/>
                </a:cubicBezTo>
                <a:cubicBezTo>
                  <a:pt x="8139407" y="2313186"/>
                  <a:pt x="8109344" y="2285802"/>
                  <a:pt x="8080769" y="2249686"/>
                </a:cubicBezTo>
                <a:lnTo>
                  <a:pt x="8080769" y="2493764"/>
                </a:lnTo>
                <a:cubicBezTo>
                  <a:pt x="8080769" y="2565202"/>
                  <a:pt x="8054773" y="2600920"/>
                  <a:pt x="8002783" y="2600920"/>
                </a:cubicBezTo>
                <a:cubicBezTo>
                  <a:pt x="7972224" y="2600920"/>
                  <a:pt x="7951984" y="2591693"/>
                  <a:pt x="7942061" y="2573238"/>
                </a:cubicBezTo>
                <a:cubicBezTo>
                  <a:pt x="7932139" y="2554784"/>
                  <a:pt x="7927179" y="2527895"/>
                  <a:pt x="7927179" y="2492574"/>
                </a:cubicBezTo>
                <a:lnTo>
                  <a:pt x="7927179" y="1791296"/>
                </a:lnTo>
                <a:cubicBezTo>
                  <a:pt x="7927179" y="1760339"/>
                  <a:pt x="7933925" y="1737221"/>
                  <a:pt x="7947419" y="1721942"/>
                </a:cubicBezTo>
                <a:cubicBezTo>
                  <a:pt x="7960913" y="1706662"/>
                  <a:pt x="7979368" y="1699022"/>
                  <a:pt x="8002783" y="1699022"/>
                </a:cubicBezTo>
                <a:close/>
                <a:moveTo>
                  <a:pt x="4669034" y="1699022"/>
                </a:moveTo>
                <a:cubicBezTo>
                  <a:pt x="4700387" y="1699022"/>
                  <a:pt x="4721223" y="1709242"/>
                  <a:pt x="4731542" y="1729681"/>
                </a:cubicBezTo>
                <a:cubicBezTo>
                  <a:pt x="4741860" y="1750120"/>
                  <a:pt x="4747020" y="1779588"/>
                  <a:pt x="4747020" y="1818085"/>
                </a:cubicBezTo>
                <a:lnTo>
                  <a:pt x="4747020" y="2290167"/>
                </a:lnTo>
                <a:cubicBezTo>
                  <a:pt x="4747020" y="2344142"/>
                  <a:pt x="4741265" y="2390577"/>
                  <a:pt x="4729755" y="2429470"/>
                </a:cubicBezTo>
                <a:cubicBezTo>
                  <a:pt x="4718246" y="2468364"/>
                  <a:pt x="4699791" y="2500511"/>
                  <a:pt x="4674392" y="2525911"/>
                </a:cubicBezTo>
                <a:cubicBezTo>
                  <a:pt x="4648992" y="2551311"/>
                  <a:pt x="4615753" y="2570163"/>
                  <a:pt x="4574677" y="2582466"/>
                </a:cubicBezTo>
                <a:cubicBezTo>
                  <a:pt x="4533600" y="2594769"/>
                  <a:pt x="4482503" y="2600920"/>
                  <a:pt x="4421384" y="2600920"/>
                </a:cubicBezTo>
                <a:cubicBezTo>
                  <a:pt x="4365425" y="2600920"/>
                  <a:pt x="4315418" y="2593082"/>
                  <a:pt x="4271365" y="2577406"/>
                </a:cubicBezTo>
                <a:cubicBezTo>
                  <a:pt x="4227312" y="2561729"/>
                  <a:pt x="4193379" y="2541489"/>
                  <a:pt x="4169567" y="2516684"/>
                </a:cubicBezTo>
                <a:cubicBezTo>
                  <a:pt x="4145754" y="2491879"/>
                  <a:pt x="4133848" y="2466380"/>
                  <a:pt x="4133848" y="2440186"/>
                </a:cubicBezTo>
                <a:cubicBezTo>
                  <a:pt x="4133848" y="2420342"/>
                  <a:pt x="4140595" y="2404170"/>
                  <a:pt x="4154089" y="2391668"/>
                </a:cubicBezTo>
                <a:cubicBezTo>
                  <a:pt x="4167582" y="2379166"/>
                  <a:pt x="4183854" y="2372916"/>
                  <a:pt x="4202904" y="2372916"/>
                </a:cubicBezTo>
                <a:cubicBezTo>
                  <a:pt x="4226717" y="2372916"/>
                  <a:pt x="4247552" y="2383433"/>
                  <a:pt x="4265412" y="2404467"/>
                </a:cubicBezTo>
                <a:cubicBezTo>
                  <a:pt x="4274143" y="2415183"/>
                  <a:pt x="4283172" y="2425998"/>
                  <a:pt x="4292499" y="2436912"/>
                </a:cubicBezTo>
                <a:cubicBezTo>
                  <a:pt x="4301825" y="2447826"/>
                  <a:pt x="4312144" y="2457152"/>
                  <a:pt x="4323455" y="2464891"/>
                </a:cubicBezTo>
                <a:cubicBezTo>
                  <a:pt x="4334766" y="2472631"/>
                  <a:pt x="4348359" y="2478385"/>
                  <a:pt x="4364234" y="2482156"/>
                </a:cubicBezTo>
                <a:cubicBezTo>
                  <a:pt x="4380109" y="2485926"/>
                  <a:pt x="4398365" y="2487811"/>
                  <a:pt x="4419003" y="2487811"/>
                </a:cubicBezTo>
                <a:cubicBezTo>
                  <a:pt x="4461071" y="2487811"/>
                  <a:pt x="4493714" y="2481957"/>
                  <a:pt x="4516932" y="2470249"/>
                </a:cubicBezTo>
                <a:cubicBezTo>
                  <a:pt x="4540149" y="2458542"/>
                  <a:pt x="4556420" y="2442170"/>
                  <a:pt x="4565747" y="2421136"/>
                </a:cubicBezTo>
                <a:cubicBezTo>
                  <a:pt x="4575073" y="2400102"/>
                  <a:pt x="4580531" y="2377579"/>
                  <a:pt x="4582118" y="2353568"/>
                </a:cubicBezTo>
                <a:cubicBezTo>
                  <a:pt x="4583706" y="2329557"/>
                  <a:pt x="4584896" y="2290961"/>
                  <a:pt x="4585690" y="2237780"/>
                </a:cubicBezTo>
                <a:cubicBezTo>
                  <a:pt x="4560687" y="2272705"/>
                  <a:pt x="4531814" y="2299295"/>
                  <a:pt x="4499072" y="2317552"/>
                </a:cubicBezTo>
                <a:cubicBezTo>
                  <a:pt x="4466330" y="2335808"/>
                  <a:pt x="4427337" y="2344936"/>
                  <a:pt x="4382093" y="2344936"/>
                </a:cubicBezTo>
                <a:cubicBezTo>
                  <a:pt x="4327721" y="2344936"/>
                  <a:pt x="4280196" y="2331046"/>
                  <a:pt x="4239516" y="2303264"/>
                </a:cubicBezTo>
                <a:cubicBezTo>
                  <a:pt x="4198836" y="2275483"/>
                  <a:pt x="4167582" y="2236589"/>
                  <a:pt x="4145754" y="2186583"/>
                </a:cubicBezTo>
                <a:cubicBezTo>
                  <a:pt x="4123926" y="2136577"/>
                  <a:pt x="4113012" y="2078831"/>
                  <a:pt x="4113012" y="2013347"/>
                </a:cubicBezTo>
                <a:cubicBezTo>
                  <a:pt x="4113012" y="1964531"/>
                  <a:pt x="4119660" y="1920478"/>
                  <a:pt x="4132955" y="1881188"/>
                </a:cubicBezTo>
                <a:cubicBezTo>
                  <a:pt x="4146250" y="1841897"/>
                  <a:pt x="4165201" y="1808758"/>
                  <a:pt x="4189807" y="1781771"/>
                </a:cubicBezTo>
                <a:cubicBezTo>
                  <a:pt x="4214414" y="1754783"/>
                  <a:pt x="4242790" y="1734443"/>
                  <a:pt x="4274937" y="1720751"/>
                </a:cubicBezTo>
                <a:cubicBezTo>
                  <a:pt x="4307084" y="1707059"/>
                  <a:pt x="4342406" y="1700213"/>
                  <a:pt x="4380903" y="1700213"/>
                </a:cubicBezTo>
                <a:cubicBezTo>
                  <a:pt x="4426940" y="1700213"/>
                  <a:pt x="4466826" y="1709043"/>
                  <a:pt x="4500560" y="1726704"/>
                </a:cubicBezTo>
                <a:cubicBezTo>
                  <a:pt x="4534294" y="1744365"/>
                  <a:pt x="4565648" y="1772047"/>
                  <a:pt x="4594620" y="1809750"/>
                </a:cubicBezTo>
                <a:lnTo>
                  <a:pt x="4594620" y="1787724"/>
                </a:lnTo>
                <a:cubicBezTo>
                  <a:pt x="4594620" y="1759546"/>
                  <a:pt x="4601565" y="1737717"/>
                  <a:pt x="4615456" y="1722239"/>
                </a:cubicBezTo>
                <a:cubicBezTo>
                  <a:pt x="4629347" y="1706761"/>
                  <a:pt x="4647206" y="1699022"/>
                  <a:pt x="4669034" y="1699022"/>
                </a:cubicBezTo>
                <a:close/>
                <a:moveTo>
                  <a:pt x="8971952" y="1697833"/>
                </a:moveTo>
                <a:cubicBezTo>
                  <a:pt x="9043389" y="1697833"/>
                  <a:pt x="9099547" y="1706266"/>
                  <a:pt x="9140425" y="1723133"/>
                </a:cubicBezTo>
                <a:cubicBezTo>
                  <a:pt x="9181304" y="1740000"/>
                  <a:pt x="9210176" y="1766690"/>
                  <a:pt x="9227043" y="1803203"/>
                </a:cubicBezTo>
                <a:cubicBezTo>
                  <a:pt x="9243910" y="1839715"/>
                  <a:pt x="9252344" y="1888134"/>
                  <a:pt x="9252344" y="1948459"/>
                </a:cubicBezTo>
                <a:cubicBezTo>
                  <a:pt x="9252344" y="1986559"/>
                  <a:pt x="9252245" y="2018904"/>
                  <a:pt x="9252046" y="2045495"/>
                </a:cubicBezTo>
                <a:cubicBezTo>
                  <a:pt x="9251848" y="2072085"/>
                  <a:pt x="9251550" y="2101653"/>
                  <a:pt x="9251153" y="2134196"/>
                </a:cubicBezTo>
                <a:cubicBezTo>
                  <a:pt x="9251153" y="2164756"/>
                  <a:pt x="9256214" y="2196605"/>
                  <a:pt x="9266334" y="2229744"/>
                </a:cubicBezTo>
                <a:cubicBezTo>
                  <a:pt x="9276454" y="2262883"/>
                  <a:pt x="9281514" y="2284215"/>
                  <a:pt x="9281514" y="2293740"/>
                </a:cubicBezTo>
                <a:cubicBezTo>
                  <a:pt x="9281514" y="2310409"/>
                  <a:pt x="9273676" y="2325589"/>
                  <a:pt x="9258000" y="2339282"/>
                </a:cubicBezTo>
                <a:cubicBezTo>
                  <a:pt x="9242323" y="2352974"/>
                  <a:pt x="9224563" y="2359820"/>
                  <a:pt x="9204719" y="2359820"/>
                </a:cubicBezTo>
                <a:cubicBezTo>
                  <a:pt x="9188050" y="2359820"/>
                  <a:pt x="9171580" y="2351982"/>
                  <a:pt x="9155308" y="2336305"/>
                </a:cubicBezTo>
                <a:cubicBezTo>
                  <a:pt x="9139036" y="2320629"/>
                  <a:pt x="9121772" y="2297907"/>
                  <a:pt x="9103516" y="2268142"/>
                </a:cubicBezTo>
                <a:cubicBezTo>
                  <a:pt x="9064225" y="2298701"/>
                  <a:pt x="9026225" y="2321621"/>
                  <a:pt x="8989514" y="2336900"/>
                </a:cubicBezTo>
                <a:cubicBezTo>
                  <a:pt x="8952802" y="2352180"/>
                  <a:pt x="8911627" y="2359820"/>
                  <a:pt x="8865986" y="2359820"/>
                </a:cubicBezTo>
                <a:cubicBezTo>
                  <a:pt x="8824314" y="2359820"/>
                  <a:pt x="8787703" y="2351585"/>
                  <a:pt x="8756151" y="2335114"/>
                </a:cubicBezTo>
                <a:cubicBezTo>
                  <a:pt x="8724600" y="2318644"/>
                  <a:pt x="8700291" y="2296320"/>
                  <a:pt x="8683225" y="2268142"/>
                </a:cubicBezTo>
                <a:cubicBezTo>
                  <a:pt x="8666159" y="2239964"/>
                  <a:pt x="8657627" y="2209404"/>
                  <a:pt x="8657627" y="2176464"/>
                </a:cubicBezTo>
                <a:cubicBezTo>
                  <a:pt x="8657627" y="2132014"/>
                  <a:pt x="8671716" y="2094112"/>
                  <a:pt x="8699894" y="2062759"/>
                </a:cubicBezTo>
                <a:cubicBezTo>
                  <a:pt x="8728072" y="2031406"/>
                  <a:pt x="8766767" y="2010372"/>
                  <a:pt x="8815980" y="1999656"/>
                </a:cubicBezTo>
                <a:cubicBezTo>
                  <a:pt x="8826299" y="1997275"/>
                  <a:pt x="8851897" y="1991917"/>
                  <a:pt x="8892775" y="1983582"/>
                </a:cubicBezTo>
                <a:cubicBezTo>
                  <a:pt x="8933654" y="1975248"/>
                  <a:pt x="8968678" y="1967608"/>
                  <a:pt x="8997848" y="1960663"/>
                </a:cubicBezTo>
                <a:cubicBezTo>
                  <a:pt x="9027018" y="1953718"/>
                  <a:pt x="9058669" y="1945284"/>
                  <a:pt x="9092800" y="1935362"/>
                </a:cubicBezTo>
                <a:cubicBezTo>
                  <a:pt x="9090816" y="1892500"/>
                  <a:pt x="9082184" y="1861047"/>
                  <a:pt x="9066904" y="1841005"/>
                </a:cubicBezTo>
                <a:cubicBezTo>
                  <a:pt x="9051624" y="1820963"/>
                  <a:pt x="9019974" y="1810942"/>
                  <a:pt x="8971952" y="1810942"/>
                </a:cubicBezTo>
                <a:cubicBezTo>
                  <a:pt x="8930677" y="1810942"/>
                  <a:pt x="8899621" y="1816697"/>
                  <a:pt x="8878785" y="1828206"/>
                </a:cubicBezTo>
                <a:cubicBezTo>
                  <a:pt x="8857950" y="1839715"/>
                  <a:pt x="8840090" y="1856979"/>
                  <a:pt x="8825207" y="1879998"/>
                </a:cubicBezTo>
                <a:cubicBezTo>
                  <a:pt x="8810325" y="1903017"/>
                  <a:pt x="8799807" y="1918197"/>
                  <a:pt x="8793656" y="1925539"/>
                </a:cubicBezTo>
                <a:cubicBezTo>
                  <a:pt x="8787504" y="1932882"/>
                  <a:pt x="8774308" y="1936553"/>
                  <a:pt x="8754067" y="1936553"/>
                </a:cubicBezTo>
                <a:cubicBezTo>
                  <a:pt x="8735811" y="1936553"/>
                  <a:pt x="8720035" y="1930699"/>
                  <a:pt x="8706740" y="1918991"/>
                </a:cubicBezTo>
                <a:cubicBezTo>
                  <a:pt x="8693445" y="1907283"/>
                  <a:pt x="8686797" y="1892301"/>
                  <a:pt x="8686797" y="1874045"/>
                </a:cubicBezTo>
                <a:cubicBezTo>
                  <a:pt x="8686797" y="1845470"/>
                  <a:pt x="8696917" y="1817689"/>
                  <a:pt x="8717158" y="1790701"/>
                </a:cubicBezTo>
                <a:cubicBezTo>
                  <a:pt x="8737399" y="1763714"/>
                  <a:pt x="8768950" y="1741489"/>
                  <a:pt x="8811813" y="1724026"/>
                </a:cubicBezTo>
                <a:cubicBezTo>
                  <a:pt x="8854675" y="1706564"/>
                  <a:pt x="8908055" y="1697833"/>
                  <a:pt x="8971952" y="1697833"/>
                </a:cubicBezTo>
                <a:close/>
                <a:moveTo>
                  <a:pt x="3164680" y="1464469"/>
                </a:moveTo>
                <a:cubicBezTo>
                  <a:pt x="3185715" y="1464469"/>
                  <a:pt x="3204367" y="1471216"/>
                  <a:pt x="3220639" y="1484710"/>
                </a:cubicBezTo>
                <a:cubicBezTo>
                  <a:pt x="3236912" y="1498203"/>
                  <a:pt x="3245048" y="1517849"/>
                  <a:pt x="3245048" y="1543646"/>
                </a:cubicBezTo>
                <a:cubicBezTo>
                  <a:pt x="3245048" y="1568649"/>
                  <a:pt x="3237111" y="1588195"/>
                  <a:pt x="3221236" y="1602284"/>
                </a:cubicBezTo>
                <a:cubicBezTo>
                  <a:pt x="3205361" y="1616373"/>
                  <a:pt x="3186508" y="1623417"/>
                  <a:pt x="3164680" y="1623417"/>
                </a:cubicBezTo>
                <a:cubicBezTo>
                  <a:pt x="3142059" y="1623417"/>
                  <a:pt x="3122711" y="1616472"/>
                  <a:pt x="3106637" y="1602582"/>
                </a:cubicBezTo>
                <a:cubicBezTo>
                  <a:pt x="3090564" y="1588691"/>
                  <a:pt x="3082528" y="1569045"/>
                  <a:pt x="3082528" y="1543646"/>
                </a:cubicBezTo>
                <a:cubicBezTo>
                  <a:pt x="3082528" y="1520627"/>
                  <a:pt x="3090763" y="1501676"/>
                  <a:pt x="3107232" y="1486793"/>
                </a:cubicBezTo>
                <a:cubicBezTo>
                  <a:pt x="3123703" y="1471910"/>
                  <a:pt x="3142852" y="1464469"/>
                  <a:pt x="3164680" y="1464469"/>
                </a:cubicBezTo>
                <a:close/>
                <a:moveTo>
                  <a:pt x="5609032" y="1457325"/>
                </a:moveTo>
                <a:cubicBezTo>
                  <a:pt x="5679676" y="1457325"/>
                  <a:pt x="5742580" y="1471414"/>
                  <a:pt x="5797746" y="1499592"/>
                </a:cubicBezTo>
                <a:cubicBezTo>
                  <a:pt x="5852912" y="1527771"/>
                  <a:pt x="5895179" y="1562596"/>
                  <a:pt x="5924547" y="1604070"/>
                </a:cubicBezTo>
                <a:cubicBezTo>
                  <a:pt x="5953916" y="1645543"/>
                  <a:pt x="5968601" y="1684735"/>
                  <a:pt x="5968601" y="1721644"/>
                </a:cubicBezTo>
                <a:cubicBezTo>
                  <a:pt x="5968601" y="1741885"/>
                  <a:pt x="5961457" y="1759744"/>
                  <a:pt x="5947169" y="1775222"/>
                </a:cubicBezTo>
                <a:cubicBezTo>
                  <a:pt x="5932882" y="1790700"/>
                  <a:pt x="5915618" y="1798439"/>
                  <a:pt x="5895377" y="1798439"/>
                </a:cubicBezTo>
                <a:cubicBezTo>
                  <a:pt x="5872755" y="1798439"/>
                  <a:pt x="5855789" y="1793081"/>
                  <a:pt x="5844478" y="1782366"/>
                </a:cubicBezTo>
                <a:cubicBezTo>
                  <a:pt x="5833167" y="1771650"/>
                  <a:pt x="5820566" y="1753196"/>
                  <a:pt x="5806676" y="1727002"/>
                </a:cubicBezTo>
                <a:cubicBezTo>
                  <a:pt x="5783657" y="1683742"/>
                  <a:pt x="5756570" y="1651397"/>
                  <a:pt x="5725415" y="1629966"/>
                </a:cubicBezTo>
                <a:cubicBezTo>
                  <a:pt x="5694261" y="1608535"/>
                  <a:pt x="5655863" y="1597819"/>
                  <a:pt x="5610222" y="1597819"/>
                </a:cubicBezTo>
                <a:cubicBezTo>
                  <a:pt x="5537594" y="1597819"/>
                  <a:pt x="5479750" y="1625402"/>
                  <a:pt x="5436689" y="1680567"/>
                </a:cubicBezTo>
                <a:cubicBezTo>
                  <a:pt x="5393628" y="1735733"/>
                  <a:pt x="5372097" y="1814116"/>
                  <a:pt x="5372097" y="1915716"/>
                </a:cubicBezTo>
                <a:cubicBezTo>
                  <a:pt x="5372097" y="1983581"/>
                  <a:pt x="5381622" y="2040037"/>
                  <a:pt x="5400672" y="2085082"/>
                </a:cubicBezTo>
                <a:cubicBezTo>
                  <a:pt x="5419722" y="2130128"/>
                  <a:pt x="5446710" y="2163763"/>
                  <a:pt x="5481635" y="2185988"/>
                </a:cubicBezTo>
                <a:cubicBezTo>
                  <a:pt x="5516560" y="2208213"/>
                  <a:pt x="5557438" y="2219325"/>
                  <a:pt x="5604269" y="2219325"/>
                </a:cubicBezTo>
                <a:cubicBezTo>
                  <a:pt x="5655069" y="2219325"/>
                  <a:pt x="5698031" y="2206724"/>
                  <a:pt x="5733154" y="2181523"/>
                </a:cubicBezTo>
                <a:cubicBezTo>
                  <a:pt x="5768278" y="2156321"/>
                  <a:pt x="5794769" y="2119313"/>
                  <a:pt x="5812629" y="2070497"/>
                </a:cubicBezTo>
                <a:cubicBezTo>
                  <a:pt x="5820169" y="2047478"/>
                  <a:pt x="5829496" y="2028726"/>
                  <a:pt x="5840608" y="2014240"/>
                </a:cubicBezTo>
                <a:cubicBezTo>
                  <a:pt x="5851721" y="1999754"/>
                  <a:pt x="5869580" y="1992511"/>
                  <a:pt x="5894186" y="1992511"/>
                </a:cubicBezTo>
                <a:cubicBezTo>
                  <a:pt x="5915221" y="1992511"/>
                  <a:pt x="5933279" y="1999853"/>
                  <a:pt x="5948360" y="2014538"/>
                </a:cubicBezTo>
                <a:cubicBezTo>
                  <a:pt x="5963441" y="2029222"/>
                  <a:pt x="5970982" y="2047478"/>
                  <a:pt x="5970982" y="2069306"/>
                </a:cubicBezTo>
                <a:cubicBezTo>
                  <a:pt x="5970982" y="2097088"/>
                  <a:pt x="5964136" y="2127151"/>
                  <a:pt x="5950444" y="2159496"/>
                </a:cubicBezTo>
                <a:cubicBezTo>
                  <a:pt x="5936751" y="2191842"/>
                  <a:pt x="5915221" y="2223592"/>
                  <a:pt x="5885852" y="2254746"/>
                </a:cubicBezTo>
                <a:cubicBezTo>
                  <a:pt x="5856484" y="2285901"/>
                  <a:pt x="5818979" y="2311202"/>
                  <a:pt x="5773338" y="2330649"/>
                </a:cubicBezTo>
                <a:cubicBezTo>
                  <a:pt x="5727697" y="2350096"/>
                  <a:pt x="5674516" y="2359819"/>
                  <a:pt x="5613794" y="2359819"/>
                </a:cubicBezTo>
                <a:cubicBezTo>
                  <a:pt x="5567757" y="2359819"/>
                  <a:pt x="5525886" y="2355453"/>
                  <a:pt x="5488183" y="2346722"/>
                </a:cubicBezTo>
                <a:cubicBezTo>
                  <a:pt x="5450480" y="2337991"/>
                  <a:pt x="5416250" y="2324398"/>
                  <a:pt x="5385492" y="2305943"/>
                </a:cubicBezTo>
                <a:cubicBezTo>
                  <a:pt x="5354734" y="2287488"/>
                  <a:pt x="5326457" y="2263180"/>
                  <a:pt x="5300660" y="2233017"/>
                </a:cubicBezTo>
                <a:cubicBezTo>
                  <a:pt x="5277641" y="2205633"/>
                  <a:pt x="5257996" y="2174974"/>
                  <a:pt x="5241724" y="2141041"/>
                </a:cubicBezTo>
                <a:cubicBezTo>
                  <a:pt x="5225452" y="2107109"/>
                  <a:pt x="5213248" y="2070894"/>
                  <a:pt x="5205112" y="2032397"/>
                </a:cubicBezTo>
                <a:cubicBezTo>
                  <a:pt x="5196976" y="1993900"/>
                  <a:pt x="5192908" y="1953022"/>
                  <a:pt x="5192908" y="1909763"/>
                </a:cubicBezTo>
                <a:cubicBezTo>
                  <a:pt x="5192908" y="1839516"/>
                  <a:pt x="5203128" y="1776611"/>
                  <a:pt x="5223567" y="1721049"/>
                </a:cubicBezTo>
                <a:cubicBezTo>
                  <a:pt x="5244006" y="1665486"/>
                  <a:pt x="5273276" y="1617960"/>
                  <a:pt x="5311376" y="1578471"/>
                </a:cubicBezTo>
                <a:cubicBezTo>
                  <a:pt x="5349476" y="1538982"/>
                  <a:pt x="5394124" y="1508919"/>
                  <a:pt x="5445321" y="1488282"/>
                </a:cubicBezTo>
                <a:cubicBezTo>
                  <a:pt x="5496518" y="1467644"/>
                  <a:pt x="5551088" y="1457325"/>
                  <a:pt x="5609032" y="1457325"/>
                </a:cubicBezTo>
                <a:close/>
                <a:moveTo>
                  <a:pt x="2507455" y="1457325"/>
                </a:moveTo>
                <a:cubicBezTo>
                  <a:pt x="2532458" y="1457325"/>
                  <a:pt x="2552303" y="1465858"/>
                  <a:pt x="2566987" y="1482924"/>
                </a:cubicBezTo>
                <a:cubicBezTo>
                  <a:pt x="2581672" y="1499989"/>
                  <a:pt x="2589013" y="1525191"/>
                  <a:pt x="2589013" y="1558528"/>
                </a:cubicBezTo>
                <a:lnTo>
                  <a:pt x="2589013" y="1952625"/>
                </a:lnTo>
                <a:lnTo>
                  <a:pt x="2771774" y="1760935"/>
                </a:lnTo>
                <a:cubicBezTo>
                  <a:pt x="2794396" y="1737122"/>
                  <a:pt x="2811660" y="1720850"/>
                  <a:pt x="2823566" y="1712119"/>
                </a:cubicBezTo>
                <a:cubicBezTo>
                  <a:pt x="2835473" y="1703388"/>
                  <a:pt x="2849958" y="1699022"/>
                  <a:pt x="2867025" y="1699022"/>
                </a:cubicBezTo>
                <a:cubicBezTo>
                  <a:pt x="2887265" y="1699022"/>
                  <a:pt x="2904132" y="1705471"/>
                  <a:pt x="2917625" y="1718370"/>
                </a:cubicBezTo>
                <a:cubicBezTo>
                  <a:pt x="2931120" y="1731268"/>
                  <a:pt x="2937866" y="1747441"/>
                  <a:pt x="2937866" y="1766888"/>
                </a:cubicBezTo>
                <a:cubicBezTo>
                  <a:pt x="2937866" y="1790700"/>
                  <a:pt x="2915840" y="1822450"/>
                  <a:pt x="2871786" y="1862138"/>
                </a:cubicBezTo>
                <a:lnTo>
                  <a:pt x="2785466" y="1941314"/>
                </a:lnTo>
                <a:lnTo>
                  <a:pt x="2952154" y="2203252"/>
                </a:lnTo>
                <a:cubicBezTo>
                  <a:pt x="2964458" y="2222699"/>
                  <a:pt x="2973288" y="2237482"/>
                  <a:pt x="2978645" y="2247602"/>
                </a:cubicBezTo>
                <a:cubicBezTo>
                  <a:pt x="2984003" y="2257723"/>
                  <a:pt x="2986682" y="2267347"/>
                  <a:pt x="2986682" y="2276475"/>
                </a:cubicBezTo>
                <a:cubicBezTo>
                  <a:pt x="2986682" y="2302272"/>
                  <a:pt x="2979637" y="2322612"/>
                  <a:pt x="2965549" y="2337495"/>
                </a:cubicBezTo>
                <a:cubicBezTo>
                  <a:pt x="2951459" y="2352377"/>
                  <a:pt x="2932906" y="2359819"/>
                  <a:pt x="2909887" y="2359819"/>
                </a:cubicBezTo>
                <a:cubicBezTo>
                  <a:pt x="2890044" y="2359819"/>
                  <a:pt x="2874764" y="2354461"/>
                  <a:pt x="2864048" y="2343745"/>
                </a:cubicBezTo>
                <a:cubicBezTo>
                  <a:pt x="2853332" y="2333030"/>
                  <a:pt x="2838845" y="2313583"/>
                  <a:pt x="2820591" y="2285405"/>
                </a:cubicBezTo>
                <a:lnTo>
                  <a:pt x="2677119" y="2049661"/>
                </a:lnTo>
                <a:lnTo>
                  <a:pt x="2589013" y="2133005"/>
                </a:lnTo>
                <a:lnTo>
                  <a:pt x="2589013" y="2262188"/>
                </a:lnTo>
                <a:cubicBezTo>
                  <a:pt x="2589013" y="2293541"/>
                  <a:pt x="2580779" y="2317651"/>
                  <a:pt x="2564309" y="2334518"/>
                </a:cubicBezTo>
                <a:cubicBezTo>
                  <a:pt x="2547837" y="2351385"/>
                  <a:pt x="2528886" y="2359819"/>
                  <a:pt x="2507455" y="2359819"/>
                </a:cubicBezTo>
                <a:cubicBezTo>
                  <a:pt x="2482452" y="2359819"/>
                  <a:pt x="2462807" y="2351484"/>
                  <a:pt x="2448519" y="2334816"/>
                </a:cubicBezTo>
                <a:cubicBezTo>
                  <a:pt x="2434232" y="2318147"/>
                  <a:pt x="2427088" y="2293541"/>
                  <a:pt x="2427088" y="2260997"/>
                </a:cubicBezTo>
                <a:lnTo>
                  <a:pt x="2427088" y="1568053"/>
                </a:lnTo>
                <a:cubicBezTo>
                  <a:pt x="2427088" y="1531938"/>
                  <a:pt x="2434033" y="1504454"/>
                  <a:pt x="2447924" y="1485603"/>
                </a:cubicBezTo>
                <a:cubicBezTo>
                  <a:pt x="2461816" y="1466751"/>
                  <a:pt x="2481659" y="1457325"/>
                  <a:pt x="2507455" y="1457325"/>
                </a:cubicBezTo>
                <a:close/>
                <a:moveTo>
                  <a:pt x="82748" y="1457325"/>
                </a:moveTo>
                <a:cubicBezTo>
                  <a:pt x="114895" y="1457325"/>
                  <a:pt x="136525" y="1467644"/>
                  <a:pt x="147637" y="1488282"/>
                </a:cubicBezTo>
                <a:cubicBezTo>
                  <a:pt x="158750" y="1508919"/>
                  <a:pt x="168473" y="1538883"/>
                  <a:pt x="176808" y="1578174"/>
                </a:cubicBezTo>
                <a:lnTo>
                  <a:pt x="291108" y="2087761"/>
                </a:lnTo>
                <a:lnTo>
                  <a:pt x="419100" y="1610916"/>
                </a:lnTo>
                <a:cubicBezTo>
                  <a:pt x="428625" y="1574403"/>
                  <a:pt x="437158" y="1546622"/>
                  <a:pt x="444698" y="1527572"/>
                </a:cubicBezTo>
                <a:cubicBezTo>
                  <a:pt x="452239" y="1508522"/>
                  <a:pt x="464542" y="1492052"/>
                  <a:pt x="481608" y="1478161"/>
                </a:cubicBezTo>
                <a:cubicBezTo>
                  <a:pt x="498673" y="1464270"/>
                  <a:pt x="521890" y="1457325"/>
                  <a:pt x="551259" y="1457325"/>
                </a:cubicBezTo>
                <a:cubicBezTo>
                  <a:pt x="581025" y="1457325"/>
                  <a:pt x="604143" y="1464568"/>
                  <a:pt x="620613" y="1479054"/>
                </a:cubicBezTo>
                <a:cubicBezTo>
                  <a:pt x="637083" y="1493540"/>
                  <a:pt x="648494" y="1509316"/>
                  <a:pt x="654844" y="1526382"/>
                </a:cubicBezTo>
                <a:cubicBezTo>
                  <a:pt x="661194" y="1543447"/>
                  <a:pt x="669726" y="1571625"/>
                  <a:pt x="680442" y="1610916"/>
                </a:cubicBezTo>
                <a:lnTo>
                  <a:pt x="809625" y="2087761"/>
                </a:lnTo>
                <a:lnTo>
                  <a:pt x="923925" y="1578174"/>
                </a:lnTo>
                <a:cubicBezTo>
                  <a:pt x="929481" y="1551583"/>
                  <a:pt x="934740" y="1530747"/>
                  <a:pt x="939701" y="1515666"/>
                </a:cubicBezTo>
                <a:cubicBezTo>
                  <a:pt x="944662" y="1500585"/>
                  <a:pt x="953194" y="1487091"/>
                  <a:pt x="965299" y="1475185"/>
                </a:cubicBezTo>
                <a:cubicBezTo>
                  <a:pt x="977404" y="1463278"/>
                  <a:pt x="994966" y="1457325"/>
                  <a:pt x="1017984" y="1457325"/>
                </a:cubicBezTo>
                <a:cubicBezTo>
                  <a:pt x="1041003" y="1457325"/>
                  <a:pt x="1060549" y="1464965"/>
                  <a:pt x="1076622" y="1480245"/>
                </a:cubicBezTo>
                <a:cubicBezTo>
                  <a:pt x="1092696" y="1495524"/>
                  <a:pt x="1100733" y="1514674"/>
                  <a:pt x="1100733" y="1537692"/>
                </a:cubicBezTo>
                <a:cubicBezTo>
                  <a:pt x="1100733" y="1553964"/>
                  <a:pt x="1096367" y="1579960"/>
                  <a:pt x="1087636" y="1615678"/>
                </a:cubicBezTo>
                <a:lnTo>
                  <a:pt x="942380" y="2203252"/>
                </a:lnTo>
                <a:cubicBezTo>
                  <a:pt x="932458" y="2242939"/>
                  <a:pt x="924222" y="2272010"/>
                  <a:pt x="917674" y="2290465"/>
                </a:cubicBezTo>
                <a:cubicBezTo>
                  <a:pt x="911126" y="2308920"/>
                  <a:pt x="900013" y="2325092"/>
                  <a:pt x="884337" y="2338983"/>
                </a:cubicBezTo>
                <a:cubicBezTo>
                  <a:pt x="868660" y="2352874"/>
                  <a:pt x="846534" y="2359819"/>
                  <a:pt x="817959" y="2359819"/>
                </a:cubicBezTo>
                <a:cubicBezTo>
                  <a:pt x="790972" y="2359819"/>
                  <a:pt x="769342" y="2353072"/>
                  <a:pt x="753070" y="2339578"/>
                </a:cubicBezTo>
                <a:cubicBezTo>
                  <a:pt x="736798" y="2326085"/>
                  <a:pt x="725487" y="2310904"/>
                  <a:pt x="719137" y="2294037"/>
                </a:cubicBezTo>
                <a:cubicBezTo>
                  <a:pt x="712787" y="2277170"/>
                  <a:pt x="703858" y="2248297"/>
                  <a:pt x="692348" y="2207419"/>
                </a:cubicBezTo>
                <a:lnTo>
                  <a:pt x="551259" y="1684139"/>
                </a:lnTo>
                <a:lnTo>
                  <a:pt x="408384" y="2207419"/>
                </a:lnTo>
                <a:cubicBezTo>
                  <a:pt x="397272" y="2247107"/>
                  <a:pt x="388441" y="2275582"/>
                  <a:pt x="381893" y="2292846"/>
                </a:cubicBezTo>
                <a:cubicBezTo>
                  <a:pt x="375344" y="2310110"/>
                  <a:pt x="363934" y="2325588"/>
                  <a:pt x="347662" y="2339281"/>
                </a:cubicBezTo>
                <a:cubicBezTo>
                  <a:pt x="331391" y="2352973"/>
                  <a:pt x="309761" y="2359819"/>
                  <a:pt x="282773" y="2359819"/>
                </a:cubicBezTo>
                <a:cubicBezTo>
                  <a:pt x="260945" y="2359819"/>
                  <a:pt x="242987" y="2355751"/>
                  <a:pt x="228898" y="2347615"/>
                </a:cubicBezTo>
                <a:cubicBezTo>
                  <a:pt x="214809" y="2339479"/>
                  <a:pt x="203398" y="2327970"/>
                  <a:pt x="194667" y="2313087"/>
                </a:cubicBezTo>
                <a:cubicBezTo>
                  <a:pt x="185936" y="2298204"/>
                  <a:pt x="178792" y="2280543"/>
                  <a:pt x="173236" y="2260104"/>
                </a:cubicBezTo>
                <a:cubicBezTo>
                  <a:pt x="167680" y="2239665"/>
                  <a:pt x="162718" y="2220714"/>
                  <a:pt x="158353" y="2203252"/>
                </a:cubicBezTo>
                <a:lnTo>
                  <a:pt x="13097" y="1615678"/>
                </a:lnTo>
                <a:cubicBezTo>
                  <a:pt x="4365" y="1581547"/>
                  <a:pt x="0" y="1555552"/>
                  <a:pt x="0" y="1537692"/>
                </a:cubicBezTo>
                <a:cubicBezTo>
                  <a:pt x="0" y="1515071"/>
                  <a:pt x="7937" y="1496021"/>
                  <a:pt x="23812" y="1480542"/>
                </a:cubicBezTo>
                <a:cubicBezTo>
                  <a:pt x="39687" y="1465064"/>
                  <a:pt x="59333" y="1457325"/>
                  <a:pt x="82748" y="1457325"/>
                </a:cubicBezTo>
                <a:close/>
                <a:moveTo>
                  <a:pt x="7876577" y="363141"/>
                </a:moveTo>
                <a:cubicBezTo>
                  <a:pt x="7846811" y="363141"/>
                  <a:pt x="7820221" y="371574"/>
                  <a:pt x="7796805" y="388442"/>
                </a:cubicBezTo>
                <a:cubicBezTo>
                  <a:pt x="7773390" y="405309"/>
                  <a:pt x="7755233" y="429518"/>
                  <a:pt x="7742334" y="461070"/>
                </a:cubicBezTo>
                <a:cubicBezTo>
                  <a:pt x="7729436" y="492621"/>
                  <a:pt x="7722986" y="529233"/>
                  <a:pt x="7722986" y="570905"/>
                </a:cubicBezTo>
                <a:cubicBezTo>
                  <a:pt x="7722986" y="614958"/>
                  <a:pt x="7729833" y="652463"/>
                  <a:pt x="7743525" y="683419"/>
                </a:cubicBezTo>
                <a:cubicBezTo>
                  <a:pt x="7757217" y="714375"/>
                  <a:pt x="7775969" y="737692"/>
                  <a:pt x="7799782" y="753368"/>
                </a:cubicBezTo>
                <a:cubicBezTo>
                  <a:pt x="7823594" y="769045"/>
                  <a:pt x="7849590" y="776883"/>
                  <a:pt x="7877768" y="776883"/>
                </a:cubicBezTo>
                <a:cubicBezTo>
                  <a:pt x="7906343" y="776883"/>
                  <a:pt x="7932437" y="769442"/>
                  <a:pt x="7956051" y="754559"/>
                </a:cubicBezTo>
                <a:cubicBezTo>
                  <a:pt x="7979666" y="739676"/>
                  <a:pt x="7998517" y="716856"/>
                  <a:pt x="8012606" y="686098"/>
                </a:cubicBezTo>
                <a:cubicBezTo>
                  <a:pt x="8026695" y="655340"/>
                  <a:pt x="8033739" y="616942"/>
                  <a:pt x="8033739" y="570905"/>
                </a:cubicBezTo>
                <a:cubicBezTo>
                  <a:pt x="8033739" y="527646"/>
                  <a:pt x="8026695" y="490438"/>
                  <a:pt x="8012606" y="459284"/>
                </a:cubicBezTo>
                <a:cubicBezTo>
                  <a:pt x="7998517" y="428129"/>
                  <a:pt x="7979467" y="404317"/>
                  <a:pt x="7955456" y="387846"/>
                </a:cubicBezTo>
                <a:cubicBezTo>
                  <a:pt x="7931445" y="371376"/>
                  <a:pt x="7905152" y="363141"/>
                  <a:pt x="7876577" y="363141"/>
                </a:cubicBezTo>
                <a:close/>
                <a:moveTo>
                  <a:pt x="7147915" y="361951"/>
                </a:moveTo>
                <a:cubicBezTo>
                  <a:pt x="7116165" y="361951"/>
                  <a:pt x="7088185" y="370186"/>
                  <a:pt x="7063976" y="386657"/>
                </a:cubicBezTo>
                <a:cubicBezTo>
                  <a:pt x="7039767" y="403127"/>
                  <a:pt x="7021113" y="427436"/>
                  <a:pt x="7008016" y="459582"/>
                </a:cubicBezTo>
                <a:cubicBezTo>
                  <a:pt x="6994919" y="491729"/>
                  <a:pt x="6988371" y="529234"/>
                  <a:pt x="6988371" y="572097"/>
                </a:cubicBezTo>
                <a:cubicBezTo>
                  <a:pt x="6988371" y="614562"/>
                  <a:pt x="6994820" y="651670"/>
                  <a:pt x="7007719" y="683420"/>
                </a:cubicBezTo>
                <a:cubicBezTo>
                  <a:pt x="7020617" y="715170"/>
                  <a:pt x="7039072" y="739479"/>
                  <a:pt x="7063083" y="756346"/>
                </a:cubicBezTo>
                <a:cubicBezTo>
                  <a:pt x="7087094" y="773213"/>
                  <a:pt x="7115371" y="781647"/>
                  <a:pt x="7147915" y="781647"/>
                </a:cubicBezTo>
                <a:cubicBezTo>
                  <a:pt x="7197127" y="781647"/>
                  <a:pt x="7236319" y="763093"/>
                  <a:pt x="7265489" y="725985"/>
                </a:cubicBezTo>
                <a:cubicBezTo>
                  <a:pt x="7294659" y="688877"/>
                  <a:pt x="7309244" y="637581"/>
                  <a:pt x="7309244" y="572097"/>
                </a:cubicBezTo>
                <a:cubicBezTo>
                  <a:pt x="7309244" y="505818"/>
                  <a:pt x="7294659" y="454225"/>
                  <a:pt x="7265489" y="417315"/>
                </a:cubicBezTo>
                <a:cubicBezTo>
                  <a:pt x="7236319" y="380406"/>
                  <a:pt x="7197127" y="361951"/>
                  <a:pt x="7147915" y="361951"/>
                </a:cubicBezTo>
                <a:close/>
                <a:moveTo>
                  <a:pt x="6414490" y="361951"/>
                </a:moveTo>
                <a:cubicBezTo>
                  <a:pt x="6382740" y="361951"/>
                  <a:pt x="6354760" y="370186"/>
                  <a:pt x="6330551" y="386657"/>
                </a:cubicBezTo>
                <a:cubicBezTo>
                  <a:pt x="6306342" y="403127"/>
                  <a:pt x="6287688" y="427436"/>
                  <a:pt x="6274591" y="459582"/>
                </a:cubicBezTo>
                <a:cubicBezTo>
                  <a:pt x="6261494" y="491729"/>
                  <a:pt x="6254946" y="529234"/>
                  <a:pt x="6254946" y="572097"/>
                </a:cubicBezTo>
                <a:cubicBezTo>
                  <a:pt x="6254946" y="614562"/>
                  <a:pt x="6261395" y="651670"/>
                  <a:pt x="6274294" y="683420"/>
                </a:cubicBezTo>
                <a:cubicBezTo>
                  <a:pt x="6287192" y="715170"/>
                  <a:pt x="6305647" y="739479"/>
                  <a:pt x="6329658" y="756346"/>
                </a:cubicBezTo>
                <a:cubicBezTo>
                  <a:pt x="6353669" y="773213"/>
                  <a:pt x="6381946" y="781647"/>
                  <a:pt x="6414490" y="781647"/>
                </a:cubicBezTo>
                <a:cubicBezTo>
                  <a:pt x="6463702" y="781647"/>
                  <a:pt x="6502894" y="763093"/>
                  <a:pt x="6532064" y="725985"/>
                </a:cubicBezTo>
                <a:cubicBezTo>
                  <a:pt x="6561234" y="688877"/>
                  <a:pt x="6575819" y="637581"/>
                  <a:pt x="6575819" y="572097"/>
                </a:cubicBezTo>
                <a:cubicBezTo>
                  <a:pt x="6575819" y="505818"/>
                  <a:pt x="6561234" y="454225"/>
                  <a:pt x="6532064" y="417315"/>
                </a:cubicBezTo>
                <a:cubicBezTo>
                  <a:pt x="6502894" y="380406"/>
                  <a:pt x="6463702" y="361951"/>
                  <a:pt x="6414490" y="361951"/>
                </a:cubicBezTo>
                <a:close/>
                <a:moveTo>
                  <a:pt x="4260649" y="353616"/>
                </a:moveTo>
                <a:cubicBezTo>
                  <a:pt x="4220168" y="353616"/>
                  <a:pt x="4186930" y="367606"/>
                  <a:pt x="4160934" y="395585"/>
                </a:cubicBezTo>
                <a:cubicBezTo>
                  <a:pt x="4134939" y="423565"/>
                  <a:pt x="4119163" y="464939"/>
                  <a:pt x="4113607" y="519708"/>
                </a:cubicBezTo>
                <a:lnTo>
                  <a:pt x="4408287" y="519708"/>
                </a:lnTo>
                <a:cubicBezTo>
                  <a:pt x="4404318" y="464146"/>
                  <a:pt x="4389336" y="422573"/>
                  <a:pt x="4363341" y="394990"/>
                </a:cubicBezTo>
                <a:cubicBezTo>
                  <a:pt x="4337345" y="367407"/>
                  <a:pt x="4303115" y="353616"/>
                  <a:pt x="4260649" y="353616"/>
                </a:cubicBezTo>
                <a:close/>
                <a:moveTo>
                  <a:pt x="7147915" y="241698"/>
                </a:moveTo>
                <a:cubicBezTo>
                  <a:pt x="7197127" y="241698"/>
                  <a:pt x="7241776" y="249636"/>
                  <a:pt x="7281860" y="265511"/>
                </a:cubicBezTo>
                <a:cubicBezTo>
                  <a:pt x="7321944" y="281386"/>
                  <a:pt x="7356274" y="304007"/>
                  <a:pt x="7384849" y="333376"/>
                </a:cubicBezTo>
                <a:cubicBezTo>
                  <a:pt x="7413424" y="362745"/>
                  <a:pt x="7435153" y="397670"/>
                  <a:pt x="7450036" y="438151"/>
                </a:cubicBezTo>
                <a:cubicBezTo>
                  <a:pt x="7464919" y="478632"/>
                  <a:pt x="7472360" y="523281"/>
                  <a:pt x="7472360" y="572097"/>
                </a:cubicBezTo>
                <a:cubicBezTo>
                  <a:pt x="7472360" y="620515"/>
                  <a:pt x="7464819" y="665164"/>
                  <a:pt x="7449738" y="706042"/>
                </a:cubicBezTo>
                <a:cubicBezTo>
                  <a:pt x="7434657" y="746920"/>
                  <a:pt x="7412829" y="782043"/>
                  <a:pt x="7384254" y="811412"/>
                </a:cubicBezTo>
                <a:cubicBezTo>
                  <a:pt x="7355679" y="840781"/>
                  <a:pt x="7321548" y="863304"/>
                  <a:pt x="7281860" y="878980"/>
                </a:cubicBezTo>
                <a:cubicBezTo>
                  <a:pt x="7242173" y="894657"/>
                  <a:pt x="7197524" y="902495"/>
                  <a:pt x="7147915" y="902495"/>
                </a:cubicBezTo>
                <a:cubicBezTo>
                  <a:pt x="7098703" y="902495"/>
                  <a:pt x="7054451" y="894557"/>
                  <a:pt x="7015160" y="878683"/>
                </a:cubicBezTo>
                <a:cubicBezTo>
                  <a:pt x="6975869" y="862807"/>
                  <a:pt x="6941838" y="840086"/>
                  <a:pt x="6913064" y="810519"/>
                </a:cubicBezTo>
                <a:cubicBezTo>
                  <a:pt x="6884291" y="780952"/>
                  <a:pt x="6862462" y="746027"/>
                  <a:pt x="6847579" y="705744"/>
                </a:cubicBezTo>
                <a:cubicBezTo>
                  <a:pt x="6832697" y="665461"/>
                  <a:pt x="6825255" y="620912"/>
                  <a:pt x="6825255" y="572097"/>
                </a:cubicBezTo>
                <a:cubicBezTo>
                  <a:pt x="6825255" y="522884"/>
                  <a:pt x="6832796" y="477839"/>
                  <a:pt x="6847877" y="436961"/>
                </a:cubicBezTo>
                <a:cubicBezTo>
                  <a:pt x="6862959" y="396082"/>
                  <a:pt x="6884588" y="361158"/>
                  <a:pt x="6912766" y="332186"/>
                </a:cubicBezTo>
                <a:cubicBezTo>
                  <a:pt x="6940945" y="303214"/>
                  <a:pt x="6975076" y="280889"/>
                  <a:pt x="7015160" y="265213"/>
                </a:cubicBezTo>
                <a:cubicBezTo>
                  <a:pt x="7055245" y="249536"/>
                  <a:pt x="7099496" y="241698"/>
                  <a:pt x="7147915" y="241698"/>
                </a:cubicBezTo>
                <a:close/>
                <a:moveTo>
                  <a:pt x="6414490" y="241698"/>
                </a:moveTo>
                <a:cubicBezTo>
                  <a:pt x="6463702" y="241698"/>
                  <a:pt x="6508351" y="249636"/>
                  <a:pt x="6548435" y="265511"/>
                </a:cubicBezTo>
                <a:cubicBezTo>
                  <a:pt x="6588520" y="281386"/>
                  <a:pt x="6622849" y="304007"/>
                  <a:pt x="6651424" y="333376"/>
                </a:cubicBezTo>
                <a:cubicBezTo>
                  <a:pt x="6679999" y="362745"/>
                  <a:pt x="6701728" y="397670"/>
                  <a:pt x="6716611" y="438151"/>
                </a:cubicBezTo>
                <a:cubicBezTo>
                  <a:pt x="6731494" y="478632"/>
                  <a:pt x="6738935" y="523281"/>
                  <a:pt x="6738935" y="572097"/>
                </a:cubicBezTo>
                <a:cubicBezTo>
                  <a:pt x="6738935" y="620515"/>
                  <a:pt x="6731395" y="665164"/>
                  <a:pt x="6716313" y="706042"/>
                </a:cubicBezTo>
                <a:cubicBezTo>
                  <a:pt x="6701232" y="746920"/>
                  <a:pt x="6679404" y="782043"/>
                  <a:pt x="6650829" y="811412"/>
                </a:cubicBezTo>
                <a:cubicBezTo>
                  <a:pt x="6622254" y="840781"/>
                  <a:pt x="6588123" y="863304"/>
                  <a:pt x="6548435" y="878980"/>
                </a:cubicBezTo>
                <a:cubicBezTo>
                  <a:pt x="6508748" y="894657"/>
                  <a:pt x="6464099" y="902495"/>
                  <a:pt x="6414490" y="902495"/>
                </a:cubicBezTo>
                <a:cubicBezTo>
                  <a:pt x="6365278" y="902495"/>
                  <a:pt x="6321026" y="894557"/>
                  <a:pt x="6281735" y="878683"/>
                </a:cubicBezTo>
                <a:cubicBezTo>
                  <a:pt x="6242444" y="862807"/>
                  <a:pt x="6208413" y="840086"/>
                  <a:pt x="6179639" y="810519"/>
                </a:cubicBezTo>
                <a:cubicBezTo>
                  <a:pt x="6150866" y="780952"/>
                  <a:pt x="6129037" y="746027"/>
                  <a:pt x="6114154" y="705744"/>
                </a:cubicBezTo>
                <a:cubicBezTo>
                  <a:pt x="6099272" y="665461"/>
                  <a:pt x="6091830" y="620912"/>
                  <a:pt x="6091830" y="572097"/>
                </a:cubicBezTo>
                <a:cubicBezTo>
                  <a:pt x="6091830" y="522884"/>
                  <a:pt x="6099371" y="477839"/>
                  <a:pt x="6114452" y="436961"/>
                </a:cubicBezTo>
                <a:cubicBezTo>
                  <a:pt x="6129534" y="396082"/>
                  <a:pt x="6151163" y="361158"/>
                  <a:pt x="6179341" y="332186"/>
                </a:cubicBezTo>
                <a:cubicBezTo>
                  <a:pt x="6207520" y="303214"/>
                  <a:pt x="6241651" y="280889"/>
                  <a:pt x="6281735" y="265213"/>
                </a:cubicBezTo>
                <a:cubicBezTo>
                  <a:pt x="6321820" y="249536"/>
                  <a:pt x="6366071" y="241698"/>
                  <a:pt x="6414490" y="241698"/>
                </a:cubicBezTo>
                <a:close/>
                <a:moveTo>
                  <a:pt x="4266007" y="240506"/>
                </a:moveTo>
                <a:cubicBezTo>
                  <a:pt x="4329507" y="240506"/>
                  <a:pt x="4383978" y="253901"/>
                  <a:pt x="4429420" y="280690"/>
                </a:cubicBezTo>
                <a:cubicBezTo>
                  <a:pt x="4474863" y="307479"/>
                  <a:pt x="4508895" y="342107"/>
                  <a:pt x="4531516" y="384572"/>
                </a:cubicBezTo>
                <a:cubicBezTo>
                  <a:pt x="4554138" y="427038"/>
                  <a:pt x="4565449" y="470297"/>
                  <a:pt x="4565449" y="514350"/>
                </a:cubicBezTo>
                <a:cubicBezTo>
                  <a:pt x="4565449" y="555228"/>
                  <a:pt x="4553742" y="581720"/>
                  <a:pt x="4530326" y="593824"/>
                </a:cubicBezTo>
                <a:cubicBezTo>
                  <a:pt x="4506910" y="605929"/>
                  <a:pt x="4473969" y="611981"/>
                  <a:pt x="4431504" y="611981"/>
                </a:cubicBezTo>
                <a:lnTo>
                  <a:pt x="4113607" y="611981"/>
                </a:lnTo>
                <a:cubicBezTo>
                  <a:pt x="4114004" y="648891"/>
                  <a:pt x="4121446" y="681435"/>
                  <a:pt x="4135931" y="709613"/>
                </a:cubicBezTo>
                <a:cubicBezTo>
                  <a:pt x="4150417" y="737791"/>
                  <a:pt x="4169666" y="759024"/>
                  <a:pt x="4193677" y="773311"/>
                </a:cubicBezTo>
                <a:cubicBezTo>
                  <a:pt x="4217688" y="787599"/>
                  <a:pt x="4244179" y="794742"/>
                  <a:pt x="4273151" y="794742"/>
                </a:cubicBezTo>
                <a:cubicBezTo>
                  <a:pt x="4292598" y="794742"/>
                  <a:pt x="4310358" y="792460"/>
                  <a:pt x="4326431" y="787896"/>
                </a:cubicBezTo>
                <a:cubicBezTo>
                  <a:pt x="4342505" y="783332"/>
                  <a:pt x="4358082" y="776189"/>
                  <a:pt x="4373163" y="766465"/>
                </a:cubicBezTo>
                <a:cubicBezTo>
                  <a:pt x="4388245" y="756742"/>
                  <a:pt x="4402135" y="746324"/>
                  <a:pt x="4414835" y="735211"/>
                </a:cubicBezTo>
                <a:cubicBezTo>
                  <a:pt x="4427535" y="724099"/>
                  <a:pt x="4444006" y="709017"/>
                  <a:pt x="4464246" y="689967"/>
                </a:cubicBezTo>
                <a:cubicBezTo>
                  <a:pt x="4472581" y="682824"/>
                  <a:pt x="4484487" y="679252"/>
                  <a:pt x="4499965" y="679252"/>
                </a:cubicBezTo>
                <a:cubicBezTo>
                  <a:pt x="4516634" y="679252"/>
                  <a:pt x="4530128" y="683816"/>
                  <a:pt x="4540446" y="692944"/>
                </a:cubicBezTo>
                <a:cubicBezTo>
                  <a:pt x="4550765" y="702072"/>
                  <a:pt x="4555924" y="714971"/>
                  <a:pt x="4555924" y="731639"/>
                </a:cubicBezTo>
                <a:cubicBezTo>
                  <a:pt x="4555924" y="746324"/>
                  <a:pt x="4550170" y="763489"/>
                  <a:pt x="4538660" y="783134"/>
                </a:cubicBezTo>
                <a:cubicBezTo>
                  <a:pt x="4527151" y="802779"/>
                  <a:pt x="4509788" y="821631"/>
                  <a:pt x="4486570" y="839689"/>
                </a:cubicBezTo>
                <a:cubicBezTo>
                  <a:pt x="4463353" y="857746"/>
                  <a:pt x="4434183" y="872728"/>
                  <a:pt x="4399059" y="884635"/>
                </a:cubicBezTo>
                <a:cubicBezTo>
                  <a:pt x="4363936" y="896541"/>
                  <a:pt x="4323554" y="902494"/>
                  <a:pt x="4277913" y="902494"/>
                </a:cubicBezTo>
                <a:cubicBezTo>
                  <a:pt x="4173535" y="902494"/>
                  <a:pt x="4092374" y="872728"/>
                  <a:pt x="4034430" y="813197"/>
                </a:cubicBezTo>
                <a:cubicBezTo>
                  <a:pt x="3976487" y="753666"/>
                  <a:pt x="3947515" y="672902"/>
                  <a:pt x="3947515" y="570905"/>
                </a:cubicBezTo>
                <a:cubicBezTo>
                  <a:pt x="3947515" y="522883"/>
                  <a:pt x="3954659" y="478334"/>
                  <a:pt x="3968946" y="437257"/>
                </a:cubicBezTo>
                <a:cubicBezTo>
                  <a:pt x="3983234" y="396181"/>
                  <a:pt x="4004069" y="360958"/>
                  <a:pt x="4031454" y="331589"/>
                </a:cubicBezTo>
                <a:cubicBezTo>
                  <a:pt x="4058838" y="302221"/>
                  <a:pt x="4092573" y="279698"/>
                  <a:pt x="4132657" y="264021"/>
                </a:cubicBezTo>
                <a:cubicBezTo>
                  <a:pt x="4172741" y="248345"/>
                  <a:pt x="4217191" y="240506"/>
                  <a:pt x="4266007" y="240506"/>
                </a:cubicBezTo>
                <a:close/>
                <a:moveTo>
                  <a:pt x="2517575" y="14884"/>
                </a:moveTo>
                <a:lnTo>
                  <a:pt x="3079550" y="14884"/>
                </a:lnTo>
                <a:cubicBezTo>
                  <a:pt x="3110110" y="14884"/>
                  <a:pt x="3132831" y="21631"/>
                  <a:pt x="3147715" y="35125"/>
                </a:cubicBezTo>
                <a:cubicBezTo>
                  <a:pt x="3162598" y="48618"/>
                  <a:pt x="3170038" y="66279"/>
                  <a:pt x="3170038" y="88107"/>
                </a:cubicBezTo>
                <a:cubicBezTo>
                  <a:pt x="3170038" y="109936"/>
                  <a:pt x="3162497" y="127497"/>
                  <a:pt x="3147416" y="140793"/>
                </a:cubicBezTo>
                <a:cubicBezTo>
                  <a:pt x="3132336" y="154088"/>
                  <a:pt x="3109714" y="160736"/>
                  <a:pt x="3079550" y="160736"/>
                </a:cubicBezTo>
                <a:lnTo>
                  <a:pt x="2886669" y="160736"/>
                </a:lnTo>
                <a:lnTo>
                  <a:pt x="2886669" y="794743"/>
                </a:lnTo>
                <a:cubicBezTo>
                  <a:pt x="2886669" y="831256"/>
                  <a:pt x="2878533" y="858343"/>
                  <a:pt x="2862261" y="876004"/>
                </a:cubicBezTo>
                <a:cubicBezTo>
                  <a:pt x="2845990" y="893664"/>
                  <a:pt x="2824955" y="902495"/>
                  <a:pt x="2799158" y="902495"/>
                </a:cubicBezTo>
                <a:cubicBezTo>
                  <a:pt x="2772965" y="902495"/>
                  <a:pt x="2751633" y="893565"/>
                  <a:pt x="2735163" y="875706"/>
                </a:cubicBezTo>
                <a:cubicBezTo>
                  <a:pt x="2718693" y="857847"/>
                  <a:pt x="2710457" y="830859"/>
                  <a:pt x="2710457" y="794743"/>
                </a:cubicBezTo>
                <a:lnTo>
                  <a:pt x="2710457" y="160736"/>
                </a:lnTo>
                <a:lnTo>
                  <a:pt x="2517575" y="160736"/>
                </a:lnTo>
                <a:cubicBezTo>
                  <a:pt x="2487413" y="160736"/>
                  <a:pt x="2464991" y="154088"/>
                  <a:pt x="2450305" y="140793"/>
                </a:cubicBezTo>
                <a:cubicBezTo>
                  <a:pt x="2435622" y="127497"/>
                  <a:pt x="2428280" y="109936"/>
                  <a:pt x="2428280" y="88107"/>
                </a:cubicBezTo>
                <a:cubicBezTo>
                  <a:pt x="2428280" y="65486"/>
                  <a:pt x="2435918" y="47626"/>
                  <a:pt x="2451199" y="34529"/>
                </a:cubicBezTo>
                <a:cubicBezTo>
                  <a:pt x="2466478" y="21432"/>
                  <a:pt x="2488604" y="14884"/>
                  <a:pt x="2517575" y="14884"/>
                </a:cubicBezTo>
                <a:close/>
                <a:moveTo>
                  <a:pt x="8119465" y="0"/>
                </a:moveTo>
                <a:cubicBezTo>
                  <a:pt x="8144071" y="0"/>
                  <a:pt x="8163021" y="7838"/>
                  <a:pt x="8176317" y="23515"/>
                </a:cubicBezTo>
                <a:cubicBezTo>
                  <a:pt x="8189612" y="39192"/>
                  <a:pt x="8196259" y="62310"/>
                  <a:pt x="8196259" y="92869"/>
                </a:cubicBezTo>
                <a:lnTo>
                  <a:pt x="8196259" y="809625"/>
                </a:lnTo>
                <a:cubicBezTo>
                  <a:pt x="8196259" y="840582"/>
                  <a:pt x="8189116" y="863799"/>
                  <a:pt x="8174829" y="879277"/>
                </a:cubicBezTo>
                <a:cubicBezTo>
                  <a:pt x="8160541" y="894755"/>
                  <a:pt x="8142086" y="902494"/>
                  <a:pt x="8119465" y="902494"/>
                </a:cubicBezTo>
                <a:cubicBezTo>
                  <a:pt x="8097239" y="902494"/>
                  <a:pt x="8078883" y="894457"/>
                  <a:pt x="8064398" y="878384"/>
                </a:cubicBezTo>
                <a:cubicBezTo>
                  <a:pt x="8049912" y="862310"/>
                  <a:pt x="8042669" y="839391"/>
                  <a:pt x="8042669" y="809625"/>
                </a:cubicBezTo>
                <a:lnTo>
                  <a:pt x="8042669" y="793552"/>
                </a:lnTo>
                <a:cubicBezTo>
                  <a:pt x="8020841" y="818555"/>
                  <a:pt x="7999311" y="838895"/>
                  <a:pt x="7978078" y="854571"/>
                </a:cubicBezTo>
                <a:cubicBezTo>
                  <a:pt x="7956845" y="870248"/>
                  <a:pt x="7933827" y="882154"/>
                  <a:pt x="7909022" y="890290"/>
                </a:cubicBezTo>
                <a:cubicBezTo>
                  <a:pt x="7884217" y="898426"/>
                  <a:pt x="7857130" y="902494"/>
                  <a:pt x="7827761" y="902494"/>
                </a:cubicBezTo>
                <a:cubicBezTo>
                  <a:pt x="7788868" y="902494"/>
                  <a:pt x="7752852" y="894259"/>
                  <a:pt x="7719712" y="877789"/>
                </a:cubicBezTo>
                <a:cubicBezTo>
                  <a:pt x="7686573" y="861318"/>
                  <a:pt x="7657899" y="837803"/>
                  <a:pt x="7633690" y="807244"/>
                </a:cubicBezTo>
                <a:cubicBezTo>
                  <a:pt x="7609480" y="776685"/>
                  <a:pt x="7591125" y="740767"/>
                  <a:pt x="7578623" y="699492"/>
                </a:cubicBezTo>
                <a:cubicBezTo>
                  <a:pt x="7566122" y="658217"/>
                  <a:pt x="7559871" y="613569"/>
                  <a:pt x="7559871" y="565547"/>
                </a:cubicBezTo>
                <a:cubicBezTo>
                  <a:pt x="7559871" y="463947"/>
                  <a:pt x="7584676" y="384771"/>
                  <a:pt x="7634285" y="328017"/>
                </a:cubicBezTo>
                <a:cubicBezTo>
                  <a:pt x="7683894" y="271264"/>
                  <a:pt x="7749180" y="242888"/>
                  <a:pt x="7830143" y="242888"/>
                </a:cubicBezTo>
                <a:cubicBezTo>
                  <a:pt x="7876974" y="242888"/>
                  <a:pt x="7916463" y="250924"/>
                  <a:pt x="7948610" y="266998"/>
                </a:cubicBezTo>
                <a:cubicBezTo>
                  <a:pt x="7980757" y="283071"/>
                  <a:pt x="8012110" y="307777"/>
                  <a:pt x="8042669" y="341114"/>
                </a:cubicBezTo>
                <a:lnTo>
                  <a:pt x="8042669" y="101203"/>
                </a:lnTo>
                <a:cubicBezTo>
                  <a:pt x="8042669" y="67866"/>
                  <a:pt x="8049317" y="42664"/>
                  <a:pt x="8062612" y="25599"/>
                </a:cubicBezTo>
                <a:cubicBezTo>
                  <a:pt x="8075907" y="8533"/>
                  <a:pt x="8094859" y="0"/>
                  <a:pt x="8119465" y="0"/>
                </a:cubicBezTo>
                <a:close/>
                <a:moveTo>
                  <a:pt x="5035746" y="0"/>
                </a:moveTo>
                <a:cubicBezTo>
                  <a:pt x="5067893" y="0"/>
                  <a:pt x="5089523" y="10319"/>
                  <a:pt x="5100635" y="30956"/>
                </a:cubicBezTo>
                <a:cubicBezTo>
                  <a:pt x="5111748" y="51594"/>
                  <a:pt x="5121471" y="81558"/>
                  <a:pt x="5129805" y="120849"/>
                </a:cubicBezTo>
                <a:lnTo>
                  <a:pt x="5244105" y="630436"/>
                </a:lnTo>
                <a:lnTo>
                  <a:pt x="5372097" y="153591"/>
                </a:lnTo>
                <a:cubicBezTo>
                  <a:pt x="5381622" y="117078"/>
                  <a:pt x="5390156" y="89297"/>
                  <a:pt x="5397696" y="70247"/>
                </a:cubicBezTo>
                <a:cubicBezTo>
                  <a:pt x="5405237" y="51197"/>
                  <a:pt x="5417540" y="34727"/>
                  <a:pt x="5434605" y="20836"/>
                </a:cubicBezTo>
                <a:cubicBezTo>
                  <a:pt x="5451671" y="6945"/>
                  <a:pt x="5474888" y="0"/>
                  <a:pt x="5504257" y="0"/>
                </a:cubicBezTo>
                <a:cubicBezTo>
                  <a:pt x="5534022" y="0"/>
                  <a:pt x="5557141" y="7243"/>
                  <a:pt x="5573611" y="21729"/>
                </a:cubicBezTo>
                <a:cubicBezTo>
                  <a:pt x="5590081" y="36215"/>
                  <a:pt x="5601492" y="51991"/>
                  <a:pt x="5607841" y="69056"/>
                </a:cubicBezTo>
                <a:cubicBezTo>
                  <a:pt x="5614191" y="86122"/>
                  <a:pt x="5622724" y="114300"/>
                  <a:pt x="5633440" y="153591"/>
                </a:cubicBezTo>
                <a:lnTo>
                  <a:pt x="5762622" y="630436"/>
                </a:lnTo>
                <a:lnTo>
                  <a:pt x="5876922" y="120849"/>
                </a:lnTo>
                <a:cubicBezTo>
                  <a:pt x="5882479" y="94258"/>
                  <a:pt x="5887737" y="73422"/>
                  <a:pt x="5892698" y="58341"/>
                </a:cubicBezTo>
                <a:cubicBezTo>
                  <a:pt x="5897660" y="43260"/>
                  <a:pt x="5906192" y="29766"/>
                  <a:pt x="5918297" y="17860"/>
                </a:cubicBezTo>
                <a:cubicBezTo>
                  <a:pt x="5930402" y="5953"/>
                  <a:pt x="5947963" y="0"/>
                  <a:pt x="5970982" y="0"/>
                </a:cubicBezTo>
                <a:cubicBezTo>
                  <a:pt x="5994001" y="0"/>
                  <a:pt x="6013547" y="7640"/>
                  <a:pt x="6029620" y="22920"/>
                </a:cubicBezTo>
                <a:cubicBezTo>
                  <a:pt x="6045694" y="38199"/>
                  <a:pt x="6053730" y="57349"/>
                  <a:pt x="6053730" y="80367"/>
                </a:cubicBezTo>
                <a:cubicBezTo>
                  <a:pt x="6053730" y="96639"/>
                  <a:pt x="6049365" y="122635"/>
                  <a:pt x="6040633" y="158353"/>
                </a:cubicBezTo>
                <a:lnTo>
                  <a:pt x="5895377" y="745927"/>
                </a:lnTo>
                <a:cubicBezTo>
                  <a:pt x="5885456" y="785614"/>
                  <a:pt x="5877220" y="814685"/>
                  <a:pt x="5870672" y="833140"/>
                </a:cubicBezTo>
                <a:cubicBezTo>
                  <a:pt x="5864123" y="851595"/>
                  <a:pt x="5853011" y="867767"/>
                  <a:pt x="5837334" y="881658"/>
                </a:cubicBezTo>
                <a:cubicBezTo>
                  <a:pt x="5821658" y="895549"/>
                  <a:pt x="5799532" y="902494"/>
                  <a:pt x="5770957" y="902494"/>
                </a:cubicBezTo>
                <a:cubicBezTo>
                  <a:pt x="5743969" y="902494"/>
                  <a:pt x="5722340" y="895747"/>
                  <a:pt x="5706068" y="882253"/>
                </a:cubicBezTo>
                <a:cubicBezTo>
                  <a:pt x="5689796" y="868760"/>
                  <a:pt x="5678485" y="853579"/>
                  <a:pt x="5672135" y="836712"/>
                </a:cubicBezTo>
                <a:cubicBezTo>
                  <a:pt x="5665785" y="819845"/>
                  <a:pt x="5656856" y="790972"/>
                  <a:pt x="5645346" y="750094"/>
                </a:cubicBezTo>
                <a:lnTo>
                  <a:pt x="5504257" y="226814"/>
                </a:lnTo>
                <a:lnTo>
                  <a:pt x="5361382" y="750094"/>
                </a:lnTo>
                <a:cubicBezTo>
                  <a:pt x="5350270" y="789782"/>
                  <a:pt x="5341439" y="818257"/>
                  <a:pt x="5334890" y="835521"/>
                </a:cubicBezTo>
                <a:cubicBezTo>
                  <a:pt x="5328342" y="852785"/>
                  <a:pt x="5316932" y="868264"/>
                  <a:pt x="5300660" y="881956"/>
                </a:cubicBezTo>
                <a:cubicBezTo>
                  <a:pt x="5284388" y="895648"/>
                  <a:pt x="5262759" y="902494"/>
                  <a:pt x="5235771" y="902494"/>
                </a:cubicBezTo>
                <a:cubicBezTo>
                  <a:pt x="5213943" y="902494"/>
                  <a:pt x="5195984" y="898426"/>
                  <a:pt x="5181895" y="890290"/>
                </a:cubicBezTo>
                <a:cubicBezTo>
                  <a:pt x="5167806" y="882154"/>
                  <a:pt x="5156396" y="870645"/>
                  <a:pt x="5147665" y="855762"/>
                </a:cubicBezTo>
                <a:cubicBezTo>
                  <a:pt x="5138934" y="840879"/>
                  <a:pt x="5131790" y="823218"/>
                  <a:pt x="5126233" y="802779"/>
                </a:cubicBezTo>
                <a:cubicBezTo>
                  <a:pt x="5120677" y="782340"/>
                  <a:pt x="5115717" y="763389"/>
                  <a:pt x="5111351" y="745927"/>
                </a:cubicBezTo>
                <a:lnTo>
                  <a:pt x="4966094" y="158353"/>
                </a:lnTo>
                <a:cubicBezTo>
                  <a:pt x="4957363" y="124222"/>
                  <a:pt x="4952997" y="98227"/>
                  <a:pt x="4952997" y="80367"/>
                </a:cubicBezTo>
                <a:cubicBezTo>
                  <a:pt x="4952997" y="57746"/>
                  <a:pt x="4960935" y="38696"/>
                  <a:pt x="4976810" y="23217"/>
                </a:cubicBezTo>
                <a:cubicBezTo>
                  <a:pt x="4992685" y="7739"/>
                  <a:pt x="5012330" y="0"/>
                  <a:pt x="5035746" y="0"/>
                </a:cubicBezTo>
                <a:close/>
                <a:moveTo>
                  <a:pt x="3321248" y="0"/>
                </a:moveTo>
                <a:cubicBezTo>
                  <a:pt x="3347044" y="0"/>
                  <a:pt x="3367185" y="8335"/>
                  <a:pt x="3381672" y="25003"/>
                </a:cubicBezTo>
                <a:cubicBezTo>
                  <a:pt x="3396158" y="41672"/>
                  <a:pt x="3403400" y="66278"/>
                  <a:pt x="3403400" y="98822"/>
                </a:cubicBezTo>
                <a:lnTo>
                  <a:pt x="3403400" y="339924"/>
                </a:lnTo>
                <a:cubicBezTo>
                  <a:pt x="3424038" y="316111"/>
                  <a:pt x="3444179" y="297260"/>
                  <a:pt x="3463825" y="283369"/>
                </a:cubicBezTo>
                <a:cubicBezTo>
                  <a:pt x="3483471" y="269478"/>
                  <a:pt x="3505199" y="259060"/>
                  <a:pt x="3529012" y="252115"/>
                </a:cubicBezTo>
                <a:cubicBezTo>
                  <a:pt x="3552825" y="245170"/>
                  <a:pt x="3578422" y="241697"/>
                  <a:pt x="3605808" y="241697"/>
                </a:cubicBezTo>
                <a:cubicBezTo>
                  <a:pt x="3647082" y="241697"/>
                  <a:pt x="3683693" y="250428"/>
                  <a:pt x="3715642" y="267891"/>
                </a:cubicBezTo>
                <a:cubicBezTo>
                  <a:pt x="3747590" y="285353"/>
                  <a:pt x="3772693" y="310753"/>
                  <a:pt x="3790950" y="344091"/>
                </a:cubicBezTo>
                <a:cubicBezTo>
                  <a:pt x="3802458" y="363538"/>
                  <a:pt x="3810197" y="385267"/>
                  <a:pt x="3814166" y="409278"/>
                </a:cubicBezTo>
                <a:cubicBezTo>
                  <a:pt x="3818135" y="433288"/>
                  <a:pt x="3820119" y="460971"/>
                  <a:pt x="3820119" y="492324"/>
                </a:cubicBezTo>
                <a:lnTo>
                  <a:pt x="3820119" y="803672"/>
                </a:lnTo>
                <a:cubicBezTo>
                  <a:pt x="3820119" y="836216"/>
                  <a:pt x="3812678" y="860822"/>
                  <a:pt x="3797795" y="877491"/>
                </a:cubicBezTo>
                <a:cubicBezTo>
                  <a:pt x="3782912" y="894160"/>
                  <a:pt x="3763168" y="902494"/>
                  <a:pt x="3738561" y="902494"/>
                </a:cubicBezTo>
                <a:cubicBezTo>
                  <a:pt x="3684984" y="902494"/>
                  <a:pt x="3658194" y="869553"/>
                  <a:pt x="3658194" y="803672"/>
                </a:cubicBezTo>
                <a:lnTo>
                  <a:pt x="3658194" y="529233"/>
                </a:lnTo>
                <a:cubicBezTo>
                  <a:pt x="3658194" y="477242"/>
                  <a:pt x="3650456" y="437257"/>
                  <a:pt x="3634978" y="409278"/>
                </a:cubicBezTo>
                <a:cubicBezTo>
                  <a:pt x="3619499" y="381298"/>
                  <a:pt x="3590130" y="367308"/>
                  <a:pt x="3546871" y="367308"/>
                </a:cubicBezTo>
                <a:cubicBezTo>
                  <a:pt x="3517899" y="367308"/>
                  <a:pt x="3491804" y="375543"/>
                  <a:pt x="3468587" y="392014"/>
                </a:cubicBezTo>
                <a:cubicBezTo>
                  <a:pt x="3445370" y="408484"/>
                  <a:pt x="3428007" y="431006"/>
                  <a:pt x="3416497" y="459581"/>
                </a:cubicBezTo>
                <a:cubicBezTo>
                  <a:pt x="3407767" y="483791"/>
                  <a:pt x="3403400" y="526852"/>
                  <a:pt x="3403400" y="588764"/>
                </a:cubicBezTo>
                <a:lnTo>
                  <a:pt x="3403400" y="803672"/>
                </a:lnTo>
                <a:cubicBezTo>
                  <a:pt x="3403400" y="835819"/>
                  <a:pt x="3396158" y="860326"/>
                  <a:pt x="3381672" y="877193"/>
                </a:cubicBezTo>
                <a:cubicBezTo>
                  <a:pt x="3367185" y="894060"/>
                  <a:pt x="3347044" y="902494"/>
                  <a:pt x="3321248" y="902494"/>
                </a:cubicBezTo>
                <a:cubicBezTo>
                  <a:pt x="3267670" y="902494"/>
                  <a:pt x="3240880" y="869553"/>
                  <a:pt x="3240880" y="803672"/>
                </a:cubicBezTo>
                <a:lnTo>
                  <a:pt x="3240880" y="98822"/>
                </a:lnTo>
                <a:cubicBezTo>
                  <a:pt x="3240880" y="65881"/>
                  <a:pt x="3247925" y="41176"/>
                  <a:pt x="3262015" y="24706"/>
                </a:cubicBezTo>
                <a:cubicBezTo>
                  <a:pt x="3276103" y="8235"/>
                  <a:pt x="3295848" y="0"/>
                  <a:pt x="3321248" y="0"/>
                </a:cubicBezTo>
                <a:close/>
              </a:path>
            </a:pathLst>
          </a:custGeom>
          <a:solidFill>
            <a:srgbClr val="FCA210"/>
          </a:solidFill>
          <a:ln w="47625">
            <a:solidFill>
              <a:srgbClr val="441D0B"/>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dirty="0">
              <a:solidFill>
                <a:srgbClr val="FCA210"/>
              </a:solidFill>
              <a:latin typeface="Arial Rounded MT Bold" panose="020F0704030504030204" pitchFamily="34" charset="0"/>
            </a:endParaRPr>
          </a:p>
        </p:txBody>
      </p:sp>
    </p:spTree>
    <p:extLst>
      <p:ext uri="{BB962C8B-B14F-4D97-AF65-F5344CB8AC3E}">
        <p14:creationId xmlns:p14="http://schemas.microsoft.com/office/powerpoint/2010/main" val="204977834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E1AC4A-3B0A-9844-AA5C-7D1165D26381}"/>
              </a:ext>
            </a:extLst>
          </p:cNvPr>
          <p:cNvGrpSpPr/>
          <p:nvPr/>
        </p:nvGrpSpPr>
        <p:grpSpPr>
          <a:xfrm>
            <a:off x="518325" y="0"/>
            <a:ext cx="11188885" cy="6858000"/>
            <a:chOff x="518325" y="0"/>
            <a:chExt cx="11188885" cy="6858000"/>
          </a:xfrm>
          <a:blipFill dpi="0" rotWithShape="1">
            <a:blip r:embed="rId3">
              <a:alphaModFix amt="44000"/>
            </a:blip>
            <a:srcRect/>
            <a:stretch>
              <a:fillRect/>
            </a:stretch>
          </a:blipFill>
        </p:grpSpPr>
        <p:sp>
          <p:nvSpPr>
            <p:cNvPr id="6" name="Rectangle: Rounded Corners 5">
              <a:extLst>
                <a:ext uri="{FF2B5EF4-FFF2-40B4-BE49-F238E27FC236}">
                  <a16:creationId xmlns:a16="http://schemas.microsoft.com/office/drawing/2014/main" id="{B7A42B58-AE52-8A8E-3F93-1F8612BB2D5F}"/>
                </a:ext>
              </a:extLst>
            </p:cNvPr>
            <p:cNvSpPr/>
            <p:nvPr/>
          </p:nvSpPr>
          <p:spPr>
            <a:xfrm>
              <a:off x="518325"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7E8B9FA-2A62-CF9B-C8E0-8211717FF035}"/>
                </a:ext>
              </a:extLst>
            </p:cNvPr>
            <p:cNvSpPr/>
            <p:nvPr/>
          </p:nvSpPr>
          <p:spPr>
            <a:xfrm>
              <a:off x="3466176"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20A2CC5-1585-C575-68B0-4357B6A12823}"/>
                </a:ext>
              </a:extLst>
            </p:cNvPr>
            <p:cNvSpPr/>
            <p:nvPr/>
          </p:nvSpPr>
          <p:spPr>
            <a:xfrm>
              <a:off x="6414027"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3318C3F-5495-B7D3-4BEF-8C4140E1A0E2}"/>
                </a:ext>
              </a:extLst>
            </p:cNvPr>
            <p:cNvSpPr/>
            <p:nvPr/>
          </p:nvSpPr>
          <p:spPr>
            <a:xfrm>
              <a:off x="9361878" y="0"/>
              <a:ext cx="2345332" cy="6858000"/>
            </a:xfrm>
            <a:prstGeom prst="roundRect">
              <a:avLst/>
            </a:prstGeom>
            <a:grp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FE14734F-95D0-68C8-4966-40236926161B}"/>
              </a:ext>
            </a:extLst>
          </p:cNvPr>
          <p:cNvSpPr txBox="1"/>
          <p:nvPr/>
        </p:nvSpPr>
        <p:spPr>
          <a:xfrm>
            <a:off x="278511" y="2531185"/>
            <a:ext cx="10998925" cy="1569660"/>
          </a:xfrm>
          <a:prstGeom prst="rect">
            <a:avLst/>
          </a:prstGeom>
          <a:noFill/>
        </p:spPr>
        <p:txBody>
          <a:bodyPr wrap="square" rtlCol="0">
            <a:spAutoFit/>
          </a:bodyPr>
          <a:lstStyle/>
          <a:p>
            <a:pPr algn="ctr"/>
            <a:r>
              <a:rPr lang="en-US" sz="9600" dirty="0">
                <a:solidFill>
                  <a:srgbClr val="FCA210"/>
                </a:solidFill>
                <a:latin typeface="Arial Rounded MT Bold" panose="020F0704030504030204" pitchFamily="34" charset="0"/>
              </a:rPr>
              <a:t>Thank You</a:t>
            </a:r>
          </a:p>
        </p:txBody>
      </p:sp>
      <p:sp>
        <p:nvSpPr>
          <p:cNvPr id="13" name="Rectangle: Rounded Corners 12">
            <a:extLst>
              <a:ext uri="{FF2B5EF4-FFF2-40B4-BE49-F238E27FC236}">
                <a16:creationId xmlns:a16="http://schemas.microsoft.com/office/drawing/2014/main" id="{346284DE-6FD6-9C7C-2CB2-A68685BCC590}"/>
              </a:ext>
            </a:extLst>
          </p:cNvPr>
          <p:cNvSpPr/>
          <p:nvPr/>
        </p:nvSpPr>
        <p:spPr>
          <a:xfrm>
            <a:off x="518325" y="0"/>
            <a:ext cx="1323703" cy="1280159"/>
          </a:xfrm>
          <a:prstGeom prst="round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ED5CEA-7F03-0CE9-9281-B29ADF4BB08B}"/>
              </a:ext>
            </a:extLst>
          </p:cNvPr>
          <p:cNvSpPr txBox="1"/>
          <p:nvPr/>
        </p:nvSpPr>
        <p:spPr>
          <a:xfrm>
            <a:off x="1776017" y="754963"/>
            <a:ext cx="2763443" cy="461665"/>
          </a:xfrm>
          <a:prstGeom prst="rect">
            <a:avLst/>
          </a:prstGeom>
          <a:noFill/>
        </p:spPr>
        <p:txBody>
          <a:bodyPr wrap="square" rtlCol="0">
            <a:spAutoFit/>
          </a:bodyPr>
          <a:lstStyle/>
          <a:p>
            <a:r>
              <a:rPr lang="en-US" sz="2400" dirty="0">
                <a:solidFill>
                  <a:srgbClr val="FCA210"/>
                </a:solidFill>
                <a:latin typeface="Arial Rounded MT Bold" panose="020F0704030504030204" pitchFamily="34" charset="0"/>
              </a:rPr>
              <a:t>Assignment 1</a:t>
            </a:r>
          </a:p>
        </p:txBody>
      </p:sp>
      <p:sp>
        <p:nvSpPr>
          <p:cNvPr id="2" name="TextBox 1">
            <a:extLst>
              <a:ext uri="{FF2B5EF4-FFF2-40B4-BE49-F238E27FC236}">
                <a16:creationId xmlns:a16="http://schemas.microsoft.com/office/drawing/2014/main" id="{C37C6765-88A6-5EDB-DCC3-833B666C72CF}"/>
              </a:ext>
            </a:extLst>
          </p:cNvPr>
          <p:cNvSpPr txBox="1"/>
          <p:nvPr/>
        </p:nvSpPr>
        <p:spPr>
          <a:xfrm>
            <a:off x="2409246" y="4826666"/>
            <a:ext cx="7187978" cy="707886"/>
          </a:xfrm>
          <a:prstGeom prst="rect">
            <a:avLst/>
          </a:prstGeom>
          <a:noFill/>
        </p:spPr>
        <p:txBody>
          <a:bodyPr wrap="square" rtlCol="0">
            <a:spAutoFit/>
          </a:bodyPr>
          <a:lstStyle/>
          <a:p>
            <a:pPr algn="ctr"/>
            <a:r>
              <a:rPr lang="en-US" sz="2000" dirty="0">
                <a:solidFill>
                  <a:srgbClr val="FCA210"/>
                </a:solidFill>
                <a:latin typeface="Arial Rounded MT Bold" panose="020F0704030504030204" pitchFamily="34" charset="0"/>
              </a:rPr>
              <a:t>Emma Cohen - Ikenna Daniel Nwankwo - Lamis </a:t>
            </a:r>
            <a:r>
              <a:rPr lang="en-US" sz="2000" dirty="0" err="1">
                <a:solidFill>
                  <a:srgbClr val="FCA210"/>
                </a:solidFill>
                <a:latin typeface="Arial Rounded MT Bold" panose="020F0704030504030204" pitchFamily="34" charset="0"/>
              </a:rPr>
              <a:t>Salloum</a:t>
            </a:r>
            <a:r>
              <a:rPr lang="en-US" sz="2000" dirty="0">
                <a:solidFill>
                  <a:srgbClr val="FCA210"/>
                </a:solidFill>
                <a:latin typeface="Arial Rounded MT Bold" panose="020F0704030504030204" pitchFamily="34" charset="0"/>
              </a:rPr>
              <a:t> </a:t>
            </a:r>
            <a:r>
              <a:rPr lang="en-US" sz="2000" dirty="0" err="1">
                <a:solidFill>
                  <a:srgbClr val="FCA210"/>
                </a:solidFill>
                <a:latin typeface="Arial Rounded MT Bold" panose="020F0704030504030204" pitchFamily="34" charset="0"/>
              </a:rPr>
              <a:t>Yared</a:t>
            </a:r>
            <a:r>
              <a:rPr lang="en-US" sz="2000" dirty="0">
                <a:solidFill>
                  <a:srgbClr val="FCA210"/>
                </a:solidFill>
                <a:latin typeface="Arial Rounded MT Bold" panose="020F0704030504030204" pitchFamily="34" charset="0"/>
              </a:rPr>
              <a:t> - Rohan </a:t>
            </a:r>
            <a:r>
              <a:rPr lang="en-US" sz="2000" dirty="0" err="1">
                <a:solidFill>
                  <a:srgbClr val="FCA210"/>
                </a:solidFill>
                <a:latin typeface="Arial Rounded MT Bold" panose="020F0704030504030204" pitchFamily="34" charset="0"/>
              </a:rPr>
              <a:t>Upadhaya</a:t>
            </a:r>
            <a:r>
              <a:rPr lang="en-US" sz="2000" dirty="0">
                <a:solidFill>
                  <a:srgbClr val="FCA210"/>
                </a:solidFill>
                <a:latin typeface="Arial Rounded MT Bold" panose="020F0704030504030204" pitchFamily="34" charset="0"/>
              </a:rPr>
              <a:t> - Vaishnavi Pritam Veer</a:t>
            </a:r>
          </a:p>
        </p:txBody>
      </p:sp>
    </p:spTree>
    <p:extLst>
      <p:ext uri="{BB962C8B-B14F-4D97-AF65-F5344CB8AC3E}">
        <p14:creationId xmlns:p14="http://schemas.microsoft.com/office/powerpoint/2010/main" val="53195816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Content:</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C1D8A1-5C6F-7449-7C44-934641F3026B}"/>
              </a:ext>
            </a:extLst>
          </p:cNvPr>
          <p:cNvSpPr txBox="1"/>
          <p:nvPr/>
        </p:nvSpPr>
        <p:spPr>
          <a:xfrm>
            <a:off x="1397877" y="1556711"/>
            <a:ext cx="10998925" cy="2554545"/>
          </a:xfrm>
          <a:prstGeom prst="rect">
            <a:avLst/>
          </a:prstGeom>
          <a:noFill/>
        </p:spPr>
        <p:txBody>
          <a:bodyPr wrap="square" rtlCol="0">
            <a:spAutoFit/>
          </a:bodyPr>
          <a:lstStyle/>
          <a:p>
            <a:pPr marL="457200" indent="-457200">
              <a:buFont typeface="Symbol" panose="05050102010706020507" pitchFamily="18" charset="2"/>
              <a:buChar char=""/>
            </a:pPr>
            <a:r>
              <a:rPr lang="en-US" sz="3200" dirty="0">
                <a:solidFill>
                  <a:srgbClr val="FCA210"/>
                </a:solidFill>
                <a:latin typeface="Arial Rounded MT Bold" panose="020F0704030504030204" pitchFamily="34" charset="0"/>
              </a:rPr>
              <a:t>Vision &amp; Mission</a:t>
            </a:r>
          </a:p>
          <a:p>
            <a:pPr marL="457200" indent="-457200">
              <a:buFont typeface="Symbol" panose="05050102010706020507" pitchFamily="18" charset="2"/>
              <a:buChar char=""/>
            </a:pPr>
            <a:r>
              <a:rPr lang="en-US" sz="3200" dirty="0">
                <a:solidFill>
                  <a:srgbClr val="FCA210"/>
                </a:solidFill>
                <a:latin typeface="Arial Rounded MT Bold" panose="020F0704030504030204" pitchFamily="34" charset="0"/>
              </a:rPr>
              <a:t>Stakeholders &amp; Mendelow’s Matrix</a:t>
            </a:r>
          </a:p>
          <a:p>
            <a:pPr marL="457200" indent="-457200">
              <a:buFont typeface="Symbol" panose="05050102010706020507" pitchFamily="18" charset="2"/>
              <a:buChar char=""/>
            </a:pPr>
            <a:r>
              <a:rPr lang="en-US" sz="3200" dirty="0">
                <a:solidFill>
                  <a:srgbClr val="FCA210"/>
                </a:solidFill>
                <a:latin typeface="Arial Rounded MT Bold" panose="020F0704030504030204" pitchFamily="34" charset="0"/>
              </a:rPr>
              <a:t>Needs During the Pandemic </a:t>
            </a:r>
            <a:r>
              <a:rPr lang="en-US" sz="2400" dirty="0">
                <a:solidFill>
                  <a:srgbClr val="FCA210"/>
                </a:solidFill>
                <a:latin typeface="Arial Rounded MT Bold" panose="020F0704030504030204" pitchFamily="34" charset="0"/>
              </a:rPr>
              <a:t>(Six Core Concept)</a:t>
            </a:r>
          </a:p>
          <a:p>
            <a:pPr marL="914400" lvl="1" indent="-457200">
              <a:buFont typeface="Symbol" panose="05050102010706020507" pitchFamily="18" charset="2"/>
              <a:buChar char=""/>
            </a:pPr>
            <a:r>
              <a:rPr lang="en-US" sz="3200" dirty="0">
                <a:solidFill>
                  <a:srgbClr val="FCA210"/>
                </a:solidFill>
                <a:latin typeface="Arial Rounded MT Bold" panose="020F0704030504030204" pitchFamily="34" charset="0"/>
              </a:rPr>
              <a:t>Restrictions</a:t>
            </a:r>
          </a:p>
          <a:p>
            <a:pPr marL="914400" lvl="1" indent="-457200">
              <a:buFont typeface="Symbol" panose="05050102010706020507" pitchFamily="18" charset="2"/>
              <a:buChar char=""/>
            </a:pPr>
            <a:r>
              <a:rPr lang="en-US" sz="3200" dirty="0">
                <a:solidFill>
                  <a:srgbClr val="FCA210"/>
                </a:solidFill>
                <a:latin typeface="Arial Rounded MT Bold" panose="020F0704030504030204" pitchFamily="34" charset="0"/>
              </a:rPr>
              <a:t>New Sales Channels</a:t>
            </a:r>
          </a:p>
        </p:txBody>
      </p:sp>
    </p:spTree>
    <p:extLst>
      <p:ext uri="{BB962C8B-B14F-4D97-AF65-F5344CB8AC3E}">
        <p14:creationId xmlns:p14="http://schemas.microsoft.com/office/powerpoint/2010/main" val="384143492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1000"/>
                                        <p:tgtEl>
                                          <p:spTgt spid="9">
                                            <p:txEl>
                                              <p:pRg st="2" end="2"/>
                                            </p:txEl>
                                          </p:spTgt>
                                        </p:tgtEl>
                                      </p:cBhvr>
                                    </p:animEffect>
                                  </p:childTnLst>
                                </p:cTn>
                              </p:par>
                            </p:childTnLst>
                          </p:cTn>
                        </p:par>
                        <p:par>
                          <p:cTn id="23" fill="hold">
                            <p:stCondLst>
                              <p:cond delay="4000"/>
                            </p:stCondLst>
                            <p:childTnLst>
                              <p:par>
                                <p:cTn id="24" presetID="10"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childTnLst>
                                </p:cTn>
                              </p:par>
                            </p:childTnLst>
                          </p:cTn>
                        </p:par>
                        <p:par>
                          <p:cTn id="27" fill="hold">
                            <p:stCondLst>
                              <p:cond delay="5000"/>
                            </p:stCondLst>
                            <p:childTnLst>
                              <p:par>
                                <p:cTn id="28" presetID="10" presetClass="entr" presetSubtype="0" fill="hold" nodeType="after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Vision:</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C1D8A1-5C6F-7449-7C44-934641F3026B}"/>
              </a:ext>
            </a:extLst>
          </p:cNvPr>
          <p:cNvSpPr txBox="1"/>
          <p:nvPr/>
        </p:nvSpPr>
        <p:spPr>
          <a:xfrm>
            <a:off x="1067963" y="1556711"/>
            <a:ext cx="9862956" cy="3108543"/>
          </a:xfrm>
          <a:prstGeom prst="rect">
            <a:avLst/>
          </a:prstGeom>
          <a:noFill/>
        </p:spPr>
        <p:txBody>
          <a:bodyPr wrap="square" rtlCol="0">
            <a:spAutoFit/>
          </a:bodyPr>
          <a:lstStyle/>
          <a:p>
            <a:pPr algn="ctr"/>
            <a:r>
              <a:rPr lang="en-US" sz="2800" dirty="0">
                <a:solidFill>
                  <a:srgbClr val="FCA210"/>
                </a:solidFill>
                <a:latin typeface="Arial Rounded MT Bold" panose="020F0704030504030204" pitchFamily="34" charset="0"/>
              </a:rPr>
              <a:t>To be a world-class provider of custom woodworking solutions while exceeding expectations for quality, innovation, and customer satisfaction. Our goal is to inspire and enrich people's lives through the beauty and functionality of our products, [while also contributing to the preservation of our planet's resources].</a:t>
            </a:r>
          </a:p>
          <a:p>
            <a:pPr algn="ctr"/>
            <a:endParaRPr lang="en-US" sz="2800" dirty="0">
              <a:solidFill>
                <a:srgbClr val="FCA210"/>
              </a:solidFill>
              <a:latin typeface="Arial Rounded MT Bold" panose="020F0704030504030204" pitchFamily="34" charset="0"/>
            </a:endParaRPr>
          </a:p>
        </p:txBody>
      </p:sp>
    </p:spTree>
    <p:extLst>
      <p:ext uri="{BB962C8B-B14F-4D97-AF65-F5344CB8AC3E}">
        <p14:creationId xmlns:p14="http://schemas.microsoft.com/office/powerpoint/2010/main" val="218005272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Mission:</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C1D8A1-5C6F-7449-7C44-934641F3026B}"/>
              </a:ext>
            </a:extLst>
          </p:cNvPr>
          <p:cNvSpPr txBox="1"/>
          <p:nvPr/>
        </p:nvSpPr>
        <p:spPr>
          <a:xfrm>
            <a:off x="746877" y="1556711"/>
            <a:ext cx="10316666" cy="3046988"/>
          </a:xfrm>
          <a:prstGeom prst="rect">
            <a:avLst/>
          </a:prstGeom>
          <a:noFill/>
        </p:spPr>
        <p:txBody>
          <a:bodyPr wrap="square" rtlCol="0">
            <a:spAutoFit/>
          </a:bodyPr>
          <a:lstStyle/>
          <a:p>
            <a:pPr algn="ctr"/>
            <a:r>
              <a:rPr lang="en-US" sz="3200" dirty="0">
                <a:solidFill>
                  <a:srgbClr val="FCA210"/>
                </a:solidFill>
                <a:latin typeface="Arial Rounded MT Bold" panose="020F0704030504030204" pitchFamily="34" charset="0"/>
              </a:rPr>
              <a:t>To design and manufacture excellent custom furniture. To import the finest hardwoods, and provide custom millwork services. To incorporate the best business practices while building the best team and corporate culture. [Help spread beauty to our community through sustainable measures]. </a:t>
            </a:r>
          </a:p>
        </p:txBody>
      </p:sp>
    </p:spTree>
    <p:extLst>
      <p:ext uri="{BB962C8B-B14F-4D97-AF65-F5344CB8AC3E}">
        <p14:creationId xmlns:p14="http://schemas.microsoft.com/office/powerpoint/2010/main" val="37025634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Stakeholders:</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EDFBC9D-0E78-519B-9A9D-57CB50C476C0}"/>
              </a:ext>
            </a:extLst>
          </p:cNvPr>
          <p:cNvSpPr txBox="1"/>
          <p:nvPr/>
        </p:nvSpPr>
        <p:spPr>
          <a:xfrm>
            <a:off x="1397878" y="1531008"/>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Consultants</a:t>
            </a:r>
          </a:p>
        </p:txBody>
      </p:sp>
      <p:sp>
        <p:nvSpPr>
          <p:cNvPr id="12" name="Rectangle: Rounded Corners 11">
            <a:extLst>
              <a:ext uri="{FF2B5EF4-FFF2-40B4-BE49-F238E27FC236}">
                <a16:creationId xmlns:a16="http://schemas.microsoft.com/office/drawing/2014/main" id="{8399A3EE-750A-ACD7-0033-D10E7CD341DF}"/>
              </a:ext>
            </a:extLst>
          </p:cNvPr>
          <p:cNvSpPr/>
          <p:nvPr/>
        </p:nvSpPr>
        <p:spPr>
          <a:xfrm>
            <a:off x="654303" y="1531008"/>
            <a:ext cx="648934" cy="576684"/>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8EB8D05-2452-D78E-065D-420C56945734}"/>
              </a:ext>
            </a:extLst>
          </p:cNvPr>
          <p:cNvSpPr/>
          <p:nvPr/>
        </p:nvSpPr>
        <p:spPr>
          <a:xfrm>
            <a:off x="769837" y="2344262"/>
            <a:ext cx="533400" cy="576684"/>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7545C9C-BA3C-BA55-3D60-B54FDC7F4703}"/>
              </a:ext>
            </a:extLst>
          </p:cNvPr>
          <p:cNvSpPr/>
          <p:nvPr/>
        </p:nvSpPr>
        <p:spPr>
          <a:xfrm>
            <a:off x="384265" y="3034340"/>
            <a:ext cx="1304544" cy="857850"/>
          </a:xfrm>
          <a:prstGeom prst="round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4890D03-4417-B479-A991-9A1EC34188B4}"/>
              </a:ext>
            </a:extLst>
          </p:cNvPr>
          <p:cNvSpPr/>
          <p:nvPr/>
        </p:nvSpPr>
        <p:spPr>
          <a:xfrm>
            <a:off x="769837" y="4005584"/>
            <a:ext cx="504843" cy="599838"/>
          </a:xfrm>
          <a:prstGeom prst="round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692718E-C769-4809-1186-98C08E8B9F94}"/>
              </a:ext>
            </a:extLst>
          </p:cNvPr>
          <p:cNvSpPr/>
          <p:nvPr/>
        </p:nvSpPr>
        <p:spPr>
          <a:xfrm>
            <a:off x="687687" y="4849206"/>
            <a:ext cx="676656" cy="658368"/>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703D501-7A52-19CB-350B-70832C7F1107}"/>
              </a:ext>
            </a:extLst>
          </p:cNvPr>
          <p:cNvSpPr/>
          <p:nvPr/>
        </p:nvSpPr>
        <p:spPr>
          <a:xfrm>
            <a:off x="669115" y="5741208"/>
            <a:ext cx="676656" cy="658368"/>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DE78DA4-1D35-F529-0F52-B8A6FCF8AD9D}"/>
              </a:ext>
            </a:extLst>
          </p:cNvPr>
          <p:cNvSpPr/>
          <p:nvPr/>
        </p:nvSpPr>
        <p:spPr>
          <a:xfrm>
            <a:off x="6452034" y="1449324"/>
            <a:ext cx="676656" cy="658368"/>
          </a:xfrm>
          <a:prstGeom prst="round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112C85A-8807-1421-36DE-559FFD23DB60}"/>
              </a:ext>
            </a:extLst>
          </p:cNvPr>
          <p:cNvSpPr/>
          <p:nvPr/>
        </p:nvSpPr>
        <p:spPr>
          <a:xfrm>
            <a:off x="6358133" y="2137448"/>
            <a:ext cx="880867" cy="783498"/>
          </a:xfrm>
          <a:prstGeom prst="round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BE78E0E-ECAA-F105-96D0-1EEE272D8D4D}"/>
              </a:ext>
            </a:extLst>
          </p:cNvPr>
          <p:cNvSpPr/>
          <p:nvPr/>
        </p:nvSpPr>
        <p:spPr>
          <a:xfrm>
            <a:off x="6517061" y="3134081"/>
            <a:ext cx="676656" cy="658368"/>
          </a:xfrm>
          <a:prstGeom prst="round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85334F-0894-1727-6226-F007FE01667C}"/>
              </a:ext>
            </a:extLst>
          </p:cNvPr>
          <p:cNvSpPr/>
          <p:nvPr/>
        </p:nvSpPr>
        <p:spPr>
          <a:xfrm>
            <a:off x="6254060" y="3892190"/>
            <a:ext cx="1141622" cy="771762"/>
          </a:xfrm>
          <a:prstGeom prst="round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3ED049C-C8CD-AF9E-6AE3-28EAA6B95D67}"/>
              </a:ext>
            </a:extLst>
          </p:cNvPr>
          <p:cNvSpPr/>
          <p:nvPr/>
        </p:nvSpPr>
        <p:spPr>
          <a:xfrm>
            <a:off x="6555521" y="4762569"/>
            <a:ext cx="638196" cy="658368"/>
          </a:xfrm>
          <a:prstGeom prst="round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0A2CF41-B81E-3E4F-59EA-7752147E737F}"/>
              </a:ext>
            </a:extLst>
          </p:cNvPr>
          <p:cNvSpPr/>
          <p:nvPr/>
        </p:nvSpPr>
        <p:spPr>
          <a:xfrm>
            <a:off x="6574751" y="5635196"/>
            <a:ext cx="638196" cy="658368"/>
          </a:xfrm>
          <a:prstGeom prst="round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D2A947B-ED8E-BBF4-5BB5-07B1789507F9}"/>
              </a:ext>
            </a:extLst>
          </p:cNvPr>
          <p:cNvSpPr txBox="1"/>
          <p:nvPr/>
        </p:nvSpPr>
        <p:spPr>
          <a:xfrm>
            <a:off x="1413547" y="2332476"/>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Contractors</a:t>
            </a:r>
          </a:p>
        </p:txBody>
      </p:sp>
      <p:sp>
        <p:nvSpPr>
          <p:cNvPr id="28" name="TextBox 27">
            <a:extLst>
              <a:ext uri="{FF2B5EF4-FFF2-40B4-BE49-F238E27FC236}">
                <a16:creationId xmlns:a16="http://schemas.microsoft.com/office/drawing/2014/main" id="{3C620EA2-65BF-C64D-D29C-C11B070295DD}"/>
              </a:ext>
            </a:extLst>
          </p:cNvPr>
          <p:cNvSpPr txBox="1"/>
          <p:nvPr/>
        </p:nvSpPr>
        <p:spPr>
          <a:xfrm>
            <a:off x="1413547" y="3213646"/>
            <a:ext cx="3476505"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Customers (Retail)</a:t>
            </a:r>
          </a:p>
        </p:txBody>
      </p:sp>
      <p:sp>
        <p:nvSpPr>
          <p:cNvPr id="29" name="TextBox 28">
            <a:extLst>
              <a:ext uri="{FF2B5EF4-FFF2-40B4-BE49-F238E27FC236}">
                <a16:creationId xmlns:a16="http://schemas.microsoft.com/office/drawing/2014/main" id="{BC8EEE4A-5B39-B742-6542-A49CA8F341C8}"/>
              </a:ext>
            </a:extLst>
          </p:cNvPr>
          <p:cNvSpPr txBox="1"/>
          <p:nvPr/>
        </p:nvSpPr>
        <p:spPr>
          <a:xfrm>
            <a:off x="1440269" y="4140732"/>
            <a:ext cx="4266643"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Customers (Wholesale)</a:t>
            </a:r>
          </a:p>
        </p:txBody>
      </p:sp>
      <p:sp>
        <p:nvSpPr>
          <p:cNvPr id="30" name="TextBox 29">
            <a:extLst>
              <a:ext uri="{FF2B5EF4-FFF2-40B4-BE49-F238E27FC236}">
                <a16:creationId xmlns:a16="http://schemas.microsoft.com/office/drawing/2014/main" id="{DDAD3C72-3A9F-EA94-DA0A-8EB57F7C14D1}"/>
              </a:ext>
            </a:extLst>
          </p:cNvPr>
          <p:cNvSpPr txBox="1"/>
          <p:nvPr/>
        </p:nvSpPr>
        <p:spPr>
          <a:xfrm>
            <a:off x="1440270" y="4927307"/>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Directors</a:t>
            </a:r>
          </a:p>
        </p:txBody>
      </p:sp>
      <p:sp>
        <p:nvSpPr>
          <p:cNvPr id="31" name="TextBox 30">
            <a:extLst>
              <a:ext uri="{FF2B5EF4-FFF2-40B4-BE49-F238E27FC236}">
                <a16:creationId xmlns:a16="http://schemas.microsoft.com/office/drawing/2014/main" id="{18729A38-E013-91A3-D050-A7185C76D789}"/>
              </a:ext>
            </a:extLst>
          </p:cNvPr>
          <p:cNvSpPr txBox="1"/>
          <p:nvPr/>
        </p:nvSpPr>
        <p:spPr>
          <a:xfrm>
            <a:off x="1490981" y="5808782"/>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Employees</a:t>
            </a:r>
          </a:p>
        </p:txBody>
      </p:sp>
      <p:sp>
        <p:nvSpPr>
          <p:cNvPr id="45" name="TextBox 44">
            <a:extLst>
              <a:ext uri="{FF2B5EF4-FFF2-40B4-BE49-F238E27FC236}">
                <a16:creationId xmlns:a16="http://schemas.microsoft.com/office/drawing/2014/main" id="{152D4D16-3FFC-A2FB-E927-A9B2D55053DA}"/>
              </a:ext>
            </a:extLst>
          </p:cNvPr>
          <p:cNvSpPr txBox="1"/>
          <p:nvPr/>
        </p:nvSpPr>
        <p:spPr>
          <a:xfrm>
            <a:off x="7249499" y="1531008"/>
            <a:ext cx="4081110"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Environmental Groups</a:t>
            </a:r>
          </a:p>
        </p:txBody>
      </p:sp>
      <p:sp>
        <p:nvSpPr>
          <p:cNvPr id="46" name="TextBox 45">
            <a:extLst>
              <a:ext uri="{FF2B5EF4-FFF2-40B4-BE49-F238E27FC236}">
                <a16:creationId xmlns:a16="http://schemas.microsoft.com/office/drawing/2014/main" id="{4465DA00-A430-A906-4626-0FCEC2E1EFBD}"/>
              </a:ext>
            </a:extLst>
          </p:cNvPr>
          <p:cNvSpPr txBox="1"/>
          <p:nvPr/>
        </p:nvSpPr>
        <p:spPr>
          <a:xfrm>
            <a:off x="7265168" y="2332476"/>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Government</a:t>
            </a:r>
          </a:p>
        </p:txBody>
      </p:sp>
      <p:sp>
        <p:nvSpPr>
          <p:cNvPr id="47" name="TextBox 46">
            <a:extLst>
              <a:ext uri="{FF2B5EF4-FFF2-40B4-BE49-F238E27FC236}">
                <a16:creationId xmlns:a16="http://schemas.microsoft.com/office/drawing/2014/main" id="{55FFCF45-3884-4756-CE43-E03815983F5F}"/>
              </a:ext>
            </a:extLst>
          </p:cNvPr>
          <p:cNvSpPr txBox="1"/>
          <p:nvPr/>
        </p:nvSpPr>
        <p:spPr>
          <a:xfrm>
            <a:off x="7245938" y="3213646"/>
            <a:ext cx="3476505"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Key Personnel</a:t>
            </a:r>
          </a:p>
        </p:txBody>
      </p:sp>
      <p:sp>
        <p:nvSpPr>
          <p:cNvPr id="48" name="TextBox 47">
            <a:extLst>
              <a:ext uri="{FF2B5EF4-FFF2-40B4-BE49-F238E27FC236}">
                <a16:creationId xmlns:a16="http://schemas.microsoft.com/office/drawing/2014/main" id="{56D0BB3B-DE80-27E2-7333-51D25DFDE9B3}"/>
              </a:ext>
            </a:extLst>
          </p:cNvPr>
          <p:cNvSpPr txBox="1"/>
          <p:nvPr/>
        </p:nvSpPr>
        <p:spPr>
          <a:xfrm>
            <a:off x="7291890" y="4140732"/>
            <a:ext cx="4266643"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Local Community</a:t>
            </a:r>
          </a:p>
        </p:txBody>
      </p:sp>
      <p:sp>
        <p:nvSpPr>
          <p:cNvPr id="49" name="TextBox 48">
            <a:extLst>
              <a:ext uri="{FF2B5EF4-FFF2-40B4-BE49-F238E27FC236}">
                <a16:creationId xmlns:a16="http://schemas.microsoft.com/office/drawing/2014/main" id="{111DEEEC-6332-DDB4-27CE-DB3E7463F1C6}"/>
              </a:ext>
            </a:extLst>
          </p:cNvPr>
          <p:cNvSpPr txBox="1"/>
          <p:nvPr/>
        </p:nvSpPr>
        <p:spPr>
          <a:xfrm>
            <a:off x="7291891" y="4927307"/>
            <a:ext cx="2877827"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Shareholders</a:t>
            </a:r>
          </a:p>
        </p:txBody>
      </p:sp>
      <p:sp>
        <p:nvSpPr>
          <p:cNvPr id="50" name="TextBox 49">
            <a:extLst>
              <a:ext uri="{FF2B5EF4-FFF2-40B4-BE49-F238E27FC236}">
                <a16:creationId xmlns:a16="http://schemas.microsoft.com/office/drawing/2014/main" id="{029120AC-BA8F-5078-0440-2F77B5FA2599}"/>
              </a:ext>
            </a:extLst>
          </p:cNvPr>
          <p:cNvSpPr txBox="1"/>
          <p:nvPr/>
        </p:nvSpPr>
        <p:spPr>
          <a:xfrm>
            <a:off x="7342602" y="5808782"/>
            <a:ext cx="2434651" cy="523220"/>
          </a:xfrm>
          <a:prstGeom prst="rect">
            <a:avLst/>
          </a:prstGeom>
          <a:noFill/>
        </p:spPr>
        <p:txBody>
          <a:bodyPr wrap="square" rtlCol="0">
            <a:spAutoFit/>
          </a:bodyPr>
          <a:lstStyle/>
          <a:p>
            <a:r>
              <a:rPr lang="en-US" sz="2800" dirty="0">
                <a:solidFill>
                  <a:srgbClr val="FCA210"/>
                </a:solidFill>
                <a:latin typeface="Arial Rounded MT Bold" panose="020F0704030504030204" pitchFamily="34" charset="0"/>
              </a:rPr>
              <a:t>Suppliers</a:t>
            </a:r>
          </a:p>
        </p:txBody>
      </p:sp>
    </p:spTree>
    <p:extLst>
      <p:ext uri="{BB962C8B-B14F-4D97-AF65-F5344CB8AC3E}">
        <p14:creationId xmlns:p14="http://schemas.microsoft.com/office/powerpoint/2010/main" val="19250145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childTnLst>
                                </p:cTn>
                              </p:par>
                            </p:childTnLst>
                          </p:cTn>
                        </p:par>
                        <p:par>
                          <p:cTn id="46" fill="hold">
                            <p:stCondLst>
                              <p:cond delay="6000"/>
                            </p:stCondLst>
                            <p:childTnLst>
                              <p:par>
                                <p:cTn id="47" presetID="10"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childTnLst>
                                </p:cTn>
                              </p:par>
                            </p:childTnLst>
                          </p:cTn>
                        </p:par>
                        <p:par>
                          <p:cTn id="53" fill="hold">
                            <p:stCondLst>
                              <p:cond delay="7000"/>
                            </p:stCondLst>
                            <p:childTnLst>
                              <p:par>
                                <p:cTn id="54" presetID="10"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1000"/>
                                        <p:tgtEl>
                                          <p:spTgt spid="45"/>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1000"/>
                                        <p:tgtEl>
                                          <p:spTgt spid="46"/>
                                        </p:tgtEl>
                                      </p:cBhvr>
                                    </p:animEffect>
                                  </p:childTnLst>
                                </p:cTn>
                              </p:par>
                            </p:childTnLst>
                          </p:cTn>
                        </p:par>
                        <p:par>
                          <p:cTn id="67" fill="hold">
                            <p:stCondLst>
                              <p:cond delay="9000"/>
                            </p:stCondLst>
                            <p:childTnLst>
                              <p:par>
                                <p:cTn id="68" presetID="10" presetClass="entr" presetSubtype="0"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10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childTnLst>
                                </p:cTn>
                              </p:par>
                            </p:childTnLst>
                          </p:cTn>
                        </p:par>
                        <p:par>
                          <p:cTn id="74" fill="hold">
                            <p:stCondLst>
                              <p:cond delay="100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1000"/>
                                        <p:tgtEl>
                                          <p:spTgt spid="48"/>
                                        </p:tgtEl>
                                      </p:cBhvr>
                                    </p:animEffect>
                                  </p:childTnLst>
                                </p:cTn>
                              </p:par>
                            </p:childTnLst>
                          </p:cTn>
                        </p:par>
                        <p:par>
                          <p:cTn id="81" fill="hold">
                            <p:stCondLst>
                              <p:cond delay="11000"/>
                            </p:stCondLst>
                            <p:childTnLst>
                              <p:par>
                                <p:cTn id="82" presetID="10" presetClass="entr" presetSubtype="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childTnLst>
                                </p:cTn>
                              </p:par>
                            </p:childTnLst>
                          </p:cTn>
                        </p:par>
                        <p:par>
                          <p:cTn id="88" fill="hold">
                            <p:stCondLst>
                              <p:cond delay="12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000"/>
                                        <p:tgtEl>
                                          <p:spTgt spid="2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p:bldP spid="28" grpId="0"/>
      <p:bldP spid="29" grpId="0"/>
      <p:bldP spid="30" grpId="0"/>
      <p:bldP spid="31" grpId="0"/>
      <p:bldP spid="45" grpId="0"/>
      <p:bldP spid="46"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418138" y="371022"/>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Mendelow’s Matrix:</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0EBD7CC-641E-135B-58C3-52E4D15EA12F}"/>
              </a:ext>
            </a:extLst>
          </p:cNvPr>
          <p:cNvGrpSpPr/>
          <p:nvPr/>
        </p:nvGrpSpPr>
        <p:grpSpPr>
          <a:xfrm>
            <a:off x="2067820" y="1193854"/>
            <a:ext cx="8010144" cy="5514229"/>
            <a:chOff x="1883664" y="1193853"/>
            <a:chExt cx="8010144" cy="5514229"/>
          </a:xfrm>
        </p:grpSpPr>
        <p:sp>
          <p:nvSpPr>
            <p:cNvPr id="3" name="Arrow: Right 2">
              <a:extLst>
                <a:ext uri="{FF2B5EF4-FFF2-40B4-BE49-F238E27FC236}">
                  <a16:creationId xmlns:a16="http://schemas.microsoft.com/office/drawing/2014/main" id="{440B5CFC-E887-9634-8741-5BBEFCDFD6BC}"/>
                </a:ext>
              </a:extLst>
            </p:cNvPr>
            <p:cNvSpPr/>
            <p:nvPr/>
          </p:nvSpPr>
          <p:spPr>
            <a:xfrm rot="16200000">
              <a:off x="-404733" y="3482250"/>
              <a:ext cx="5301289" cy="724495"/>
            </a:xfrm>
            <a:prstGeom prst="rightArrow">
              <a:avLst/>
            </a:prstGeom>
            <a:solidFill>
              <a:srgbClr val="FCA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55A9792E-60E2-C7DA-C7BF-8827B87F2904}"/>
                </a:ext>
              </a:extLst>
            </p:cNvPr>
            <p:cNvSpPr/>
            <p:nvPr/>
          </p:nvSpPr>
          <p:spPr>
            <a:xfrm>
              <a:off x="2345416" y="5877085"/>
              <a:ext cx="7548392" cy="830997"/>
            </a:xfrm>
            <a:prstGeom prst="rightArrow">
              <a:avLst/>
            </a:prstGeom>
            <a:solidFill>
              <a:srgbClr val="FCA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22057B20-5757-4485-F325-64B88332ACD5}"/>
                </a:ext>
              </a:extLst>
            </p:cNvPr>
            <p:cNvGrpSpPr/>
            <p:nvPr/>
          </p:nvGrpSpPr>
          <p:grpSpPr>
            <a:xfrm>
              <a:off x="2542032" y="1636776"/>
              <a:ext cx="6708648" cy="4319985"/>
              <a:chOff x="2542032" y="1636776"/>
              <a:chExt cx="6708648" cy="4319985"/>
            </a:xfrm>
            <a:solidFill>
              <a:srgbClr val="441D0B">
                <a:alpha val="16000"/>
              </a:srgbClr>
            </a:solidFill>
          </p:grpSpPr>
          <p:sp>
            <p:nvSpPr>
              <p:cNvPr id="5" name="Rectangle 4">
                <a:extLst>
                  <a:ext uri="{FF2B5EF4-FFF2-40B4-BE49-F238E27FC236}">
                    <a16:creationId xmlns:a16="http://schemas.microsoft.com/office/drawing/2014/main" id="{BE4271BD-F40E-E714-3483-7B21D4EDA022}"/>
                  </a:ext>
                </a:extLst>
              </p:cNvPr>
              <p:cNvSpPr/>
              <p:nvPr/>
            </p:nvSpPr>
            <p:spPr>
              <a:xfrm>
                <a:off x="2542032" y="1636776"/>
                <a:ext cx="3291840" cy="2112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08E7A6-38F4-0580-7A31-DD418858B5E6}"/>
                  </a:ext>
                </a:extLst>
              </p:cNvPr>
              <p:cNvSpPr/>
              <p:nvPr/>
            </p:nvSpPr>
            <p:spPr>
              <a:xfrm>
                <a:off x="2542032" y="3844497"/>
                <a:ext cx="3291840" cy="2112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E2E3A1-9F6A-EC30-E74B-FC2181B345DA}"/>
                  </a:ext>
                </a:extLst>
              </p:cNvPr>
              <p:cNvSpPr/>
              <p:nvPr/>
            </p:nvSpPr>
            <p:spPr>
              <a:xfrm>
                <a:off x="5958840" y="1636776"/>
                <a:ext cx="3291840" cy="2112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B0B2F-83ED-244F-ED21-07CBE91A780A}"/>
                  </a:ext>
                </a:extLst>
              </p:cNvPr>
              <p:cNvSpPr/>
              <p:nvPr/>
            </p:nvSpPr>
            <p:spPr>
              <a:xfrm>
                <a:off x="5958840" y="3844497"/>
                <a:ext cx="3291840" cy="2112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 name="Rectangle: Rounded Corners 31">
            <a:extLst>
              <a:ext uri="{FF2B5EF4-FFF2-40B4-BE49-F238E27FC236}">
                <a16:creationId xmlns:a16="http://schemas.microsoft.com/office/drawing/2014/main" id="{DD14058E-2DCB-A458-ECD6-E2726DC7A0ED}"/>
              </a:ext>
            </a:extLst>
          </p:cNvPr>
          <p:cNvSpPr/>
          <p:nvPr/>
        </p:nvSpPr>
        <p:spPr>
          <a:xfrm>
            <a:off x="759967" y="2717701"/>
            <a:ext cx="1316343" cy="1395511"/>
          </a:xfrm>
          <a:prstGeom prst="round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5D63D0F-82FD-140E-73D9-D355EEE625D5}"/>
              </a:ext>
            </a:extLst>
          </p:cNvPr>
          <p:cNvSpPr/>
          <p:nvPr/>
        </p:nvSpPr>
        <p:spPr>
          <a:xfrm>
            <a:off x="10236891" y="5005544"/>
            <a:ext cx="1092959" cy="1182360"/>
          </a:xfrm>
          <a:prstGeom prst="round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001755D-550D-7C5F-7933-AE039DC86F70}"/>
              </a:ext>
            </a:extLst>
          </p:cNvPr>
          <p:cNvSpPr txBox="1"/>
          <p:nvPr/>
        </p:nvSpPr>
        <p:spPr>
          <a:xfrm>
            <a:off x="715588" y="3976491"/>
            <a:ext cx="1469042" cy="569955"/>
          </a:xfrm>
          <a:prstGeom prst="rect">
            <a:avLst/>
          </a:prstGeom>
          <a:noFill/>
        </p:spPr>
        <p:txBody>
          <a:bodyPr wrap="square" rtlCol="0">
            <a:spAutoFit/>
          </a:bodyPr>
          <a:lstStyle/>
          <a:p>
            <a:r>
              <a:rPr lang="en-US" sz="3000" dirty="0">
                <a:solidFill>
                  <a:srgbClr val="FCA210"/>
                </a:solidFill>
                <a:latin typeface="Arial Rounded MT Bold" panose="020F0704030504030204" pitchFamily="34" charset="0"/>
              </a:rPr>
              <a:t>Power</a:t>
            </a:r>
          </a:p>
        </p:txBody>
      </p:sp>
      <p:sp>
        <p:nvSpPr>
          <p:cNvPr id="35" name="TextBox 34">
            <a:extLst>
              <a:ext uri="{FF2B5EF4-FFF2-40B4-BE49-F238E27FC236}">
                <a16:creationId xmlns:a16="http://schemas.microsoft.com/office/drawing/2014/main" id="{1A3BEFCB-BE00-A81C-0C4E-E35E0A2324E4}"/>
              </a:ext>
            </a:extLst>
          </p:cNvPr>
          <p:cNvSpPr txBox="1"/>
          <p:nvPr/>
        </p:nvSpPr>
        <p:spPr>
          <a:xfrm>
            <a:off x="10010479" y="6000964"/>
            <a:ext cx="1728671" cy="553998"/>
          </a:xfrm>
          <a:prstGeom prst="rect">
            <a:avLst/>
          </a:prstGeom>
          <a:noFill/>
        </p:spPr>
        <p:txBody>
          <a:bodyPr wrap="square" rtlCol="0">
            <a:spAutoFit/>
          </a:bodyPr>
          <a:lstStyle/>
          <a:p>
            <a:r>
              <a:rPr lang="en-US" sz="3000" dirty="0">
                <a:solidFill>
                  <a:srgbClr val="FCA210"/>
                </a:solidFill>
                <a:latin typeface="Arial Rounded MT Bold" panose="020F0704030504030204" pitchFamily="34" charset="0"/>
              </a:rPr>
              <a:t>Interest</a:t>
            </a:r>
          </a:p>
        </p:txBody>
      </p:sp>
      <p:sp>
        <p:nvSpPr>
          <p:cNvPr id="10" name="Rectangle: Rounded Corners 9">
            <a:extLst>
              <a:ext uri="{FF2B5EF4-FFF2-40B4-BE49-F238E27FC236}">
                <a16:creationId xmlns:a16="http://schemas.microsoft.com/office/drawing/2014/main" id="{26272412-EE88-8DAE-87DA-7136A8EBFAFD}"/>
              </a:ext>
            </a:extLst>
          </p:cNvPr>
          <p:cNvSpPr/>
          <p:nvPr/>
        </p:nvSpPr>
        <p:spPr>
          <a:xfrm>
            <a:off x="6049005" y="1915450"/>
            <a:ext cx="648934" cy="576684"/>
          </a:xfrm>
          <a:prstGeom prst="round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A835049-F6AD-3DF8-474C-BB9C8ABE850F}"/>
              </a:ext>
            </a:extLst>
          </p:cNvPr>
          <p:cNvSpPr/>
          <p:nvPr/>
        </p:nvSpPr>
        <p:spPr>
          <a:xfrm>
            <a:off x="7235781" y="4232024"/>
            <a:ext cx="533400" cy="576684"/>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7480010-81CF-5000-0B8F-9EC89B6EF975}"/>
              </a:ext>
            </a:extLst>
          </p:cNvPr>
          <p:cNvSpPr/>
          <p:nvPr/>
        </p:nvSpPr>
        <p:spPr>
          <a:xfrm>
            <a:off x="3981501" y="4879520"/>
            <a:ext cx="1304544" cy="857850"/>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07FB984-AF37-17E8-1CB9-600387550314}"/>
              </a:ext>
            </a:extLst>
          </p:cNvPr>
          <p:cNvSpPr/>
          <p:nvPr/>
        </p:nvSpPr>
        <p:spPr>
          <a:xfrm>
            <a:off x="4356626" y="4113212"/>
            <a:ext cx="504843" cy="599838"/>
          </a:xfrm>
          <a:prstGeom prst="round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F2FD735-6688-709C-D2D1-EE6361A96D96}"/>
              </a:ext>
            </a:extLst>
          </p:cNvPr>
          <p:cNvSpPr/>
          <p:nvPr/>
        </p:nvSpPr>
        <p:spPr>
          <a:xfrm>
            <a:off x="8099140" y="2319718"/>
            <a:ext cx="676656" cy="658368"/>
          </a:xfrm>
          <a:prstGeom prst="roundRect">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C1A5EBB-120C-1E0A-E04F-E776BF950219}"/>
              </a:ext>
            </a:extLst>
          </p:cNvPr>
          <p:cNvSpPr/>
          <p:nvPr/>
        </p:nvSpPr>
        <p:spPr>
          <a:xfrm>
            <a:off x="3372747" y="3617734"/>
            <a:ext cx="676656" cy="658368"/>
          </a:xfrm>
          <a:prstGeom prst="round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A16BC5-7780-2BB2-775F-8DC77EB909EF}"/>
              </a:ext>
            </a:extLst>
          </p:cNvPr>
          <p:cNvSpPr/>
          <p:nvPr/>
        </p:nvSpPr>
        <p:spPr>
          <a:xfrm>
            <a:off x="2899715" y="1465204"/>
            <a:ext cx="880867" cy="783498"/>
          </a:xfrm>
          <a:prstGeom prst="round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4D37C73-2710-5060-E1E0-B7429DF97460}"/>
              </a:ext>
            </a:extLst>
          </p:cNvPr>
          <p:cNvSpPr/>
          <p:nvPr/>
        </p:nvSpPr>
        <p:spPr>
          <a:xfrm>
            <a:off x="7952042" y="3807207"/>
            <a:ext cx="676656" cy="658368"/>
          </a:xfrm>
          <a:prstGeom prst="round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53E2BF1A-263D-F831-9E32-95F79D38A2BD}"/>
              </a:ext>
            </a:extLst>
          </p:cNvPr>
          <p:cNvSpPr/>
          <p:nvPr/>
        </p:nvSpPr>
        <p:spPr>
          <a:xfrm>
            <a:off x="5289472" y="3617734"/>
            <a:ext cx="1141622" cy="771762"/>
          </a:xfrm>
          <a:prstGeom prst="round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84F9830-6BAE-018C-9B48-6183A6EE29D7}"/>
              </a:ext>
            </a:extLst>
          </p:cNvPr>
          <p:cNvSpPr/>
          <p:nvPr/>
        </p:nvSpPr>
        <p:spPr>
          <a:xfrm>
            <a:off x="8290370" y="1685894"/>
            <a:ext cx="638196" cy="658368"/>
          </a:xfrm>
          <a:prstGeom prst="roundRect">
            <a:avLst/>
          </a:prstGeom>
          <a:blipFill>
            <a:blip r:embed="rId1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59B3BC8-7382-3ABF-A92A-C051CC6FBB0B}"/>
              </a:ext>
            </a:extLst>
          </p:cNvPr>
          <p:cNvSpPr/>
          <p:nvPr/>
        </p:nvSpPr>
        <p:spPr>
          <a:xfrm>
            <a:off x="5044330" y="3915511"/>
            <a:ext cx="638196" cy="658368"/>
          </a:xfrm>
          <a:prstGeom prst="roundRect">
            <a:avLst/>
          </a:prstGeom>
          <a:blipFill>
            <a:blip r:embed="rId1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1C292F5E-F5D2-1B59-7CF4-92AE29BD2485}"/>
              </a:ext>
            </a:extLst>
          </p:cNvPr>
          <p:cNvSpPr/>
          <p:nvPr/>
        </p:nvSpPr>
        <p:spPr>
          <a:xfrm>
            <a:off x="7856899" y="5019967"/>
            <a:ext cx="676656" cy="658368"/>
          </a:xfrm>
          <a:prstGeom prst="roundRect">
            <a:avLst/>
          </a:prstGeom>
          <a:blipFill>
            <a:blip r:embed="rId1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751346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6" presetClass="entr" presetSubtype="32"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ircle(out)">
                                      <p:cBhvr>
                                        <p:cTn id="28" dur="1250"/>
                                        <p:tgtEl>
                                          <p:spTgt spid="37"/>
                                        </p:tgtEl>
                                      </p:cBhvr>
                                    </p:animEffect>
                                  </p:childTnLst>
                                </p:cTn>
                              </p:par>
                              <p:par>
                                <p:cTn id="29" presetID="6" presetClass="entr" presetSubtype="3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out)">
                                      <p:cBhvr>
                                        <p:cTn id="31" dur="1250"/>
                                        <p:tgtEl>
                                          <p:spTgt spid="10"/>
                                        </p:tgtEl>
                                      </p:cBhvr>
                                    </p:animEffect>
                                  </p:childTnLst>
                                </p:cTn>
                              </p:par>
                              <p:par>
                                <p:cTn id="32" presetID="6" presetClass="entr" presetSubtype="32"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circle(out)">
                                      <p:cBhvr>
                                        <p:cTn id="34" dur="1250"/>
                                        <p:tgtEl>
                                          <p:spTgt spid="41"/>
                                        </p:tgtEl>
                                      </p:cBhvr>
                                    </p:animEffect>
                                  </p:childTnLst>
                                </p:cTn>
                              </p:par>
                              <p:par>
                                <p:cTn id="35" presetID="6" presetClass="entr" presetSubtype="3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out)">
                                      <p:cBhvr>
                                        <p:cTn id="37" dur="1250"/>
                                        <p:tgtEl>
                                          <p:spTgt spid="18"/>
                                        </p:tgtEl>
                                      </p:cBhvr>
                                    </p:animEffect>
                                  </p:childTnLst>
                                </p:cTn>
                              </p:par>
                              <p:par>
                                <p:cTn id="38" presetID="6" presetClass="entr" presetSubtype="32"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circle(out)">
                                      <p:cBhvr>
                                        <p:cTn id="40" dur="1250"/>
                                        <p:tgtEl>
                                          <p:spTgt spid="36"/>
                                        </p:tgtEl>
                                      </p:cBhvr>
                                    </p:animEffect>
                                  </p:childTnLst>
                                </p:cTn>
                              </p:par>
                              <p:par>
                                <p:cTn id="41" presetID="6" presetClass="entr" presetSubtype="32"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circle(out)">
                                      <p:cBhvr>
                                        <p:cTn id="43" dur="1250"/>
                                        <p:tgtEl>
                                          <p:spTgt spid="40"/>
                                        </p:tgtEl>
                                      </p:cBhvr>
                                    </p:animEffect>
                                  </p:childTnLst>
                                </p:cTn>
                              </p:par>
                              <p:par>
                                <p:cTn id="44" presetID="6" presetClass="entr" presetSubtype="3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out)">
                                      <p:cBhvr>
                                        <p:cTn id="46" dur="1250"/>
                                        <p:tgtEl>
                                          <p:spTgt spid="19"/>
                                        </p:tgtEl>
                                      </p:cBhvr>
                                    </p:animEffect>
                                  </p:childTnLst>
                                </p:cTn>
                              </p:par>
                              <p:par>
                                <p:cTn id="47" presetID="6" presetClass="entr" presetSubtype="32"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circle(out)">
                                      <p:cBhvr>
                                        <p:cTn id="49" dur="1250"/>
                                        <p:tgtEl>
                                          <p:spTgt spid="12"/>
                                        </p:tgtEl>
                                      </p:cBhvr>
                                    </p:animEffect>
                                  </p:childTnLst>
                                </p:cTn>
                              </p:par>
                              <p:par>
                                <p:cTn id="50" presetID="6" presetClass="entr" presetSubtype="32"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ircle(out)">
                                      <p:cBhvr>
                                        <p:cTn id="52" dur="1250"/>
                                        <p:tgtEl>
                                          <p:spTgt spid="38"/>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circle(out)">
                                      <p:cBhvr>
                                        <p:cTn id="55" dur="1250"/>
                                        <p:tgtEl>
                                          <p:spTgt spid="11"/>
                                        </p:tgtEl>
                                      </p:cBhvr>
                                    </p:animEffect>
                                  </p:childTnLst>
                                </p:cTn>
                              </p:par>
                              <p:par>
                                <p:cTn id="56" presetID="6" presetClass="entr" presetSubtype="32"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circle(out)">
                                      <p:cBhvr>
                                        <p:cTn id="58" dur="1250"/>
                                        <p:tgtEl>
                                          <p:spTgt spid="42"/>
                                        </p:tgtEl>
                                      </p:cBhvr>
                                    </p:animEffect>
                                  </p:childTnLst>
                                </p:cTn>
                              </p:par>
                              <p:par>
                                <p:cTn id="59" presetID="6" presetClass="entr" presetSubtype="32"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circle(out)">
                                      <p:cBhvr>
                                        <p:cTn id="61"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2" grpId="0" animBg="1"/>
      <p:bldP spid="33" grpId="0" animBg="1"/>
      <p:bldP spid="34" grpId="0"/>
      <p:bldP spid="35" grpId="0"/>
      <p:bldP spid="10" grpId="0" animBg="1"/>
      <p:bldP spid="11" grpId="0" animBg="1"/>
      <p:bldP spid="12" grpId="0" animBg="1"/>
      <p:bldP spid="18" grpId="0" animBg="1"/>
      <p:bldP spid="19" grpId="0" animBg="1"/>
      <p:bldP spid="36" grpId="0" animBg="1"/>
      <p:bldP spid="37" grpId="0" animBg="1"/>
      <p:bldP spid="38" grpId="0" animBg="1"/>
      <p:bldP spid="39" grpId="0" animBg="1"/>
      <p:bldP spid="40" grpId="0" animBg="1"/>
      <p:bldP spid="41"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Six Core Concept:</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F116654-27CD-9C84-DAF7-0BE390AF38B6}"/>
              </a:ext>
            </a:extLst>
          </p:cNvPr>
          <p:cNvSpPr/>
          <p:nvPr/>
        </p:nvSpPr>
        <p:spPr>
          <a:xfrm>
            <a:off x="2873381" y="914400"/>
            <a:ext cx="6445237" cy="5943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93945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Restrictions:</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AA3C4B-F7E8-1688-3053-DC0F26506B8B}"/>
              </a:ext>
            </a:extLst>
          </p:cNvPr>
          <p:cNvSpPr txBox="1"/>
          <p:nvPr/>
        </p:nvSpPr>
        <p:spPr>
          <a:xfrm>
            <a:off x="1397878" y="1567716"/>
            <a:ext cx="2453680" cy="1015663"/>
          </a:xfrm>
          <a:prstGeom prst="rect">
            <a:avLst/>
          </a:prstGeom>
          <a:noFill/>
        </p:spPr>
        <p:txBody>
          <a:bodyPr wrap="square" rtlCol="0">
            <a:spAutoFit/>
          </a:bodyPr>
          <a:lstStyle/>
          <a:p>
            <a:pPr algn="ctr"/>
            <a:r>
              <a:rPr lang="en-US" sz="3000" u="sng" dirty="0">
                <a:solidFill>
                  <a:srgbClr val="FCA210"/>
                </a:solidFill>
                <a:latin typeface="Arial Rounded MT Bold" panose="020F0704030504030204" pitchFamily="34" charset="0"/>
              </a:rPr>
              <a:t>Lack of Manpower</a:t>
            </a:r>
          </a:p>
        </p:txBody>
      </p:sp>
      <p:sp>
        <p:nvSpPr>
          <p:cNvPr id="3" name="TextBox 2">
            <a:extLst>
              <a:ext uri="{FF2B5EF4-FFF2-40B4-BE49-F238E27FC236}">
                <a16:creationId xmlns:a16="http://schemas.microsoft.com/office/drawing/2014/main" id="{47E20F37-D3A1-8BAE-1572-BF607C436A76}"/>
              </a:ext>
            </a:extLst>
          </p:cNvPr>
          <p:cNvSpPr txBox="1"/>
          <p:nvPr/>
        </p:nvSpPr>
        <p:spPr>
          <a:xfrm>
            <a:off x="7172309" y="1567715"/>
            <a:ext cx="3254335" cy="1015663"/>
          </a:xfrm>
          <a:prstGeom prst="rect">
            <a:avLst/>
          </a:prstGeom>
          <a:noFill/>
        </p:spPr>
        <p:txBody>
          <a:bodyPr wrap="square" rtlCol="0">
            <a:spAutoFit/>
          </a:bodyPr>
          <a:lstStyle/>
          <a:p>
            <a:pPr algn="ctr"/>
            <a:r>
              <a:rPr lang="en-US" sz="3000" u="sng" dirty="0">
                <a:solidFill>
                  <a:srgbClr val="FCA210"/>
                </a:solidFill>
                <a:latin typeface="Arial Rounded MT Bold" panose="020F0704030504030204" pitchFamily="34" charset="0"/>
              </a:rPr>
              <a:t>Transportation Issues</a:t>
            </a:r>
          </a:p>
        </p:txBody>
      </p:sp>
      <p:sp>
        <p:nvSpPr>
          <p:cNvPr id="11" name="TextBox 10">
            <a:extLst>
              <a:ext uri="{FF2B5EF4-FFF2-40B4-BE49-F238E27FC236}">
                <a16:creationId xmlns:a16="http://schemas.microsoft.com/office/drawing/2014/main" id="{36722BA5-73BA-D8F5-6D99-ACD9101E3268}"/>
              </a:ext>
            </a:extLst>
          </p:cNvPr>
          <p:cNvSpPr txBox="1"/>
          <p:nvPr/>
        </p:nvSpPr>
        <p:spPr>
          <a:xfrm>
            <a:off x="171038" y="4200504"/>
            <a:ext cx="2453680" cy="129266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Lower Salaries and Layoffs</a:t>
            </a:r>
          </a:p>
        </p:txBody>
      </p:sp>
      <p:sp>
        <p:nvSpPr>
          <p:cNvPr id="12" name="TextBox 11">
            <a:extLst>
              <a:ext uri="{FF2B5EF4-FFF2-40B4-BE49-F238E27FC236}">
                <a16:creationId xmlns:a16="http://schemas.microsoft.com/office/drawing/2014/main" id="{F567EE1F-7F58-AEF7-0F3D-4B3B600EB9C8}"/>
              </a:ext>
            </a:extLst>
          </p:cNvPr>
          <p:cNvSpPr txBox="1"/>
          <p:nvPr/>
        </p:nvSpPr>
        <p:spPr>
          <a:xfrm>
            <a:off x="1813888" y="5265576"/>
            <a:ext cx="2453680" cy="89255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Reduced Cost to Company</a:t>
            </a:r>
          </a:p>
        </p:txBody>
      </p:sp>
      <p:sp>
        <p:nvSpPr>
          <p:cNvPr id="13" name="TextBox 12">
            <a:extLst>
              <a:ext uri="{FF2B5EF4-FFF2-40B4-BE49-F238E27FC236}">
                <a16:creationId xmlns:a16="http://schemas.microsoft.com/office/drawing/2014/main" id="{73C26D94-2A54-DD2F-045F-042FB2744145}"/>
              </a:ext>
            </a:extLst>
          </p:cNvPr>
          <p:cNvSpPr txBox="1"/>
          <p:nvPr/>
        </p:nvSpPr>
        <p:spPr>
          <a:xfrm>
            <a:off x="3499775" y="4102251"/>
            <a:ext cx="2453680" cy="129266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Identification of New Work Strategies</a:t>
            </a:r>
          </a:p>
        </p:txBody>
      </p:sp>
      <p:sp>
        <p:nvSpPr>
          <p:cNvPr id="14" name="TextBox 13">
            <a:extLst>
              <a:ext uri="{FF2B5EF4-FFF2-40B4-BE49-F238E27FC236}">
                <a16:creationId xmlns:a16="http://schemas.microsoft.com/office/drawing/2014/main" id="{FD2027B1-5A96-A220-848B-AF4327442DCD}"/>
              </a:ext>
            </a:extLst>
          </p:cNvPr>
          <p:cNvSpPr txBox="1"/>
          <p:nvPr/>
        </p:nvSpPr>
        <p:spPr>
          <a:xfrm>
            <a:off x="6349789" y="4346464"/>
            <a:ext cx="2453680" cy="492443"/>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Import Issues</a:t>
            </a:r>
          </a:p>
        </p:txBody>
      </p:sp>
      <p:sp>
        <p:nvSpPr>
          <p:cNvPr id="15" name="TextBox 14">
            <a:extLst>
              <a:ext uri="{FF2B5EF4-FFF2-40B4-BE49-F238E27FC236}">
                <a16:creationId xmlns:a16="http://schemas.microsoft.com/office/drawing/2014/main" id="{344958FD-2495-BB61-1E63-86EC403CF5B6}"/>
              </a:ext>
            </a:extLst>
          </p:cNvPr>
          <p:cNvSpPr txBox="1"/>
          <p:nvPr/>
        </p:nvSpPr>
        <p:spPr>
          <a:xfrm>
            <a:off x="9199804" y="3951826"/>
            <a:ext cx="2453680" cy="129266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Higher Focus on Local Products</a:t>
            </a:r>
          </a:p>
        </p:txBody>
      </p:sp>
      <p:cxnSp>
        <p:nvCxnSpPr>
          <p:cNvPr id="17" name="Straight Connector 16">
            <a:extLst>
              <a:ext uri="{FF2B5EF4-FFF2-40B4-BE49-F238E27FC236}">
                <a16:creationId xmlns:a16="http://schemas.microsoft.com/office/drawing/2014/main" id="{04AE8A29-12D2-E269-3BBD-D2A7CFD165AC}"/>
              </a:ext>
            </a:extLst>
          </p:cNvPr>
          <p:cNvCxnSpPr>
            <a:cxnSpLocks/>
          </p:cNvCxnSpPr>
          <p:nvPr/>
        </p:nvCxnSpPr>
        <p:spPr>
          <a:xfrm flipH="1">
            <a:off x="1661823" y="2657496"/>
            <a:ext cx="828888" cy="1590714"/>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5CAE86-C036-0307-8906-BFFB67058835}"/>
              </a:ext>
            </a:extLst>
          </p:cNvPr>
          <p:cNvCxnSpPr>
            <a:cxnSpLocks/>
          </p:cNvCxnSpPr>
          <p:nvPr/>
        </p:nvCxnSpPr>
        <p:spPr>
          <a:xfrm>
            <a:off x="2490711" y="2657496"/>
            <a:ext cx="332765" cy="2434257"/>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8EB7DF-F5E4-400F-EEA6-7D1EE42E4AC5}"/>
              </a:ext>
            </a:extLst>
          </p:cNvPr>
          <p:cNvCxnSpPr>
            <a:cxnSpLocks/>
          </p:cNvCxnSpPr>
          <p:nvPr/>
        </p:nvCxnSpPr>
        <p:spPr>
          <a:xfrm>
            <a:off x="2499782" y="2657496"/>
            <a:ext cx="1952947" cy="1468608"/>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753E28-8DE3-1AB7-CC9D-A435F35F353A}"/>
              </a:ext>
            </a:extLst>
          </p:cNvPr>
          <p:cNvCxnSpPr>
            <a:cxnSpLocks/>
            <a:stCxn id="3" idx="2"/>
          </p:cNvCxnSpPr>
          <p:nvPr/>
        </p:nvCxnSpPr>
        <p:spPr>
          <a:xfrm>
            <a:off x="8799477" y="2583378"/>
            <a:ext cx="1171459" cy="1442826"/>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5B8EDA-BE3C-69FD-EA8D-ED5BD5267AD1}"/>
              </a:ext>
            </a:extLst>
          </p:cNvPr>
          <p:cNvCxnSpPr>
            <a:cxnSpLocks/>
            <a:stCxn id="3" idx="2"/>
            <a:endCxn id="14" idx="0"/>
          </p:cNvCxnSpPr>
          <p:nvPr/>
        </p:nvCxnSpPr>
        <p:spPr>
          <a:xfrm flipH="1">
            <a:off x="7576629" y="2583378"/>
            <a:ext cx="1222848" cy="1763086"/>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ED863A70-599B-A74C-7ABE-ACA108B39B84}"/>
              </a:ext>
            </a:extLst>
          </p:cNvPr>
          <p:cNvSpPr/>
          <p:nvPr/>
        </p:nvSpPr>
        <p:spPr>
          <a:xfrm>
            <a:off x="924566" y="5420937"/>
            <a:ext cx="676656" cy="658368"/>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2FB0D02-AA71-0754-52E8-2A8D68AC17AF}"/>
              </a:ext>
            </a:extLst>
          </p:cNvPr>
          <p:cNvSpPr/>
          <p:nvPr/>
        </p:nvSpPr>
        <p:spPr>
          <a:xfrm>
            <a:off x="9888485" y="5165509"/>
            <a:ext cx="1141622" cy="771762"/>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061E1F1-5D8D-ED57-3B3A-1F084C528970}"/>
              </a:ext>
            </a:extLst>
          </p:cNvPr>
          <p:cNvSpPr/>
          <p:nvPr/>
        </p:nvSpPr>
        <p:spPr>
          <a:xfrm>
            <a:off x="2933786" y="6158128"/>
            <a:ext cx="638196" cy="658368"/>
          </a:xfrm>
          <a:prstGeom prst="round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7D36CD6-EF20-3552-4A6A-F07FA468E16F}"/>
              </a:ext>
            </a:extLst>
          </p:cNvPr>
          <p:cNvSpPr/>
          <p:nvPr/>
        </p:nvSpPr>
        <p:spPr>
          <a:xfrm>
            <a:off x="7257531" y="4762569"/>
            <a:ext cx="638196" cy="658368"/>
          </a:xfrm>
          <a:prstGeom prst="round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AF14FB3-2B74-C799-9F6E-8D69D2379B7E}"/>
              </a:ext>
            </a:extLst>
          </p:cNvPr>
          <p:cNvSpPr/>
          <p:nvPr/>
        </p:nvSpPr>
        <p:spPr>
          <a:xfrm>
            <a:off x="4530725" y="5323287"/>
            <a:ext cx="676656" cy="658368"/>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32EEA50-E347-B5C8-FF98-89C68FE4B3DA}"/>
              </a:ext>
            </a:extLst>
          </p:cNvPr>
          <p:cNvSpPr/>
          <p:nvPr/>
        </p:nvSpPr>
        <p:spPr>
          <a:xfrm>
            <a:off x="5325267" y="5420937"/>
            <a:ext cx="676656" cy="658368"/>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44432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P spid="3" grpId="0"/>
      <p:bldP spid="11" grpId="0"/>
      <p:bldP spid="12" grpId="0"/>
      <p:bldP spid="13" grpId="0"/>
      <p:bldP spid="14" grpId="0"/>
      <p:bldP spid="15" grpId="0"/>
      <p:bldP spid="4" grpId="0" animBg="1"/>
      <p:bldP spid="5" grpId="0" animBg="1"/>
      <p:bldP spid="6" grpId="0" animBg="1"/>
      <p:bldP spid="9" grpId="0" animBg="1"/>
      <p:bldP spid="1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CA5C9-B280-2F32-C5D5-C021233E5E4D}"/>
              </a:ext>
            </a:extLst>
          </p:cNvPr>
          <p:cNvSpPr txBox="1"/>
          <p:nvPr/>
        </p:nvSpPr>
        <p:spPr>
          <a:xfrm>
            <a:off x="1397878" y="362857"/>
            <a:ext cx="10998925" cy="830997"/>
          </a:xfrm>
          <a:prstGeom prst="rect">
            <a:avLst/>
          </a:prstGeom>
          <a:noFill/>
        </p:spPr>
        <p:txBody>
          <a:bodyPr wrap="square" rtlCol="0">
            <a:spAutoFit/>
          </a:bodyPr>
          <a:lstStyle/>
          <a:p>
            <a:r>
              <a:rPr lang="en-US" sz="4800" dirty="0">
                <a:solidFill>
                  <a:srgbClr val="FCA210"/>
                </a:solidFill>
                <a:latin typeface="Arial Rounded MT Bold" panose="020F0704030504030204" pitchFamily="34" charset="0"/>
              </a:rPr>
              <a:t>New Sales Channels</a:t>
            </a:r>
          </a:p>
        </p:txBody>
      </p:sp>
      <p:sp>
        <p:nvSpPr>
          <p:cNvPr id="8" name="Rectangle: Rounded Corners 7">
            <a:extLst>
              <a:ext uri="{FF2B5EF4-FFF2-40B4-BE49-F238E27FC236}">
                <a16:creationId xmlns:a16="http://schemas.microsoft.com/office/drawing/2014/main" id="{AEFCE41A-AF9B-296B-E70F-AC28029B2756}"/>
              </a:ext>
            </a:extLst>
          </p:cNvPr>
          <p:cNvSpPr/>
          <p:nvPr/>
        </p:nvSpPr>
        <p:spPr>
          <a:xfrm>
            <a:off x="484790" y="362857"/>
            <a:ext cx="879553" cy="830997"/>
          </a:xfrm>
          <a:prstGeom prst="round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AA3C4B-F7E8-1688-3053-DC0F26506B8B}"/>
              </a:ext>
            </a:extLst>
          </p:cNvPr>
          <p:cNvSpPr txBox="1"/>
          <p:nvPr/>
        </p:nvSpPr>
        <p:spPr>
          <a:xfrm>
            <a:off x="375182" y="4878518"/>
            <a:ext cx="3482669" cy="1292662"/>
          </a:xfrm>
          <a:prstGeom prst="rect">
            <a:avLst/>
          </a:prstGeom>
          <a:noFill/>
        </p:spPr>
        <p:txBody>
          <a:bodyPr wrap="square" rtlCol="0">
            <a:spAutoFit/>
          </a:bodyPr>
          <a:lstStyle>
            <a:defPPr>
              <a:defRPr lang="en-US"/>
            </a:defPPr>
            <a:lvl1pPr algn="ctr">
              <a:defRPr sz="2600">
                <a:solidFill>
                  <a:srgbClr val="FCA210"/>
                </a:solidFill>
                <a:latin typeface="Arial Rounded MT Bold" panose="020F0704030504030204" pitchFamily="34" charset="0"/>
              </a:defRPr>
            </a:lvl1pPr>
          </a:lstStyle>
          <a:p>
            <a:r>
              <a:rPr lang="en-US" dirty="0"/>
              <a:t>Contactless deliveries &amp; installations</a:t>
            </a:r>
          </a:p>
        </p:txBody>
      </p:sp>
      <p:sp>
        <p:nvSpPr>
          <p:cNvPr id="3" name="TextBox 2">
            <a:extLst>
              <a:ext uri="{FF2B5EF4-FFF2-40B4-BE49-F238E27FC236}">
                <a16:creationId xmlns:a16="http://schemas.microsoft.com/office/drawing/2014/main" id="{47E20F37-D3A1-8BAE-1572-BF607C436A76}"/>
              </a:ext>
            </a:extLst>
          </p:cNvPr>
          <p:cNvSpPr txBox="1"/>
          <p:nvPr/>
        </p:nvSpPr>
        <p:spPr>
          <a:xfrm>
            <a:off x="4161866" y="1343595"/>
            <a:ext cx="3254335" cy="1015663"/>
          </a:xfrm>
          <a:prstGeom prst="rect">
            <a:avLst/>
          </a:prstGeom>
          <a:noFill/>
        </p:spPr>
        <p:txBody>
          <a:bodyPr wrap="square" rtlCol="0">
            <a:spAutoFit/>
          </a:bodyPr>
          <a:lstStyle/>
          <a:p>
            <a:pPr algn="ctr"/>
            <a:r>
              <a:rPr lang="en-US" sz="3000" u="sng" dirty="0">
                <a:solidFill>
                  <a:srgbClr val="FCA210"/>
                </a:solidFill>
                <a:latin typeface="Arial Rounded MT Bold" panose="020F0704030504030204" pitchFamily="34" charset="0"/>
              </a:rPr>
              <a:t>Online Sales Channels</a:t>
            </a:r>
          </a:p>
        </p:txBody>
      </p:sp>
      <p:sp>
        <p:nvSpPr>
          <p:cNvPr id="14" name="TextBox 13">
            <a:extLst>
              <a:ext uri="{FF2B5EF4-FFF2-40B4-BE49-F238E27FC236}">
                <a16:creationId xmlns:a16="http://schemas.microsoft.com/office/drawing/2014/main" id="{FD2027B1-5A96-A220-848B-AF4327442DCD}"/>
              </a:ext>
            </a:extLst>
          </p:cNvPr>
          <p:cNvSpPr txBox="1"/>
          <p:nvPr/>
        </p:nvSpPr>
        <p:spPr>
          <a:xfrm>
            <a:off x="2352248" y="3337715"/>
            <a:ext cx="2453680" cy="89255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New Job Opportunities</a:t>
            </a:r>
          </a:p>
        </p:txBody>
      </p:sp>
      <p:sp>
        <p:nvSpPr>
          <p:cNvPr id="15" name="TextBox 14">
            <a:extLst>
              <a:ext uri="{FF2B5EF4-FFF2-40B4-BE49-F238E27FC236}">
                <a16:creationId xmlns:a16="http://schemas.microsoft.com/office/drawing/2014/main" id="{344958FD-2495-BB61-1E63-86EC403CF5B6}"/>
              </a:ext>
            </a:extLst>
          </p:cNvPr>
          <p:cNvSpPr txBox="1"/>
          <p:nvPr/>
        </p:nvSpPr>
        <p:spPr>
          <a:xfrm>
            <a:off x="5789033" y="2964566"/>
            <a:ext cx="2453680" cy="892552"/>
          </a:xfrm>
          <a:prstGeom prst="rect">
            <a:avLst/>
          </a:prstGeom>
          <a:noFill/>
        </p:spPr>
        <p:txBody>
          <a:bodyPr wrap="square" rtlCol="0">
            <a:spAutoFit/>
          </a:bodyPr>
          <a:lstStyle/>
          <a:p>
            <a:pPr algn="ctr"/>
            <a:r>
              <a:rPr lang="en-US" sz="2600" dirty="0">
                <a:solidFill>
                  <a:srgbClr val="FCA210"/>
                </a:solidFill>
                <a:latin typeface="Arial Rounded MT Bold" panose="020F0704030504030204" pitchFamily="34" charset="0"/>
              </a:rPr>
              <a:t>Higher Brand Awareness</a:t>
            </a:r>
          </a:p>
        </p:txBody>
      </p:sp>
      <p:cxnSp>
        <p:nvCxnSpPr>
          <p:cNvPr id="23" name="Straight Connector 22">
            <a:extLst>
              <a:ext uri="{FF2B5EF4-FFF2-40B4-BE49-F238E27FC236}">
                <a16:creationId xmlns:a16="http://schemas.microsoft.com/office/drawing/2014/main" id="{B35CAE86-C036-0307-8906-BFFB67058835}"/>
              </a:ext>
            </a:extLst>
          </p:cNvPr>
          <p:cNvCxnSpPr>
            <a:cxnSpLocks/>
          </p:cNvCxnSpPr>
          <p:nvPr/>
        </p:nvCxnSpPr>
        <p:spPr>
          <a:xfrm flipH="1">
            <a:off x="2235200" y="4230267"/>
            <a:ext cx="1141177" cy="748133"/>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753E28-8DE3-1AB7-CC9D-A435F35F353A}"/>
              </a:ext>
            </a:extLst>
          </p:cNvPr>
          <p:cNvCxnSpPr>
            <a:cxnSpLocks/>
            <a:stCxn id="3" idx="2"/>
          </p:cNvCxnSpPr>
          <p:nvPr/>
        </p:nvCxnSpPr>
        <p:spPr>
          <a:xfrm>
            <a:off x="5789034" y="2359258"/>
            <a:ext cx="826512" cy="569396"/>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5B8EDA-BE3C-69FD-EA8D-ED5BD5267AD1}"/>
              </a:ext>
            </a:extLst>
          </p:cNvPr>
          <p:cNvCxnSpPr>
            <a:cxnSpLocks/>
            <a:stCxn id="3" idx="2"/>
          </p:cNvCxnSpPr>
          <p:nvPr/>
        </p:nvCxnSpPr>
        <p:spPr>
          <a:xfrm flipH="1">
            <a:off x="4161866" y="2359258"/>
            <a:ext cx="1627168" cy="978457"/>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663F6D-6EF6-3E0C-D442-F8C862DDE79D}"/>
              </a:ext>
            </a:extLst>
          </p:cNvPr>
          <p:cNvSpPr txBox="1"/>
          <p:nvPr/>
        </p:nvSpPr>
        <p:spPr>
          <a:xfrm>
            <a:off x="3480341" y="4817332"/>
            <a:ext cx="2194523" cy="1292662"/>
          </a:xfrm>
          <a:prstGeom prst="rect">
            <a:avLst/>
          </a:prstGeom>
          <a:noFill/>
        </p:spPr>
        <p:txBody>
          <a:bodyPr wrap="square" rtlCol="0">
            <a:spAutoFit/>
          </a:bodyPr>
          <a:lstStyle>
            <a:defPPr>
              <a:defRPr lang="en-US"/>
            </a:defPPr>
            <a:lvl1pPr algn="ctr">
              <a:defRPr sz="2600">
                <a:solidFill>
                  <a:srgbClr val="FCA210"/>
                </a:solidFill>
                <a:latin typeface="Arial Rounded MT Bold" panose="020F0704030504030204" pitchFamily="34" charset="0"/>
              </a:defRPr>
            </a:lvl1pPr>
          </a:lstStyle>
          <a:p>
            <a:r>
              <a:rPr lang="en-US" dirty="0"/>
              <a:t>Internal Hires (Employees)</a:t>
            </a:r>
          </a:p>
        </p:txBody>
      </p:sp>
      <p:cxnSp>
        <p:nvCxnSpPr>
          <p:cNvPr id="20" name="Straight Connector 19">
            <a:extLst>
              <a:ext uri="{FF2B5EF4-FFF2-40B4-BE49-F238E27FC236}">
                <a16:creationId xmlns:a16="http://schemas.microsoft.com/office/drawing/2014/main" id="{47B5E3FA-CEB8-8B51-9814-0ED183B8A6BC}"/>
              </a:ext>
            </a:extLst>
          </p:cNvPr>
          <p:cNvCxnSpPr>
            <a:cxnSpLocks/>
          </p:cNvCxnSpPr>
          <p:nvPr/>
        </p:nvCxnSpPr>
        <p:spPr>
          <a:xfrm flipH="1" flipV="1">
            <a:off x="3376377" y="4230267"/>
            <a:ext cx="888496" cy="641880"/>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12539F6-3196-293E-AE18-331979D1A3F8}"/>
              </a:ext>
            </a:extLst>
          </p:cNvPr>
          <p:cNvCxnSpPr>
            <a:cxnSpLocks/>
          </p:cNvCxnSpPr>
          <p:nvPr/>
        </p:nvCxnSpPr>
        <p:spPr>
          <a:xfrm flipH="1" flipV="1">
            <a:off x="3376377" y="4230267"/>
            <a:ext cx="4009697" cy="892552"/>
          </a:xfrm>
          <a:prstGeom prst="line">
            <a:avLst/>
          </a:prstGeom>
          <a:ln w="38100">
            <a:solidFill>
              <a:srgbClr val="FCA210"/>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EE55AFD-A8A5-21BC-F536-8C6CB786D4CE}"/>
              </a:ext>
            </a:extLst>
          </p:cNvPr>
          <p:cNvSpPr txBox="1"/>
          <p:nvPr/>
        </p:nvSpPr>
        <p:spPr>
          <a:xfrm>
            <a:off x="6615546" y="5219807"/>
            <a:ext cx="2308692" cy="1292662"/>
          </a:xfrm>
          <a:prstGeom prst="rect">
            <a:avLst/>
          </a:prstGeom>
          <a:noFill/>
        </p:spPr>
        <p:txBody>
          <a:bodyPr wrap="square" rtlCol="0">
            <a:spAutoFit/>
          </a:bodyPr>
          <a:lstStyle>
            <a:defPPr>
              <a:defRPr lang="en-US"/>
            </a:defPPr>
            <a:lvl1pPr algn="ctr">
              <a:defRPr sz="2600">
                <a:solidFill>
                  <a:srgbClr val="FCA210"/>
                </a:solidFill>
                <a:latin typeface="Arial Rounded MT Bold" panose="020F0704030504030204" pitchFamily="34" charset="0"/>
              </a:defRPr>
            </a:lvl1pPr>
          </a:lstStyle>
          <a:p>
            <a:r>
              <a:rPr lang="en-US" dirty="0"/>
              <a:t>Outside Hires (Community)</a:t>
            </a:r>
          </a:p>
        </p:txBody>
      </p:sp>
      <p:sp>
        <p:nvSpPr>
          <p:cNvPr id="39" name="Rectangle: Rounded Corners 38">
            <a:extLst>
              <a:ext uri="{FF2B5EF4-FFF2-40B4-BE49-F238E27FC236}">
                <a16:creationId xmlns:a16="http://schemas.microsoft.com/office/drawing/2014/main" id="{EA0F6DFA-A3EF-536F-4633-3A8614E39DF3}"/>
              </a:ext>
            </a:extLst>
          </p:cNvPr>
          <p:cNvSpPr/>
          <p:nvPr/>
        </p:nvSpPr>
        <p:spPr>
          <a:xfrm>
            <a:off x="7921274" y="3514235"/>
            <a:ext cx="1304544" cy="857850"/>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FAD008A5-D780-AB83-9E9C-78B580A8D8F2}"/>
              </a:ext>
            </a:extLst>
          </p:cNvPr>
          <p:cNvSpPr/>
          <p:nvPr/>
        </p:nvSpPr>
        <p:spPr>
          <a:xfrm>
            <a:off x="8242713" y="2906911"/>
            <a:ext cx="504843" cy="599838"/>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C1723036-E2BD-21F0-C2B6-46378964623F}"/>
              </a:ext>
            </a:extLst>
          </p:cNvPr>
          <p:cNvSpPr/>
          <p:nvPr/>
        </p:nvSpPr>
        <p:spPr>
          <a:xfrm>
            <a:off x="1364343" y="6140587"/>
            <a:ext cx="676656" cy="658368"/>
          </a:xfrm>
          <a:prstGeom prst="round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665B339-B579-6B69-0D0A-A441AEFF82A4}"/>
              </a:ext>
            </a:extLst>
          </p:cNvPr>
          <p:cNvSpPr/>
          <p:nvPr/>
        </p:nvSpPr>
        <p:spPr>
          <a:xfrm>
            <a:off x="3857851" y="6109994"/>
            <a:ext cx="676656" cy="658368"/>
          </a:xfrm>
          <a:prstGeom prst="round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5E715D1-F697-CAA3-7417-05FAAFB58D96}"/>
              </a:ext>
            </a:extLst>
          </p:cNvPr>
          <p:cNvSpPr/>
          <p:nvPr/>
        </p:nvSpPr>
        <p:spPr>
          <a:xfrm>
            <a:off x="8780254" y="3673437"/>
            <a:ext cx="648934" cy="576684"/>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2E3467F8-8123-9F0A-0A6F-E3B5C1EDE5A7}"/>
              </a:ext>
            </a:extLst>
          </p:cNvPr>
          <p:cNvSpPr/>
          <p:nvPr/>
        </p:nvSpPr>
        <p:spPr>
          <a:xfrm>
            <a:off x="8686299" y="5252378"/>
            <a:ext cx="1141622" cy="771762"/>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14F68F5-AB23-F70E-26BD-396934D3691C}"/>
              </a:ext>
            </a:extLst>
          </p:cNvPr>
          <p:cNvSpPr/>
          <p:nvPr/>
        </p:nvSpPr>
        <p:spPr>
          <a:xfrm>
            <a:off x="4639721" y="6132730"/>
            <a:ext cx="676656" cy="658368"/>
          </a:xfrm>
          <a:prstGeom prst="round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72D7AF-657B-F7CC-83CE-06E24A69F023}"/>
              </a:ext>
            </a:extLst>
          </p:cNvPr>
          <p:cNvSpPr/>
          <p:nvPr/>
        </p:nvSpPr>
        <p:spPr>
          <a:xfrm>
            <a:off x="8924238" y="6091504"/>
            <a:ext cx="648934" cy="576684"/>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553190C-9794-0AF9-210F-877C71612FDC}"/>
              </a:ext>
            </a:extLst>
          </p:cNvPr>
          <p:cNvSpPr/>
          <p:nvPr/>
        </p:nvSpPr>
        <p:spPr>
          <a:xfrm>
            <a:off x="8790992" y="2948832"/>
            <a:ext cx="638196" cy="658368"/>
          </a:xfrm>
          <a:prstGeom prst="round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FBF8BA3-7CB1-D2AC-2C34-8AED6A9408D4}"/>
              </a:ext>
            </a:extLst>
          </p:cNvPr>
          <p:cNvSpPr/>
          <p:nvPr/>
        </p:nvSpPr>
        <p:spPr>
          <a:xfrm>
            <a:off x="1727055" y="6000150"/>
            <a:ext cx="1304544" cy="857850"/>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41088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10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10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10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P spid="3" grpId="0"/>
      <p:bldP spid="14" grpId="0"/>
      <p:bldP spid="15" grpId="0"/>
      <p:bldP spid="19" grpId="0"/>
      <p:bldP spid="26" grpId="0"/>
      <p:bldP spid="39" grpId="0" animBg="1"/>
      <p:bldP spid="40" grpId="0" animBg="1"/>
      <p:bldP spid="41" grpId="0" animBg="1"/>
      <p:bldP spid="42" grpId="0" animBg="1"/>
      <p:bldP spid="44" grpId="0" animBg="1"/>
      <p:bldP spid="45" grpId="0" animBg="1"/>
      <p:bldP spid="46" grpId="0" animBg="1"/>
      <p:bldP spid="48" grpId="0" animBg="1"/>
      <p:bldP spid="49" grpId="0" animBg="1"/>
      <p:bldP spid="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596</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Calibri</vt:lpstr>
      <vt:lpstr>Roboto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Lamis</dc:creator>
  <cp:lastModifiedBy>Lamis</cp:lastModifiedBy>
  <cp:revision>30</cp:revision>
  <dcterms:created xsi:type="dcterms:W3CDTF">2023-03-10T12:40:53Z</dcterms:created>
  <dcterms:modified xsi:type="dcterms:W3CDTF">2023-04-02T11:12:33Z</dcterms:modified>
</cp:coreProperties>
</file>