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4" r:id="rId4"/>
    <p:sldId id="259" r:id="rId5"/>
    <p:sldId id="258"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mis" initials="L" lastIdx="1" clrIdx="0">
    <p:extLst>
      <p:ext uri="{19B8F6BF-5375-455C-9EA6-DF929625EA0E}">
        <p15:presenceInfo xmlns:p15="http://schemas.microsoft.com/office/powerpoint/2012/main" userId="Lam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A311"/>
    <a:srgbClr val="FFC5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42" autoAdjust="0"/>
    <p:restoredTop sz="83927" autoAdjust="0"/>
  </p:normalViewPr>
  <p:slideViewPr>
    <p:cSldViewPr snapToGrid="0">
      <p:cViewPr varScale="1">
        <p:scale>
          <a:sx n="43" d="100"/>
          <a:sy n="43" d="100"/>
        </p:scale>
        <p:origin x="36" y="9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B8EDD-EB86-42AA-90A5-18509945E7E1}"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BF0FDAE7-3B76-48B9-A878-F53669C07A17}">
      <dgm:prSet/>
      <dgm:spPr>
        <a:solidFill>
          <a:srgbClr val="FFC511"/>
        </a:solidFill>
      </dgm:spPr>
      <dgm:t>
        <a:bodyPr/>
        <a:lstStyle/>
        <a:p>
          <a:r>
            <a:rPr lang="en-US" b="1">
              <a:solidFill>
                <a:schemeClr val="tx1"/>
              </a:solidFill>
              <a:latin typeface="Gill Sans MT" panose="020B0502020104020203" pitchFamily="34" charset="0"/>
            </a:rPr>
            <a:t>Overspending</a:t>
          </a:r>
        </a:p>
      </dgm:t>
    </dgm:pt>
    <dgm:pt modelId="{DAA8E6BF-EAD8-41BC-8E99-9F6A29BC390C}" type="parTrans" cxnId="{A752292B-7F14-4C23-B4E8-773F03679665}">
      <dgm:prSet/>
      <dgm:spPr/>
      <dgm:t>
        <a:bodyPr/>
        <a:lstStyle/>
        <a:p>
          <a:endParaRPr lang="en-US"/>
        </a:p>
      </dgm:t>
    </dgm:pt>
    <dgm:pt modelId="{0416B529-F902-4E31-B841-9E70715DFC87}" type="sibTrans" cxnId="{A752292B-7F14-4C23-B4E8-773F03679665}">
      <dgm:prSet/>
      <dgm:spPr/>
      <dgm:t>
        <a:bodyPr/>
        <a:lstStyle/>
        <a:p>
          <a:endParaRPr lang="en-US"/>
        </a:p>
      </dgm:t>
    </dgm:pt>
    <dgm:pt modelId="{C228BC37-3811-4665-980E-CBE13815A4EC}">
      <dgm:prSet/>
      <dgm:spPr>
        <a:solidFill>
          <a:srgbClr val="FCA311"/>
        </a:solidFill>
      </dgm:spPr>
      <dgm:t>
        <a:bodyPr/>
        <a:lstStyle/>
        <a:p>
          <a:r>
            <a:rPr lang="en-US" b="1">
              <a:solidFill>
                <a:schemeClr val="tx1"/>
              </a:solidFill>
              <a:latin typeface="Gill Sans MT" panose="020B0502020104020203" pitchFamily="34" charset="0"/>
            </a:rPr>
            <a:t>No Savings</a:t>
          </a:r>
        </a:p>
      </dgm:t>
    </dgm:pt>
    <dgm:pt modelId="{2A252C47-230B-464D-9CBA-A6988C9E90A5}" type="parTrans" cxnId="{5FDE11A6-4E88-4AAD-BF04-1AC284343017}">
      <dgm:prSet/>
      <dgm:spPr/>
      <dgm:t>
        <a:bodyPr/>
        <a:lstStyle/>
        <a:p>
          <a:endParaRPr lang="en-US"/>
        </a:p>
      </dgm:t>
    </dgm:pt>
    <dgm:pt modelId="{6D59E1D4-9C0F-4C07-B2B6-4B29C92FEE4A}" type="sibTrans" cxnId="{5FDE11A6-4E88-4AAD-BF04-1AC284343017}">
      <dgm:prSet/>
      <dgm:spPr/>
      <dgm:t>
        <a:bodyPr/>
        <a:lstStyle/>
        <a:p>
          <a:endParaRPr lang="en-US"/>
        </a:p>
      </dgm:t>
    </dgm:pt>
    <dgm:pt modelId="{EE336803-AA5F-4B14-B7CC-621CD3E7F5D8}">
      <dgm:prSet/>
      <dgm:spPr>
        <a:solidFill>
          <a:srgbClr val="FFC511"/>
        </a:solidFill>
      </dgm:spPr>
      <dgm:t>
        <a:bodyPr/>
        <a:lstStyle/>
        <a:p>
          <a:r>
            <a:rPr lang="en-US" b="1" dirty="0">
              <a:solidFill>
                <a:schemeClr val="tx1"/>
              </a:solidFill>
              <a:latin typeface="Gill Sans MT" panose="020B0502020104020203" pitchFamily="34" charset="0"/>
            </a:rPr>
            <a:t>What is a Budget?</a:t>
          </a:r>
        </a:p>
      </dgm:t>
    </dgm:pt>
    <dgm:pt modelId="{8BFB4DC0-B5BC-4973-A19D-011D322220B3}" type="parTrans" cxnId="{4D6B4EE8-6CE1-46D8-924E-8ED1D9E09BFA}">
      <dgm:prSet/>
      <dgm:spPr/>
      <dgm:t>
        <a:bodyPr/>
        <a:lstStyle/>
        <a:p>
          <a:endParaRPr lang="en-US"/>
        </a:p>
      </dgm:t>
    </dgm:pt>
    <dgm:pt modelId="{17660B2F-EFE5-4DA4-83C2-07FFB5C64DA9}" type="sibTrans" cxnId="{4D6B4EE8-6CE1-46D8-924E-8ED1D9E09BFA}">
      <dgm:prSet/>
      <dgm:spPr/>
      <dgm:t>
        <a:bodyPr/>
        <a:lstStyle/>
        <a:p>
          <a:endParaRPr lang="en-US"/>
        </a:p>
      </dgm:t>
    </dgm:pt>
    <dgm:pt modelId="{F19E3E89-8689-4DDA-8278-59DE4BD51AA4}">
      <dgm:prSet/>
      <dgm:spPr>
        <a:solidFill>
          <a:srgbClr val="FCA311"/>
        </a:solidFill>
      </dgm:spPr>
      <dgm:t>
        <a:bodyPr/>
        <a:lstStyle/>
        <a:p>
          <a:r>
            <a:rPr lang="en-US" b="1">
              <a:solidFill>
                <a:schemeClr val="tx1"/>
              </a:solidFill>
              <a:latin typeface="Gill Sans MT" panose="020B0502020104020203" pitchFamily="34" charset="0"/>
            </a:rPr>
            <a:t>Low or No Investments</a:t>
          </a:r>
        </a:p>
      </dgm:t>
    </dgm:pt>
    <dgm:pt modelId="{5DABA8EB-75EF-4F50-9193-0C8E660E10E8}" type="parTrans" cxnId="{F9612181-DBE1-4393-90AC-1414A7F8B140}">
      <dgm:prSet/>
      <dgm:spPr/>
      <dgm:t>
        <a:bodyPr/>
        <a:lstStyle/>
        <a:p>
          <a:endParaRPr lang="en-US"/>
        </a:p>
      </dgm:t>
    </dgm:pt>
    <dgm:pt modelId="{75314B99-84AD-4902-9341-9F7F4FA0B76A}" type="sibTrans" cxnId="{F9612181-DBE1-4393-90AC-1414A7F8B140}">
      <dgm:prSet/>
      <dgm:spPr/>
      <dgm:t>
        <a:bodyPr/>
        <a:lstStyle/>
        <a:p>
          <a:endParaRPr lang="en-US"/>
        </a:p>
      </dgm:t>
    </dgm:pt>
    <dgm:pt modelId="{DDCF8423-6743-4411-94B2-AA2811D61436}">
      <dgm:prSet/>
      <dgm:spPr>
        <a:solidFill>
          <a:srgbClr val="FFC511"/>
        </a:solidFill>
      </dgm:spPr>
      <dgm:t>
        <a:bodyPr/>
        <a:lstStyle/>
        <a:p>
          <a:r>
            <a:rPr lang="en-US" b="1">
              <a:solidFill>
                <a:schemeClr val="tx1"/>
              </a:solidFill>
              <a:latin typeface="Gill Sans MT" panose="020B0502020104020203" pitchFamily="34" charset="0"/>
            </a:rPr>
            <a:t>Low Knowledge</a:t>
          </a:r>
        </a:p>
      </dgm:t>
    </dgm:pt>
    <dgm:pt modelId="{5700970A-8907-4179-8845-AC982A4BB1E2}" type="parTrans" cxnId="{36603A00-0BD8-473C-9582-AAE2FEB113C8}">
      <dgm:prSet/>
      <dgm:spPr/>
      <dgm:t>
        <a:bodyPr/>
        <a:lstStyle/>
        <a:p>
          <a:endParaRPr lang="en-US"/>
        </a:p>
      </dgm:t>
    </dgm:pt>
    <dgm:pt modelId="{4450E655-DB75-439A-B5A1-5BF640BCEB18}" type="sibTrans" cxnId="{36603A00-0BD8-473C-9582-AAE2FEB113C8}">
      <dgm:prSet/>
      <dgm:spPr/>
      <dgm:t>
        <a:bodyPr/>
        <a:lstStyle/>
        <a:p>
          <a:endParaRPr lang="en-US"/>
        </a:p>
      </dgm:t>
    </dgm:pt>
    <dgm:pt modelId="{9C9CE9FB-5808-47C7-8193-93127FAE1158}">
      <dgm:prSet/>
      <dgm:spPr>
        <a:solidFill>
          <a:srgbClr val="FCA311"/>
        </a:solidFill>
      </dgm:spPr>
      <dgm:t>
        <a:bodyPr/>
        <a:lstStyle/>
        <a:p>
          <a:r>
            <a:rPr lang="en-US" b="1">
              <a:solidFill>
                <a:schemeClr val="tx1"/>
              </a:solidFill>
              <a:latin typeface="Gill Sans MT" panose="020B0502020104020203" pitchFamily="34" charset="0"/>
            </a:rPr>
            <a:t>Anxiety</a:t>
          </a:r>
        </a:p>
      </dgm:t>
    </dgm:pt>
    <dgm:pt modelId="{8038EE87-7DB0-4FD6-A920-F45400932640}" type="parTrans" cxnId="{8CAD60EE-780F-4FD8-94E2-FD28494B49FA}">
      <dgm:prSet/>
      <dgm:spPr/>
      <dgm:t>
        <a:bodyPr/>
        <a:lstStyle/>
        <a:p>
          <a:endParaRPr lang="en-US"/>
        </a:p>
      </dgm:t>
    </dgm:pt>
    <dgm:pt modelId="{D452EA43-5D6A-4470-B1F5-871B69EFD03C}" type="sibTrans" cxnId="{8CAD60EE-780F-4FD8-94E2-FD28494B49FA}">
      <dgm:prSet/>
      <dgm:spPr/>
      <dgm:t>
        <a:bodyPr/>
        <a:lstStyle/>
        <a:p>
          <a:endParaRPr lang="en-US"/>
        </a:p>
      </dgm:t>
    </dgm:pt>
    <dgm:pt modelId="{E96DFE60-A5F4-4F3D-87B7-C245239DC0F3}" type="pres">
      <dgm:prSet presAssocID="{0DBB8EDD-EB86-42AA-90A5-18509945E7E1}" presName="Name0" presStyleCnt="0">
        <dgm:presLayoutVars>
          <dgm:dir/>
          <dgm:animLvl val="lvl"/>
          <dgm:resizeHandles val="exact"/>
        </dgm:presLayoutVars>
      </dgm:prSet>
      <dgm:spPr/>
    </dgm:pt>
    <dgm:pt modelId="{B3233A6D-4DB1-4416-9CEC-7BBE4F538C6C}" type="pres">
      <dgm:prSet presAssocID="{BF0FDAE7-3B76-48B9-A878-F53669C07A17}" presName="parTxOnly" presStyleLbl="node1" presStyleIdx="0" presStyleCnt="6">
        <dgm:presLayoutVars>
          <dgm:chMax val="0"/>
          <dgm:chPref val="0"/>
          <dgm:bulletEnabled val="1"/>
        </dgm:presLayoutVars>
      </dgm:prSet>
      <dgm:spPr/>
    </dgm:pt>
    <dgm:pt modelId="{CD9FE6BA-9333-4EE1-9DE8-4E3122CF1D92}" type="pres">
      <dgm:prSet presAssocID="{0416B529-F902-4E31-B841-9E70715DFC87}" presName="parTxOnlySpace" presStyleCnt="0"/>
      <dgm:spPr/>
    </dgm:pt>
    <dgm:pt modelId="{36C9F6DD-773D-4A0F-B645-AF4B48A22A5B}" type="pres">
      <dgm:prSet presAssocID="{C228BC37-3811-4665-980E-CBE13815A4EC}" presName="parTxOnly" presStyleLbl="node1" presStyleIdx="1" presStyleCnt="6">
        <dgm:presLayoutVars>
          <dgm:chMax val="0"/>
          <dgm:chPref val="0"/>
          <dgm:bulletEnabled val="1"/>
        </dgm:presLayoutVars>
      </dgm:prSet>
      <dgm:spPr/>
    </dgm:pt>
    <dgm:pt modelId="{AF76ADAA-715F-468B-8BC4-6F1BC56C7E82}" type="pres">
      <dgm:prSet presAssocID="{6D59E1D4-9C0F-4C07-B2B6-4B29C92FEE4A}" presName="parTxOnlySpace" presStyleCnt="0"/>
      <dgm:spPr/>
    </dgm:pt>
    <dgm:pt modelId="{FC70888C-F725-46BB-A7EC-7C38844727D4}" type="pres">
      <dgm:prSet presAssocID="{EE336803-AA5F-4B14-B7CC-621CD3E7F5D8}" presName="parTxOnly" presStyleLbl="node1" presStyleIdx="2" presStyleCnt="6">
        <dgm:presLayoutVars>
          <dgm:chMax val="0"/>
          <dgm:chPref val="0"/>
          <dgm:bulletEnabled val="1"/>
        </dgm:presLayoutVars>
      </dgm:prSet>
      <dgm:spPr/>
    </dgm:pt>
    <dgm:pt modelId="{D5BAC000-446F-4947-B152-3FEB9B1F5913}" type="pres">
      <dgm:prSet presAssocID="{17660B2F-EFE5-4DA4-83C2-07FFB5C64DA9}" presName="parTxOnlySpace" presStyleCnt="0"/>
      <dgm:spPr/>
    </dgm:pt>
    <dgm:pt modelId="{B25214CD-D09B-4190-8899-6F5F5BA7CB4A}" type="pres">
      <dgm:prSet presAssocID="{F19E3E89-8689-4DDA-8278-59DE4BD51AA4}" presName="parTxOnly" presStyleLbl="node1" presStyleIdx="3" presStyleCnt="6">
        <dgm:presLayoutVars>
          <dgm:chMax val="0"/>
          <dgm:chPref val="0"/>
          <dgm:bulletEnabled val="1"/>
        </dgm:presLayoutVars>
      </dgm:prSet>
      <dgm:spPr/>
    </dgm:pt>
    <dgm:pt modelId="{43D9C882-EF2A-4F63-B8E7-8D7345AB2DA9}" type="pres">
      <dgm:prSet presAssocID="{75314B99-84AD-4902-9341-9F7F4FA0B76A}" presName="parTxOnlySpace" presStyleCnt="0"/>
      <dgm:spPr/>
    </dgm:pt>
    <dgm:pt modelId="{0A5E65C9-05B8-4E2E-B0AD-5F4BA5CBA210}" type="pres">
      <dgm:prSet presAssocID="{DDCF8423-6743-4411-94B2-AA2811D61436}" presName="parTxOnly" presStyleLbl="node1" presStyleIdx="4" presStyleCnt="6">
        <dgm:presLayoutVars>
          <dgm:chMax val="0"/>
          <dgm:chPref val="0"/>
          <dgm:bulletEnabled val="1"/>
        </dgm:presLayoutVars>
      </dgm:prSet>
      <dgm:spPr/>
    </dgm:pt>
    <dgm:pt modelId="{5F41A156-E2E2-4F68-9383-E1DD805BADA3}" type="pres">
      <dgm:prSet presAssocID="{4450E655-DB75-439A-B5A1-5BF640BCEB18}" presName="parTxOnlySpace" presStyleCnt="0"/>
      <dgm:spPr/>
    </dgm:pt>
    <dgm:pt modelId="{A20EF2A2-8DA2-4C02-AC38-92A92D95796F}" type="pres">
      <dgm:prSet presAssocID="{9C9CE9FB-5808-47C7-8193-93127FAE1158}" presName="parTxOnly" presStyleLbl="node1" presStyleIdx="5" presStyleCnt="6">
        <dgm:presLayoutVars>
          <dgm:chMax val="0"/>
          <dgm:chPref val="0"/>
          <dgm:bulletEnabled val="1"/>
        </dgm:presLayoutVars>
      </dgm:prSet>
      <dgm:spPr/>
    </dgm:pt>
  </dgm:ptLst>
  <dgm:cxnLst>
    <dgm:cxn modelId="{36603A00-0BD8-473C-9582-AAE2FEB113C8}" srcId="{0DBB8EDD-EB86-42AA-90A5-18509945E7E1}" destId="{DDCF8423-6743-4411-94B2-AA2811D61436}" srcOrd="4" destOrd="0" parTransId="{5700970A-8907-4179-8845-AC982A4BB1E2}" sibTransId="{4450E655-DB75-439A-B5A1-5BF640BCEB18}"/>
    <dgm:cxn modelId="{A7EC9304-21C7-4FA3-B002-2C90E6C12FE5}" type="presOf" srcId="{0DBB8EDD-EB86-42AA-90A5-18509945E7E1}" destId="{E96DFE60-A5F4-4F3D-87B7-C245239DC0F3}" srcOrd="0" destOrd="0" presId="urn:microsoft.com/office/officeart/2005/8/layout/chevron1"/>
    <dgm:cxn modelId="{9049751D-776D-437C-8054-E380176E9E9C}" type="presOf" srcId="{BF0FDAE7-3B76-48B9-A878-F53669C07A17}" destId="{B3233A6D-4DB1-4416-9CEC-7BBE4F538C6C}" srcOrd="0" destOrd="0" presId="urn:microsoft.com/office/officeart/2005/8/layout/chevron1"/>
    <dgm:cxn modelId="{A752292B-7F14-4C23-B4E8-773F03679665}" srcId="{0DBB8EDD-EB86-42AA-90A5-18509945E7E1}" destId="{BF0FDAE7-3B76-48B9-A878-F53669C07A17}" srcOrd="0" destOrd="0" parTransId="{DAA8E6BF-EAD8-41BC-8E99-9F6A29BC390C}" sibTransId="{0416B529-F902-4E31-B841-9E70715DFC87}"/>
    <dgm:cxn modelId="{B9578847-7B20-48CC-A073-CA49B3AF7A1F}" type="presOf" srcId="{DDCF8423-6743-4411-94B2-AA2811D61436}" destId="{0A5E65C9-05B8-4E2E-B0AD-5F4BA5CBA210}" srcOrd="0" destOrd="0" presId="urn:microsoft.com/office/officeart/2005/8/layout/chevron1"/>
    <dgm:cxn modelId="{B0EC0248-7FBE-4A14-8877-6E086E56258F}" type="presOf" srcId="{C228BC37-3811-4665-980E-CBE13815A4EC}" destId="{36C9F6DD-773D-4A0F-B645-AF4B48A22A5B}" srcOrd="0" destOrd="0" presId="urn:microsoft.com/office/officeart/2005/8/layout/chevron1"/>
    <dgm:cxn modelId="{49A0B152-B2E5-47AF-9ED3-1359FD333393}" type="presOf" srcId="{EE336803-AA5F-4B14-B7CC-621CD3E7F5D8}" destId="{FC70888C-F725-46BB-A7EC-7C38844727D4}" srcOrd="0" destOrd="0" presId="urn:microsoft.com/office/officeart/2005/8/layout/chevron1"/>
    <dgm:cxn modelId="{A25AB474-47F1-4E1F-BF2E-3341E4D99729}" type="presOf" srcId="{9C9CE9FB-5808-47C7-8193-93127FAE1158}" destId="{A20EF2A2-8DA2-4C02-AC38-92A92D95796F}" srcOrd="0" destOrd="0" presId="urn:microsoft.com/office/officeart/2005/8/layout/chevron1"/>
    <dgm:cxn modelId="{F9612181-DBE1-4393-90AC-1414A7F8B140}" srcId="{0DBB8EDD-EB86-42AA-90A5-18509945E7E1}" destId="{F19E3E89-8689-4DDA-8278-59DE4BD51AA4}" srcOrd="3" destOrd="0" parTransId="{5DABA8EB-75EF-4F50-9193-0C8E660E10E8}" sibTransId="{75314B99-84AD-4902-9341-9F7F4FA0B76A}"/>
    <dgm:cxn modelId="{5FDE11A6-4E88-4AAD-BF04-1AC284343017}" srcId="{0DBB8EDD-EB86-42AA-90A5-18509945E7E1}" destId="{C228BC37-3811-4665-980E-CBE13815A4EC}" srcOrd="1" destOrd="0" parTransId="{2A252C47-230B-464D-9CBA-A6988C9E90A5}" sibTransId="{6D59E1D4-9C0F-4C07-B2B6-4B29C92FEE4A}"/>
    <dgm:cxn modelId="{3542A0D6-F27D-41FB-9474-8F965E7CF6C7}" type="presOf" srcId="{F19E3E89-8689-4DDA-8278-59DE4BD51AA4}" destId="{B25214CD-D09B-4190-8899-6F5F5BA7CB4A}" srcOrd="0" destOrd="0" presId="urn:microsoft.com/office/officeart/2005/8/layout/chevron1"/>
    <dgm:cxn modelId="{4D6B4EE8-6CE1-46D8-924E-8ED1D9E09BFA}" srcId="{0DBB8EDD-EB86-42AA-90A5-18509945E7E1}" destId="{EE336803-AA5F-4B14-B7CC-621CD3E7F5D8}" srcOrd="2" destOrd="0" parTransId="{8BFB4DC0-B5BC-4973-A19D-011D322220B3}" sibTransId="{17660B2F-EFE5-4DA4-83C2-07FFB5C64DA9}"/>
    <dgm:cxn modelId="{8CAD60EE-780F-4FD8-94E2-FD28494B49FA}" srcId="{0DBB8EDD-EB86-42AA-90A5-18509945E7E1}" destId="{9C9CE9FB-5808-47C7-8193-93127FAE1158}" srcOrd="5" destOrd="0" parTransId="{8038EE87-7DB0-4FD6-A920-F45400932640}" sibTransId="{D452EA43-5D6A-4470-B1F5-871B69EFD03C}"/>
    <dgm:cxn modelId="{062122AC-5EF9-4078-BCB7-E9589CE7F992}" type="presParOf" srcId="{E96DFE60-A5F4-4F3D-87B7-C245239DC0F3}" destId="{B3233A6D-4DB1-4416-9CEC-7BBE4F538C6C}" srcOrd="0" destOrd="0" presId="urn:microsoft.com/office/officeart/2005/8/layout/chevron1"/>
    <dgm:cxn modelId="{680D0722-D24B-44E9-8AB2-E453DF7CBE2D}" type="presParOf" srcId="{E96DFE60-A5F4-4F3D-87B7-C245239DC0F3}" destId="{CD9FE6BA-9333-4EE1-9DE8-4E3122CF1D92}" srcOrd="1" destOrd="0" presId="urn:microsoft.com/office/officeart/2005/8/layout/chevron1"/>
    <dgm:cxn modelId="{182B67FF-2C26-4135-BD6A-5F25FE6E1BF7}" type="presParOf" srcId="{E96DFE60-A5F4-4F3D-87B7-C245239DC0F3}" destId="{36C9F6DD-773D-4A0F-B645-AF4B48A22A5B}" srcOrd="2" destOrd="0" presId="urn:microsoft.com/office/officeart/2005/8/layout/chevron1"/>
    <dgm:cxn modelId="{A8ADC39C-10E9-4720-86D8-D2D7B2033FCB}" type="presParOf" srcId="{E96DFE60-A5F4-4F3D-87B7-C245239DC0F3}" destId="{AF76ADAA-715F-468B-8BC4-6F1BC56C7E82}" srcOrd="3" destOrd="0" presId="urn:microsoft.com/office/officeart/2005/8/layout/chevron1"/>
    <dgm:cxn modelId="{C1BB6BED-4890-4863-8693-7C6E101ECC78}" type="presParOf" srcId="{E96DFE60-A5F4-4F3D-87B7-C245239DC0F3}" destId="{FC70888C-F725-46BB-A7EC-7C38844727D4}" srcOrd="4" destOrd="0" presId="urn:microsoft.com/office/officeart/2005/8/layout/chevron1"/>
    <dgm:cxn modelId="{07D14493-F488-452B-92FF-487FB74E3986}" type="presParOf" srcId="{E96DFE60-A5F4-4F3D-87B7-C245239DC0F3}" destId="{D5BAC000-446F-4947-B152-3FEB9B1F5913}" srcOrd="5" destOrd="0" presId="urn:microsoft.com/office/officeart/2005/8/layout/chevron1"/>
    <dgm:cxn modelId="{97418D7C-9321-488C-93B8-6D26B1B26D16}" type="presParOf" srcId="{E96DFE60-A5F4-4F3D-87B7-C245239DC0F3}" destId="{B25214CD-D09B-4190-8899-6F5F5BA7CB4A}" srcOrd="6" destOrd="0" presId="urn:microsoft.com/office/officeart/2005/8/layout/chevron1"/>
    <dgm:cxn modelId="{B1094F89-D14C-4C06-87F5-1100B2BD03ED}" type="presParOf" srcId="{E96DFE60-A5F4-4F3D-87B7-C245239DC0F3}" destId="{43D9C882-EF2A-4F63-B8E7-8D7345AB2DA9}" srcOrd="7" destOrd="0" presId="urn:microsoft.com/office/officeart/2005/8/layout/chevron1"/>
    <dgm:cxn modelId="{8BFF743A-0BAF-4E83-8DA0-7776732F88EE}" type="presParOf" srcId="{E96DFE60-A5F4-4F3D-87B7-C245239DC0F3}" destId="{0A5E65C9-05B8-4E2E-B0AD-5F4BA5CBA210}" srcOrd="8" destOrd="0" presId="urn:microsoft.com/office/officeart/2005/8/layout/chevron1"/>
    <dgm:cxn modelId="{6CBDF984-B1A4-4E9B-A51D-6BF5170AA474}" type="presParOf" srcId="{E96DFE60-A5F4-4F3D-87B7-C245239DC0F3}" destId="{5F41A156-E2E2-4F68-9383-E1DD805BADA3}" srcOrd="9" destOrd="0" presId="urn:microsoft.com/office/officeart/2005/8/layout/chevron1"/>
    <dgm:cxn modelId="{523B3811-E54C-40AF-A8E6-40B0BA9D8930}" type="presParOf" srcId="{E96DFE60-A5F4-4F3D-87B7-C245239DC0F3}" destId="{A20EF2A2-8DA2-4C02-AC38-92A92D95796F}"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178899-6658-4F0A-A908-CE9003BD06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3F6BFFF-35AB-4799-8840-0564B3032E4D}">
      <dgm:prSet/>
      <dgm:spPr>
        <a:solidFill>
          <a:srgbClr val="FFC511"/>
        </a:solidFill>
      </dgm:spPr>
      <dgm:t>
        <a:bodyPr/>
        <a:lstStyle/>
        <a:p>
          <a:pPr algn="ctr"/>
          <a:r>
            <a:rPr lang="en-US" dirty="0">
              <a:solidFill>
                <a:sysClr val="windowText" lastClr="000000"/>
              </a:solidFill>
              <a:latin typeface="Gill Sans MT" panose="020B0502020104020203" pitchFamily="34" charset="0"/>
            </a:rPr>
            <a:t>We are never taught about money in school</a:t>
          </a:r>
        </a:p>
      </dgm:t>
    </dgm:pt>
    <dgm:pt modelId="{95F2049E-0A21-4290-9B18-ACDA25AE7AC4}" type="parTrans" cxnId="{543F1163-475A-4EC5-9C09-F234289EAF7E}">
      <dgm:prSet/>
      <dgm:spPr/>
      <dgm:t>
        <a:bodyPr/>
        <a:lstStyle/>
        <a:p>
          <a:pPr algn="ctr"/>
          <a:endParaRPr lang="en-US">
            <a:latin typeface="Gill Sans MT" panose="020B0502020104020203" pitchFamily="34" charset="0"/>
          </a:endParaRPr>
        </a:p>
      </dgm:t>
    </dgm:pt>
    <dgm:pt modelId="{4A923E0E-5808-4CF9-8DBF-DA2120A87240}" type="sibTrans" cxnId="{543F1163-475A-4EC5-9C09-F234289EAF7E}">
      <dgm:prSet/>
      <dgm:spPr/>
      <dgm:t>
        <a:bodyPr/>
        <a:lstStyle/>
        <a:p>
          <a:pPr algn="ctr"/>
          <a:endParaRPr lang="en-US">
            <a:latin typeface="Gill Sans MT" panose="020B0502020104020203" pitchFamily="34" charset="0"/>
          </a:endParaRPr>
        </a:p>
      </dgm:t>
    </dgm:pt>
    <dgm:pt modelId="{F98C83F0-01E9-46BE-AD90-9A3AA930D097}">
      <dgm:prSet/>
      <dgm:spPr>
        <a:solidFill>
          <a:srgbClr val="FCA311"/>
        </a:solidFill>
      </dgm:spPr>
      <dgm:t>
        <a:bodyPr/>
        <a:lstStyle/>
        <a:p>
          <a:pPr algn="ctr"/>
          <a:r>
            <a:rPr lang="en-US">
              <a:solidFill>
                <a:sysClr val="windowText" lastClr="000000"/>
              </a:solidFill>
              <a:latin typeface="Gill Sans MT" panose="020B0502020104020203" pitchFamily="34" charset="0"/>
            </a:rPr>
            <a:t>We never learn the basics of saving, investment and budgeting in early ages. </a:t>
          </a:r>
        </a:p>
      </dgm:t>
    </dgm:pt>
    <dgm:pt modelId="{5292E9AA-158A-4E47-B213-5F7B466FC421}" type="parTrans" cxnId="{AB40F175-857C-499C-BAA5-17501040C7BC}">
      <dgm:prSet/>
      <dgm:spPr/>
      <dgm:t>
        <a:bodyPr/>
        <a:lstStyle/>
        <a:p>
          <a:pPr algn="ctr"/>
          <a:endParaRPr lang="en-US">
            <a:latin typeface="Gill Sans MT" panose="020B0502020104020203" pitchFamily="34" charset="0"/>
          </a:endParaRPr>
        </a:p>
      </dgm:t>
    </dgm:pt>
    <dgm:pt modelId="{25577B62-E451-4200-8187-54169BD0085A}" type="sibTrans" cxnId="{AB40F175-857C-499C-BAA5-17501040C7BC}">
      <dgm:prSet/>
      <dgm:spPr/>
      <dgm:t>
        <a:bodyPr/>
        <a:lstStyle/>
        <a:p>
          <a:pPr algn="ctr"/>
          <a:endParaRPr lang="en-US">
            <a:latin typeface="Gill Sans MT" panose="020B0502020104020203" pitchFamily="34" charset="0"/>
          </a:endParaRPr>
        </a:p>
      </dgm:t>
    </dgm:pt>
    <dgm:pt modelId="{3D9E2B22-11D2-47AC-85EB-A9B6F94999DB}" type="pres">
      <dgm:prSet presAssocID="{1E178899-6658-4F0A-A908-CE9003BD0642}" presName="linear" presStyleCnt="0">
        <dgm:presLayoutVars>
          <dgm:animLvl val="lvl"/>
          <dgm:resizeHandles val="exact"/>
        </dgm:presLayoutVars>
      </dgm:prSet>
      <dgm:spPr/>
    </dgm:pt>
    <dgm:pt modelId="{5389C903-7A00-4399-B655-059F74ADC2B4}" type="pres">
      <dgm:prSet presAssocID="{E3F6BFFF-35AB-4799-8840-0564B3032E4D}" presName="parentText" presStyleLbl="node1" presStyleIdx="0" presStyleCnt="2">
        <dgm:presLayoutVars>
          <dgm:chMax val="0"/>
          <dgm:bulletEnabled val="1"/>
        </dgm:presLayoutVars>
      </dgm:prSet>
      <dgm:spPr/>
    </dgm:pt>
    <dgm:pt modelId="{196FD6DD-4699-491A-844D-BE4AA22F1E5F}" type="pres">
      <dgm:prSet presAssocID="{4A923E0E-5808-4CF9-8DBF-DA2120A87240}" presName="spacer" presStyleCnt="0"/>
      <dgm:spPr/>
    </dgm:pt>
    <dgm:pt modelId="{D6B7F607-B88C-49F6-AB8D-4E596FC8FD81}" type="pres">
      <dgm:prSet presAssocID="{F98C83F0-01E9-46BE-AD90-9A3AA930D097}" presName="parentText" presStyleLbl="node1" presStyleIdx="1" presStyleCnt="2">
        <dgm:presLayoutVars>
          <dgm:chMax val="0"/>
          <dgm:bulletEnabled val="1"/>
        </dgm:presLayoutVars>
      </dgm:prSet>
      <dgm:spPr/>
    </dgm:pt>
  </dgm:ptLst>
  <dgm:cxnLst>
    <dgm:cxn modelId="{543F1163-475A-4EC5-9C09-F234289EAF7E}" srcId="{1E178899-6658-4F0A-A908-CE9003BD0642}" destId="{E3F6BFFF-35AB-4799-8840-0564B3032E4D}" srcOrd="0" destOrd="0" parTransId="{95F2049E-0A21-4290-9B18-ACDA25AE7AC4}" sibTransId="{4A923E0E-5808-4CF9-8DBF-DA2120A87240}"/>
    <dgm:cxn modelId="{AB40F175-857C-499C-BAA5-17501040C7BC}" srcId="{1E178899-6658-4F0A-A908-CE9003BD0642}" destId="{F98C83F0-01E9-46BE-AD90-9A3AA930D097}" srcOrd="1" destOrd="0" parTransId="{5292E9AA-158A-4E47-B213-5F7B466FC421}" sibTransId="{25577B62-E451-4200-8187-54169BD0085A}"/>
    <dgm:cxn modelId="{A937D3A0-231D-4665-ADF3-F2ED951EE9B3}" type="presOf" srcId="{1E178899-6658-4F0A-A908-CE9003BD0642}" destId="{3D9E2B22-11D2-47AC-85EB-A9B6F94999DB}" srcOrd="0" destOrd="0" presId="urn:microsoft.com/office/officeart/2005/8/layout/vList2"/>
    <dgm:cxn modelId="{24060CB0-31E5-41DA-A9B6-6BCE0B19BB55}" type="presOf" srcId="{E3F6BFFF-35AB-4799-8840-0564B3032E4D}" destId="{5389C903-7A00-4399-B655-059F74ADC2B4}" srcOrd="0" destOrd="0" presId="urn:microsoft.com/office/officeart/2005/8/layout/vList2"/>
    <dgm:cxn modelId="{BB39E7F1-D407-42AA-AAE4-536CBB7AC951}" type="presOf" srcId="{F98C83F0-01E9-46BE-AD90-9A3AA930D097}" destId="{D6B7F607-B88C-49F6-AB8D-4E596FC8FD81}" srcOrd="0" destOrd="0" presId="urn:microsoft.com/office/officeart/2005/8/layout/vList2"/>
    <dgm:cxn modelId="{C16D9328-DAEF-48E1-AB14-F09FDD48FAFC}" type="presParOf" srcId="{3D9E2B22-11D2-47AC-85EB-A9B6F94999DB}" destId="{5389C903-7A00-4399-B655-059F74ADC2B4}" srcOrd="0" destOrd="0" presId="urn:microsoft.com/office/officeart/2005/8/layout/vList2"/>
    <dgm:cxn modelId="{F326B993-DC85-47C7-91F4-FB816C243942}" type="presParOf" srcId="{3D9E2B22-11D2-47AC-85EB-A9B6F94999DB}" destId="{196FD6DD-4699-491A-844D-BE4AA22F1E5F}" srcOrd="1" destOrd="0" presId="urn:microsoft.com/office/officeart/2005/8/layout/vList2"/>
    <dgm:cxn modelId="{D64A37D5-85A2-4C39-B1B4-4BB62841A057}" type="presParOf" srcId="{3D9E2B22-11D2-47AC-85EB-A9B6F94999DB}" destId="{D6B7F607-B88C-49F6-AB8D-4E596FC8FD8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FD41AA-F30C-4B58-89C5-6A2CD7C818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1F3970-2EE7-43EF-B2BC-1D34F17C3093}">
      <dgm:prSet/>
      <dgm:spPr>
        <a:solidFill>
          <a:srgbClr val="FFC511"/>
        </a:solidFill>
      </dgm:spPr>
      <dgm:t>
        <a:bodyPr/>
        <a:lstStyle/>
        <a:p>
          <a:pPr algn="ctr"/>
          <a:r>
            <a:rPr lang="en-US" dirty="0">
              <a:solidFill>
                <a:schemeClr val="tx1"/>
              </a:solidFill>
              <a:latin typeface="Gill Sans MT" panose="020B0502020104020203" pitchFamily="34" charset="0"/>
            </a:rPr>
            <a:t>Understand how to manage personal finance </a:t>
          </a:r>
        </a:p>
      </dgm:t>
    </dgm:pt>
    <dgm:pt modelId="{D52DC647-6AA4-4672-85A4-8E58415EE420}" type="parTrans" cxnId="{195BAC7C-F71B-44DB-8CA7-C234AFEB1C59}">
      <dgm:prSet/>
      <dgm:spPr/>
      <dgm:t>
        <a:bodyPr/>
        <a:lstStyle/>
        <a:p>
          <a:endParaRPr lang="en-US"/>
        </a:p>
      </dgm:t>
    </dgm:pt>
    <dgm:pt modelId="{80D73E66-43E1-4139-BE19-3768AE6D9B28}" type="sibTrans" cxnId="{195BAC7C-F71B-44DB-8CA7-C234AFEB1C59}">
      <dgm:prSet/>
      <dgm:spPr/>
      <dgm:t>
        <a:bodyPr/>
        <a:lstStyle/>
        <a:p>
          <a:endParaRPr lang="en-US"/>
        </a:p>
      </dgm:t>
    </dgm:pt>
    <dgm:pt modelId="{3A0922DF-504D-449C-9E5C-25DBF51F788F}">
      <dgm:prSet/>
      <dgm:spPr>
        <a:solidFill>
          <a:srgbClr val="FCA311"/>
        </a:solidFill>
      </dgm:spPr>
      <dgm:t>
        <a:bodyPr/>
        <a:lstStyle/>
        <a:p>
          <a:pPr algn="ctr"/>
          <a:r>
            <a:rPr lang="en-US">
              <a:solidFill>
                <a:schemeClr val="tx1"/>
              </a:solidFill>
              <a:latin typeface="Gill Sans MT" panose="020B0502020104020203" pitchFamily="34" charset="0"/>
            </a:rPr>
            <a:t>Money and investing</a:t>
          </a:r>
        </a:p>
      </dgm:t>
    </dgm:pt>
    <dgm:pt modelId="{D9C6AF8B-1DBA-4688-BE25-AA6E00055615}" type="parTrans" cxnId="{0975937B-67F5-4B5D-AFCA-DA6E09F1EA00}">
      <dgm:prSet/>
      <dgm:spPr/>
      <dgm:t>
        <a:bodyPr/>
        <a:lstStyle/>
        <a:p>
          <a:endParaRPr lang="en-US"/>
        </a:p>
      </dgm:t>
    </dgm:pt>
    <dgm:pt modelId="{7AD4B4EE-A7CE-4315-B704-63DD2E0A1ED6}" type="sibTrans" cxnId="{0975937B-67F5-4B5D-AFCA-DA6E09F1EA00}">
      <dgm:prSet/>
      <dgm:spPr/>
      <dgm:t>
        <a:bodyPr/>
        <a:lstStyle/>
        <a:p>
          <a:endParaRPr lang="en-US"/>
        </a:p>
      </dgm:t>
    </dgm:pt>
    <dgm:pt modelId="{99AA3488-6BF5-4FF4-8BCC-CAE93B7BB0BF}">
      <dgm:prSet/>
      <dgm:spPr>
        <a:solidFill>
          <a:srgbClr val="FFC511"/>
        </a:solidFill>
      </dgm:spPr>
      <dgm:t>
        <a:bodyPr/>
        <a:lstStyle/>
        <a:p>
          <a:pPr algn="ctr"/>
          <a:r>
            <a:rPr lang="en-US">
              <a:solidFill>
                <a:schemeClr val="tx1"/>
              </a:solidFill>
              <a:latin typeface="Gill Sans MT" panose="020B0502020104020203" pitchFamily="34" charset="0"/>
            </a:rPr>
            <a:t>Personal financial planning</a:t>
          </a:r>
        </a:p>
      </dgm:t>
    </dgm:pt>
    <dgm:pt modelId="{A76AD234-183E-43C0-86C8-E9C8D9D1F0FE}" type="parTrans" cxnId="{5AF1BB49-F9CA-4868-8B5F-19F7BC93870E}">
      <dgm:prSet/>
      <dgm:spPr/>
      <dgm:t>
        <a:bodyPr/>
        <a:lstStyle/>
        <a:p>
          <a:endParaRPr lang="en-US"/>
        </a:p>
      </dgm:t>
    </dgm:pt>
    <dgm:pt modelId="{E506ACEF-CC93-4091-9ABC-6F7AD1C0EA89}" type="sibTrans" cxnId="{5AF1BB49-F9CA-4868-8B5F-19F7BC93870E}">
      <dgm:prSet/>
      <dgm:spPr/>
      <dgm:t>
        <a:bodyPr/>
        <a:lstStyle/>
        <a:p>
          <a:endParaRPr lang="en-US"/>
        </a:p>
      </dgm:t>
    </dgm:pt>
    <dgm:pt modelId="{C8A37B03-F4E6-4225-BEE8-1A22F3FFDEEF}">
      <dgm:prSet/>
      <dgm:spPr>
        <a:solidFill>
          <a:srgbClr val="FCA311"/>
        </a:solidFill>
      </dgm:spPr>
      <dgm:t>
        <a:bodyPr/>
        <a:lstStyle/>
        <a:p>
          <a:pPr algn="ctr"/>
          <a:r>
            <a:rPr lang="en-US">
              <a:solidFill>
                <a:schemeClr val="tx1"/>
              </a:solidFill>
              <a:latin typeface="Gill Sans MT" panose="020B0502020104020203" pitchFamily="34" charset="0"/>
            </a:rPr>
            <a:t>Budgeting</a:t>
          </a:r>
        </a:p>
      </dgm:t>
    </dgm:pt>
    <dgm:pt modelId="{9C1F6BA2-52D6-46E8-B400-BA2140122A06}" type="parTrans" cxnId="{1DEAD701-F2C0-4BB9-B2CB-0F59B4464470}">
      <dgm:prSet/>
      <dgm:spPr/>
      <dgm:t>
        <a:bodyPr/>
        <a:lstStyle/>
        <a:p>
          <a:endParaRPr lang="en-US"/>
        </a:p>
      </dgm:t>
    </dgm:pt>
    <dgm:pt modelId="{00D5EBEF-D322-42A9-B04D-935F451FEEB4}" type="sibTrans" cxnId="{1DEAD701-F2C0-4BB9-B2CB-0F59B4464470}">
      <dgm:prSet/>
      <dgm:spPr/>
      <dgm:t>
        <a:bodyPr/>
        <a:lstStyle/>
        <a:p>
          <a:endParaRPr lang="en-US"/>
        </a:p>
      </dgm:t>
    </dgm:pt>
    <dgm:pt modelId="{2FF86111-0EF8-4DE7-BE5E-D17A89B6B4EC}">
      <dgm:prSet/>
      <dgm:spPr>
        <a:solidFill>
          <a:srgbClr val="FFC511"/>
        </a:solidFill>
      </dgm:spPr>
      <dgm:t>
        <a:bodyPr/>
        <a:lstStyle/>
        <a:p>
          <a:pPr algn="ctr"/>
          <a:r>
            <a:rPr lang="en-US">
              <a:solidFill>
                <a:schemeClr val="tx1"/>
              </a:solidFill>
              <a:latin typeface="Gill Sans MT" panose="020B0502020104020203" pitchFamily="34" charset="0"/>
            </a:rPr>
            <a:t>Principle of compound interest</a:t>
          </a:r>
        </a:p>
      </dgm:t>
    </dgm:pt>
    <dgm:pt modelId="{F590C1A6-BD99-4F96-85A9-C9C5CF23115E}" type="parTrans" cxnId="{B5B6987B-BD2B-438E-AE8E-F1C1D972B4E4}">
      <dgm:prSet/>
      <dgm:spPr/>
      <dgm:t>
        <a:bodyPr/>
        <a:lstStyle/>
        <a:p>
          <a:endParaRPr lang="en-US"/>
        </a:p>
      </dgm:t>
    </dgm:pt>
    <dgm:pt modelId="{6768E34C-3A3E-4D89-AF07-1473889DB6D0}" type="sibTrans" cxnId="{B5B6987B-BD2B-438E-AE8E-F1C1D972B4E4}">
      <dgm:prSet/>
      <dgm:spPr/>
      <dgm:t>
        <a:bodyPr/>
        <a:lstStyle/>
        <a:p>
          <a:endParaRPr lang="en-US"/>
        </a:p>
      </dgm:t>
    </dgm:pt>
    <dgm:pt modelId="{60742F4F-9DB3-4A7A-B5EA-5CAAD22DAFEC}">
      <dgm:prSet/>
      <dgm:spPr>
        <a:solidFill>
          <a:srgbClr val="FCA311"/>
        </a:solidFill>
      </dgm:spPr>
      <dgm:t>
        <a:bodyPr/>
        <a:lstStyle/>
        <a:p>
          <a:pPr algn="ctr"/>
          <a:r>
            <a:rPr lang="en-US">
              <a:solidFill>
                <a:schemeClr val="tx1"/>
              </a:solidFill>
              <a:latin typeface="Gill Sans MT" panose="020B0502020104020203" pitchFamily="34" charset="0"/>
            </a:rPr>
            <a:t>How to manage debt</a:t>
          </a:r>
        </a:p>
      </dgm:t>
    </dgm:pt>
    <dgm:pt modelId="{B8197378-226D-42B2-8BF8-9947968CA782}" type="parTrans" cxnId="{B99E40A4-D180-4F3F-AB43-36A066FDAD78}">
      <dgm:prSet/>
      <dgm:spPr/>
      <dgm:t>
        <a:bodyPr/>
        <a:lstStyle/>
        <a:p>
          <a:endParaRPr lang="en-US"/>
        </a:p>
      </dgm:t>
    </dgm:pt>
    <dgm:pt modelId="{43F87D73-019F-4395-B0C7-A22A126990EA}" type="sibTrans" cxnId="{B99E40A4-D180-4F3F-AB43-36A066FDAD78}">
      <dgm:prSet/>
      <dgm:spPr/>
      <dgm:t>
        <a:bodyPr/>
        <a:lstStyle/>
        <a:p>
          <a:endParaRPr lang="en-US"/>
        </a:p>
      </dgm:t>
    </dgm:pt>
    <dgm:pt modelId="{DF713F8E-DB56-422B-9BCC-21304CD92350}">
      <dgm:prSet/>
      <dgm:spPr>
        <a:solidFill>
          <a:srgbClr val="FFC511"/>
        </a:solidFill>
      </dgm:spPr>
      <dgm:t>
        <a:bodyPr/>
        <a:lstStyle/>
        <a:p>
          <a:pPr algn="ctr"/>
          <a:r>
            <a:rPr lang="en-US">
              <a:solidFill>
                <a:schemeClr val="tx1"/>
              </a:solidFill>
              <a:latin typeface="Gill Sans MT" panose="020B0502020104020203" pitchFamily="34" charset="0"/>
            </a:rPr>
            <a:t>Profitable savings techniques</a:t>
          </a:r>
        </a:p>
      </dgm:t>
    </dgm:pt>
    <dgm:pt modelId="{660D7288-A7CA-4F13-B5CA-E96D24E802EC}" type="parTrans" cxnId="{637E6B91-608A-4C0F-997F-580E8C73344C}">
      <dgm:prSet/>
      <dgm:spPr/>
      <dgm:t>
        <a:bodyPr/>
        <a:lstStyle/>
        <a:p>
          <a:endParaRPr lang="en-US"/>
        </a:p>
      </dgm:t>
    </dgm:pt>
    <dgm:pt modelId="{9E09F3BD-CA21-419B-AD38-F108B0238CBC}" type="sibTrans" cxnId="{637E6B91-608A-4C0F-997F-580E8C73344C}">
      <dgm:prSet/>
      <dgm:spPr/>
      <dgm:t>
        <a:bodyPr/>
        <a:lstStyle/>
        <a:p>
          <a:endParaRPr lang="en-US"/>
        </a:p>
      </dgm:t>
    </dgm:pt>
    <dgm:pt modelId="{4E70ADE0-3112-4FC5-BAA6-561A8D83AA76}">
      <dgm:prSet/>
      <dgm:spPr>
        <a:solidFill>
          <a:srgbClr val="FCA311"/>
        </a:solidFill>
      </dgm:spPr>
      <dgm:t>
        <a:bodyPr/>
        <a:lstStyle/>
        <a:p>
          <a:pPr algn="ctr"/>
          <a:r>
            <a:rPr lang="en-US">
              <a:solidFill>
                <a:schemeClr val="tx1"/>
              </a:solidFill>
              <a:latin typeface="Gill Sans MT" panose="020B0502020104020203" pitchFamily="34" charset="0"/>
            </a:rPr>
            <a:t>Time Value of Money</a:t>
          </a:r>
        </a:p>
      </dgm:t>
    </dgm:pt>
    <dgm:pt modelId="{51F66521-FF4F-4557-B3C1-36F139AD1AC6}" type="parTrans" cxnId="{4EF6C4CE-AD55-4F76-B844-6905BAA4768B}">
      <dgm:prSet/>
      <dgm:spPr/>
      <dgm:t>
        <a:bodyPr/>
        <a:lstStyle/>
        <a:p>
          <a:endParaRPr lang="en-US"/>
        </a:p>
      </dgm:t>
    </dgm:pt>
    <dgm:pt modelId="{A256B968-4BFE-4CF7-9817-EEC4D2F5C377}" type="sibTrans" cxnId="{4EF6C4CE-AD55-4F76-B844-6905BAA4768B}">
      <dgm:prSet/>
      <dgm:spPr/>
      <dgm:t>
        <a:bodyPr/>
        <a:lstStyle/>
        <a:p>
          <a:endParaRPr lang="en-US"/>
        </a:p>
      </dgm:t>
    </dgm:pt>
    <dgm:pt modelId="{F8824682-7B1D-415C-B425-04E431DD71E5}">
      <dgm:prSet/>
      <dgm:spPr>
        <a:solidFill>
          <a:srgbClr val="FFC511"/>
        </a:solidFill>
      </dgm:spPr>
      <dgm:t>
        <a:bodyPr/>
        <a:lstStyle/>
        <a:p>
          <a:pPr algn="ctr"/>
          <a:r>
            <a:rPr lang="en-US">
              <a:solidFill>
                <a:schemeClr val="tx1"/>
              </a:solidFill>
              <a:latin typeface="Gill Sans MT" panose="020B0502020104020203" pitchFamily="34" charset="0"/>
            </a:rPr>
            <a:t>Fun interactive worksheets to understand all the topics better</a:t>
          </a:r>
        </a:p>
      </dgm:t>
    </dgm:pt>
    <dgm:pt modelId="{F9260AD7-A362-475C-948D-5302CBE91AC3}" type="parTrans" cxnId="{FC6E5B28-40A9-4CBA-826C-C574EFC8F608}">
      <dgm:prSet/>
      <dgm:spPr/>
      <dgm:t>
        <a:bodyPr/>
        <a:lstStyle/>
        <a:p>
          <a:endParaRPr lang="en-US"/>
        </a:p>
      </dgm:t>
    </dgm:pt>
    <dgm:pt modelId="{A9B6DF04-8A6D-478A-A1DB-4FD9E536A19E}" type="sibTrans" cxnId="{FC6E5B28-40A9-4CBA-826C-C574EFC8F608}">
      <dgm:prSet/>
      <dgm:spPr/>
      <dgm:t>
        <a:bodyPr/>
        <a:lstStyle/>
        <a:p>
          <a:endParaRPr lang="en-US"/>
        </a:p>
      </dgm:t>
    </dgm:pt>
    <dgm:pt modelId="{C4A811C9-5C87-4655-904F-A74EA7FA15DD}" type="pres">
      <dgm:prSet presAssocID="{4EFD41AA-F30C-4B58-89C5-6A2CD7C818C7}" presName="linear" presStyleCnt="0">
        <dgm:presLayoutVars>
          <dgm:animLvl val="lvl"/>
          <dgm:resizeHandles val="exact"/>
        </dgm:presLayoutVars>
      </dgm:prSet>
      <dgm:spPr/>
    </dgm:pt>
    <dgm:pt modelId="{226ECFF2-922E-4A29-B44D-D94CBF4E862A}" type="pres">
      <dgm:prSet presAssocID="{A41F3970-2EE7-43EF-B2BC-1D34F17C3093}" presName="parentText" presStyleLbl="node1" presStyleIdx="0" presStyleCnt="9" custLinFactNeighborY="43772">
        <dgm:presLayoutVars>
          <dgm:chMax val="0"/>
          <dgm:bulletEnabled val="1"/>
        </dgm:presLayoutVars>
      </dgm:prSet>
      <dgm:spPr/>
    </dgm:pt>
    <dgm:pt modelId="{EEDE8647-206D-472A-95A5-5E4B8D3C41C4}" type="pres">
      <dgm:prSet presAssocID="{80D73E66-43E1-4139-BE19-3768AE6D9B28}" presName="spacer" presStyleCnt="0"/>
      <dgm:spPr/>
    </dgm:pt>
    <dgm:pt modelId="{2B214809-8F2E-44F3-8B45-45B73BE16133}" type="pres">
      <dgm:prSet presAssocID="{3A0922DF-504D-449C-9E5C-25DBF51F788F}" presName="parentText" presStyleLbl="node1" presStyleIdx="1" presStyleCnt="9">
        <dgm:presLayoutVars>
          <dgm:chMax val="0"/>
          <dgm:bulletEnabled val="1"/>
        </dgm:presLayoutVars>
      </dgm:prSet>
      <dgm:spPr/>
    </dgm:pt>
    <dgm:pt modelId="{B55556BB-0A19-44FF-A19A-A17DB96A0E82}" type="pres">
      <dgm:prSet presAssocID="{7AD4B4EE-A7CE-4315-B704-63DD2E0A1ED6}" presName="spacer" presStyleCnt="0"/>
      <dgm:spPr/>
    </dgm:pt>
    <dgm:pt modelId="{E112EB0D-8AA3-4784-836A-B6D517CE0834}" type="pres">
      <dgm:prSet presAssocID="{99AA3488-6BF5-4FF4-8BCC-CAE93B7BB0BF}" presName="parentText" presStyleLbl="node1" presStyleIdx="2" presStyleCnt="9" custLinFactNeighborY="43772">
        <dgm:presLayoutVars>
          <dgm:chMax val="0"/>
          <dgm:bulletEnabled val="1"/>
        </dgm:presLayoutVars>
      </dgm:prSet>
      <dgm:spPr/>
    </dgm:pt>
    <dgm:pt modelId="{A9F3F35F-E6A7-4F0A-981E-89019788C2F6}" type="pres">
      <dgm:prSet presAssocID="{E506ACEF-CC93-4091-9ABC-6F7AD1C0EA89}" presName="spacer" presStyleCnt="0"/>
      <dgm:spPr/>
    </dgm:pt>
    <dgm:pt modelId="{1EB0DEF8-A0CC-4843-95BD-877C811641E1}" type="pres">
      <dgm:prSet presAssocID="{C8A37B03-F4E6-4225-BEE8-1A22F3FFDEEF}" presName="parentText" presStyleLbl="node1" presStyleIdx="3" presStyleCnt="9">
        <dgm:presLayoutVars>
          <dgm:chMax val="0"/>
          <dgm:bulletEnabled val="1"/>
        </dgm:presLayoutVars>
      </dgm:prSet>
      <dgm:spPr/>
    </dgm:pt>
    <dgm:pt modelId="{4047DE60-3BEE-483B-93B8-7F5D44D5BB11}" type="pres">
      <dgm:prSet presAssocID="{00D5EBEF-D322-42A9-B04D-935F451FEEB4}" presName="spacer" presStyleCnt="0"/>
      <dgm:spPr/>
    </dgm:pt>
    <dgm:pt modelId="{55D29D83-5466-485A-9D28-903693B24FCC}" type="pres">
      <dgm:prSet presAssocID="{2FF86111-0EF8-4DE7-BE5E-D17A89B6B4EC}" presName="parentText" presStyleLbl="node1" presStyleIdx="4" presStyleCnt="9" custLinFactNeighborY="43772">
        <dgm:presLayoutVars>
          <dgm:chMax val="0"/>
          <dgm:bulletEnabled val="1"/>
        </dgm:presLayoutVars>
      </dgm:prSet>
      <dgm:spPr/>
    </dgm:pt>
    <dgm:pt modelId="{2A41C099-1DFE-4F60-858D-228BFAEF8B79}" type="pres">
      <dgm:prSet presAssocID="{6768E34C-3A3E-4D89-AF07-1473889DB6D0}" presName="spacer" presStyleCnt="0"/>
      <dgm:spPr/>
    </dgm:pt>
    <dgm:pt modelId="{1CDE7678-8C01-4E37-AAE1-69A61FAD83A9}" type="pres">
      <dgm:prSet presAssocID="{60742F4F-9DB3-4A7A-B5EA-5CAAD22DAFEC}" presName="parentText" presStyleLbl="node1" presStyleIdx="5" presStyleCnt="9">
        <dgm:presLayoutVars>
          <dgm:chMax val="0"/>
          <dgm:bulletEnabled val="1"/>
        </dgm:presLayoutVars>
      </dgm:prSet>
      <dgm:spPr/>
    </dgm:pt>
    <dgm:pt modelId="{7271DDA1-76A1-4B06-8C34-CC789A3DAE69}" type="pres">
      <dgm:prSet presAssocID="{43F87D73-019F-4395-B0C7-A22A126990EA}" presName="spacer" presStyleCnt="0"/>
      <dgm:spPr/>
    </dgm:pt>
    <dgm:pt modelId="{034ABBE3-6350-417D-B1EB-F29F14C899E7}" type="pres">
      <dgm:prSet presAssocID="{DF713F8E-DB56-422B-9BCC-21304CD92350}" presName="parentText" presStyleLbl="node1" presStyleIdx="6" presStyleCnt="9" custLinFactNeighborY="43772">
        <dgm:presLayoutVars>
          <dgm:chMax val="0"/>
          <dgm:bulletEnabled val="1"/>
        </dgm:presLayoutVars>
      </dgm:prSet>
      <dgm:spPr/>
    </dgm:pt>
    <dgm:pt modelId="{41CA3F60-444C-4FB9-83CC-B1BDB3B243BD}" type="pres">
      <dgm:prSet presAssocID="{9E09F3BD-CA21-419B-AD38-F108B0238CBC}" presName="spacer" presStyleCnt="0"/>
      <dgm:spPr/>
    </dgm:pt>
    <dgm:pt modelId="{CAD5D82E-42BA-44D2-BE47-B1146C110443}" type="pres">
      <dgm:prSet presAssocID="{4E70ADE0-3112-4FC5-BAA6-561A8D83AA76}" presName="parentText" presStyleLbl="node1" presStyleIdx="7" presStyleCnt="9">
        <dgm:presLayoutVars>
          <dgm:chMax val="0"/>
          <dgm:bulletEnabled val="1"/>
        </dgm:presLayoutVars>
      </dgm:prSet>
      <dgm:spPr/>
    </dgm:pt>
    <dgm:pt modelId="{496BA3AA-F7AB-4C32-89CB-59ED1FA3B22D}" type="pres">
      <dgm:prSet presAssocID="{A256B968-4BFE-4CF7-9817-EEC4D2F5C377}" presName="spacer" presStyleCnt="0"/>
      <dgm:spPr/>
    </dgm:pt>
    <dgm:pt modelId="{AC7851C6-D6CD-4D59-871B-6F27CB155682}" type="pres">
      <dgm:prSet presAssocID="{F8824682-7B1D-415C-B425-04E431DD71E5}" presName="parentText" presStyleLbl="node1" presStyleIdx="8" presStyleCnt="9">
        <dgm:presLayoutVars>
          <dgm:chMax val="0"/>
          <dgm:bulletEnabled val="1"/>
        </dgm:presLayoutVars>
      </dgm:prSet>
      <dgm:spPr/>
    </dgm:pt>
  </dgm:ptLst>
  <dgm:cxnLst>
    <dgm:cxn modelId="{1DEAD701-F2C0-4BB9-B2CB-0F59B4464470}" srcId="{4EFD41AA-F30C-4B58-89C5-6A2CD7C818C7}" destId="{C8A37B03-F4E6-4225-BEE8-1A22F3FFDEEF}" srcOrd="3" destOrd="0" parTransId="{9C1F6BA2-52D6-46E8-B400-BA2140122A06}" sibTransId="{00D5EBEF-D322-42A9-B04D-935F451FEEB4}"/>
    <dgm:cxn modelId="{6266D302-A0C9-4FC4-8982-91980B4E4488}" type="presOf" srcId="{F8824682-7B1D-415C-B425-04E431DD71E5}" destId="{AC7851C6-D6CD-4D59-871B-6F27CB155682}" srcOrd="0" destOrd="0" presId="urn:microsoft.com/office/officeart/2005/8/layout/vList2"/>
    <dgm:cxn modelId="{35AD7D17-4EE8-46A4-8A97-76B4F883FEF8}" type="presOf" srcId="{DF713F8E-DB56-422B-9BCC-21304CD92350}" destId="{034ABBE3-6350-417D-B1EB-F29F14C899E7}" srcOrd="0" destOrd="0" presId="urn:microsoft.com/office/officeart/2005/8/layout/vList2"/>
    <dgm:cxn modelId="{FC6E5B28-40A9-4CBA-826C-C574EFC8F608}" srcId="{4EFD41AA-F30C-4B58-89C5-6A2CD7C818C7}" destId="{F8824682-7B1D-415C-B425-04E431DD71E5}" srcOrd="8" destOrd="0" parTransId="{F9260AD7-A362-475C-948D-5302CBE91AC3}" sibTransId="{A9B6DF04-8A6D-478A-A1DB-4FD9E536A19E}"/>
    <dgm:cxn modelId="{5AF1BB49-F9CA-4868-8B5F-19F7BC93870E}" srcId="{4EFD41AA-F30C-4B58-89C5-6A2CD7C818C7}" destId="{99AA3488-6BF5-4FF4-8BCC-CAE93B7BB0BF}" srcOrd="2" destOrd="0" parTransId="{A76AD234-183E-43C0-86C8-E9C8D9D1F0FE}" sibTransId="{E506ACEF-CC93-4091-9ABC-6F7AD1C0EA89}"/>
    <dgm:cxn modelId="{C313134F-E396-4798-815C-0957F911D4E0}" type="presOf" srcId="{3A0922DF-504D-449C-9E5C-25DBF51F788F}" destId="{2B214809-8F2E-44F3-8B45-45B73BE16133}" srcOrd="0" destOrd="0" presId="urn:microsoft.com/office/officeart/2005/8/layout/vList2"/>
    <dgm:cxn modelId="{7990A070-2917-4872-AF50-350DB7DB6FB4}" type="presOf" srcId="{99AA3488-6BF5-4FF4-8BCC-CAE93B7BB0BF}" destId="{E112EB0D-8AA3-4784-836A-B6D517CE0834}" srcOrd="0" destOrd="0" presId="urn:microsoft.com/office/officeart/2005/8/layout/vList2"/>
    <dgm:cxn modelId="{0975937B-67F5-4B5D-AFCA-DA6E09F1EA00}" srcId="{4EFD41AA-F30C-4B58-89C5-6A2CD7C818C7}" destId="{3A0922DF-504D-449C-9E5C-25DBF51F788F}" srcOrd="1" destOrd="0" parTransId="{D9C6AF8B-1DBA-4688-BE25-AA6E00055615}" sibTransId="{7AD4B4EE-A7CE-4315-B704-63DD2E0A1ED6}"/>
    <dgm:cxn modelId="{B5B6987B-BD2B-438E-AE8E-F1C1D972B4E4}" srcId="{4EFD41AA-F30C-4B58-89C5-6A2CD7C818C7}" destId="{2FF86111-0EF8-4DE7-BE5E-D17A89B6B4EC}" srcOrd="4" destOrd="0" parTransId="{F590C1A6-BD99-4F96-85A9-C9C5CF23115E}" sibTransId="{6768E34C-3A3E-4D89-AF07-1473889DB6D0}"/>
    <dgm:cxn modelId="{195BAC7C-F71B-44DB-8CA7-C234AFEB1C59}" srcId="{4EFD41AA-F30C-4B58-89C5-6A2CD7C818C7}" destId="{A41F3970-2EE7-43EF-B2BC-1D34F17C3093}" srcOrd="0" destOrd="0" parTransId="{D52DC647-6AA4-4672-85A4-8E58415EE420}" sibTransId="{80D73E66-43E1-4139-BE19-3768AE6D9B28}"/>
    <dgm:cxn modelId="{CBF39590-E425-43CA-BE78-0508DE7E88F9}" type="presOf" srcId="{A41F3970-2EE7-43EF-B2BC-1D34F17C3093}" destId="{226ECFF2-922E-4A29-B44D-D94CBF4E862A}" srcOrd="0" destOrd="0" presId="urn:microsoft.com/office/officeart/2005/8/layout/vList2"/>
    <dgm:cxn modelId="{637E6B91-608A-4C0F-997F-580E8C73344C}" srcId="{4EFD41AA-F30C-4B58-89C5-6A2CD7C818C7}" destId="{DF713F8E-DB56-422B-9BCC-21304CD92350}" srcOrd="6" destOrd="0" parTransId="{660D7288-A7CA-4F13-B5CA-E96D24E802EC}" sibTransId="{9E09F3BD-CA21-419B-AD38-F108B0238CBC}"/>
    <dgm:cxn modelId="{B99E40A4-D180-4F3F-AB43-36A066FDAD78}" srcId="{4EFD41AA-F30C-4B58-89C5-6A2CD7C818C7}" destId="{60742F4F-9DB3-4A7A-B5EA-5CAAD22DAFEC}" srcOrd="5" destOrd="0" parTransId="{B8197378-226D-42B2-8BF8-9947968CA782}" sibTransId="{43F87D73-019F-4395-B0C7-A22A126990EA}"/>
    <dgm:cxn modelId="{74D171A4-C907-4482-8E13-E5AF28EE929F}" type="presOf" srcId="{4E70ADE0-3112-4FC5-BAA6-561A8D83AA76}" destId="{CAD5D82E-42BA-44D2-BE47-B1146C110443}" srcOrd="0" destOrd="0" presId="urn:microsoft.com/office/officeart/2005/8/layout/vList2"/>
    <dgm:cxn modelId="{1D1038B3-A789-492E-ADE1-1CBB4CC5ECBA}" type="presOf" srcId="{4EFD41AA-F30C-4B58-89C5-6A2CD7C818C7}" destId="{C4A811C9-5C87-4655-904F-A74EA7FA15DD}" srcOrd="0" destOrd="0" presId="urn:microsoft.com/office/officeart/2005/8/layout/vList2"/>
    <dgm:cxn modelId="{4ACD90BC-5EE5-4BA4-814C-6F2D63329C91}" type="presOf" srcId="{60742F4F-9DB3-4A7A-B5EA-5CAAD22DAFEC}" destId="{1CDE7678-8C01-4E37-AAE1-69A61FAD83A9}" srcOrd="0" destOrd="0" presId="urn:microsoft.com/office/officeart/2005/8/layout/vList2"/>
    <dgm:cxn modelId="{4EF6C4CE-AD55-4F76-B844-6905BAA4768B}" srcId="{4EFD41AA-F30C-4B58-89C5-6A2CD7C818C7}" destId="{4E70ADE0-3112-4FC5-BAA6-561A8D83AA76}" srcOrd="7" destOrd="0" parTransId="{51F66521-FF4F-4557-B3C1-36F139AD1AC6}" sibTransId="{A256B968-4BFE-4CF7-9817-EEC4D2F5C377}"/>
    <dgm:cxn modelId="{C95703DC-999F-4F1D-8801-78F3C2DA5512}" type="presOf" srcId="{2FF86111-0EF8-4DE7-BE5E-D17A89B6B4EC}" destId="{55D29D83-5466-485A-9D28-903693B24FCC}" srcOrd="0" destOrd="0" presId="urn:microsoft.com/office/officeart/2005/8/layout/vList2"/>
    <dgm:cxn modelId="{153BD7DF-EB47-4540-B0F0-4EA2B140AF27}" type="presOf" srcId="{C8A37B03-F4E6-4225-BEE8-1A22F3FFDEEF}" destId="{1EB0DEF8-A0CC-4843-95BD-877C811641E1}" srcOrd="0" destOrd="0" presId="urn:microsoft.com/office/officeart/2005/8/layout/vList2"/>
    <dgm:cxn modelId="{46E22DEF-E5E2-4D43-A5BD-D0C2CDC77439}" type="presParOf" srcId="{C4A811C9-5C87-4655-904F-A74EA7FA15DD}" destId="{226ECFF2-922E-4A29-B44D-D94CBF4E862A}" srcOrd="0" destOrd="0" presId="urn:microsoft.com/office/officeart/2005/8/layout/vList2"/>
    <dgm:cxn modelId="{5E4B8D4E-FD22-495E-A96C-33B3D0A68E73}" type="presParOf" srcId="{C4A811C9-5C87-4655-904F-A74EA7FA15DD}" destId="{EEDE8647-206D-472A-95A5-5E4B8D3C41C4}" srcOrd="1" destOrd="0" presId="urn:microsoft.com/office/officeart/2005/8/layout/vList2"/>
    <dgm:cxn modelId="{69CDCC26-7481-472A-8AE5-EBF99659907E}" type="presParOf" srcId="{C4A811C9-5C87-4655-904F-A74EA7FA15DD}" destId="{2B214809-8F2E-44F3-8B45-45B73BE16133}" srcOrd="2" destOrd="0" presId="urn:microsoft.com/office/officeart/2005/8/layout/vList2"/>
    <dgm:cxn modelId="{D4B1A876-9BCC-4B3B-A436-D427C0D4F801}" type="presParOf" srcId="{C4A811C9-5C87-4655-904F-A74EA7FA15DD}" destId="{B55556BB-0A19-44FF-A19A-A17DB96A0E82}" srcOrd="3" destOrd="0" presId="urn:microsoft.com/office/officeart/2005/8/layout/vList2"/>
    <dgm:cxn modelId="{D459A891-A1C3-4EE9-B89D-F5171C5E5F04}" type="presParOf" srcId="{C4A811C9-5C87-4655-904F-A74EA7FA15DD}" destId="{E112EB0D-8AA3-4784-836A-B6D517CE0834}" srcOrd="4" destOrd="0" presId="urn:microsoft.com/office/officeart/2005/8/layout/vList2"/>
    <dgm:cxn modelId="{AAE9E045-8632-4865-85E1-F95ECB18C97E}" type="presParOf" srcId="{C4A811C9-5C87-4655-904F-A74EA7FA15DD}" destId="{A9F3F35F-E6A7-4F0A-981E-89019788C2F6}" srcOrd="5" destOrd="0" presId="urn:microsoft.com/office/officeart/2005/8/layout/vList2"/>
    <dgm:cxn modelId="{FDAAD887-3F24-4361-A4F1-AB2D64259B57}" type="presParOf" srcId="{C4A811C9-5C87-4655-904F-A74EA7FA15DD}" destId="{1EB0DEF8-A0CC-4843-95BD-877C811641E1}" srcOrd="6" destOrd="0" presId="urn:microsoft.com/office/officeart/2005/8/layout/vList2"/>
    <dgm:cxn modelId="{D47DFA4C-EF07-4237-B312-DA3CD7A3D26D}" type="presParOf" srcId="{C4A811C9-5C87-4655-904F-A74EA7FA15DD}" destId="{4047DE60-3BEE-483B-93B8-7F5D44D5BB11}" srcOrd="7" destOrd="0" presId="urn:microsoft.com/office/officeart/2005/8/layout/vList2"/>
    <dgm:cxn modelId="{A2E2E393-D1AA-4379-8545-8C2B2AC3A451}" type="presParOf" srcId="{C4A811C9-5C87-4655-904F-A74EA7FA15DD}" destId="{55D29D83-5466-485A-9D28-903693B24FCC}" srcOrd="8" destOrd="0" presId="urn:microsoft.com/office/officeart/2005/8/layout/vList2"/>
    <dgm:cxn modelId="{6483D5B4-1116-4C67-8A05-97EC3B05F9B3}" type="presParOf" srcId="{C4A811C9-5C87-4655-904F-A74EA7FA15DD}" destId="{2A41C099-1DFE-4F60-858D-228BFAEF8B79}" srcOrd="9" destOrd="0" presId="urn:microsoft.com/office/officeart/2005/8/layout/vList2"/>
    <dgm:cxn modelId="{550C1302-33C0-457E-85B9-388446C3772C}" type="presParOf" srcId="{C4A811C9-5C87-4655-904F-A74EA7FA15DD}" destId="{1CDE7678-8C01-4E37-AAE1-69A61FAD83A9}" srcOrd="10" destOrd="0" presId="urn:microsoft.com/office/officeart/2005/8/layout/vList2"/>
    <dgm:cxn modelId="{C6742865-5BD4-4690-84C2-8B452252408C}" type="presParOf" srcId="{C4A811C9-5C87-4655-904F-A74EA7FA15DD}" destId="{7271DDA1-76A1-4B06-8C34-CC789A3DAE69}" srcOrd="11" destOrd="0" presId="urn:microsoft.com/office/officeart/2005/8/layout/vList2"/>
    <dgm:cxn modelId="{798153F6-DD97-414A-9AAB-21369B00D57A}" type="presParOf" srcId="{C4A811C9-5C87-4655-904F-A74EA7FA15DD}" destId="{034ABBE3-6350-417D-B1EB-F29F14C899E7}" srcOrd="12" destOrd="0" presId="urn:microsoft.com/office/officeart/2005/8/layout/vList2"/>
    <dgm:cxn modelId="{32CC73DF-20DC-4087-A110-9854510B40F1}" type="presParOf" srcId="{C4A811C9-5C87-4655-904F-A74EA7FA15DD}" destId="{41CA3F60-444C-4FB9-83CC-B1BDB3B243BD}" srcOrd="13" destOrd="0" presId="urn:microsoft.com/office/officeart/2005/8/layout/vList2"/>
    <dgm:cxn modelId="{63C011A2-C6FC-4F03-81E5-DB300B75BA46}" type="presParOf" srcId="{C4A811C9-5C87-4655-904F-A74EA7FA15DD}" destId="{CAD5D82E-42BA-44D2-BE47-B1146C110443}" srcOrd="14" destOrd="0" presId="urn:microsoft.com/office/officeart/2005/8/layout/vList2"/>
    <dgm:cxn modelId="{DA7E1663-E93B-4282-BF70-618CFDBA0E5B}" type="presParOf" srcId="{C4A811C9-5C87-4655-904F-A74EA7FA15DD}" destId="{496BA3AA-F7AB-4C32-89CB-59ED1FA3B22D}" srcOrd="15" destOrd="0" presId="urn:microsoft.com/office/officeart/2005/8/layout/vList2"/>
    <dgm:cxn modelId="{CA8AD955-3D77-434D-A009-D167F41208AA}" type="presParOf" srcId="{C4A811C9-5C87-4655-904F-A74EA7FA15DD}" destId="{AC7851C6-D6CD-4D59-871B-6F27CB155682}"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6993C8-59DC-4FF0-8953-C805DFBBE1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29E6EC-4F63-4BDB-8CED-EBE54AF5F82A}">
      <dgm:prSet/>
      <dgm:spPr>
        <a:solidFill>
          <a:srgbClr val="FFC511"/>
        </a:solidFill>
      </dgm:spPr>
      <dgm:t>
        <a:bodyPr/>
        <a:lstStyle/>
        <a:p>
          <a:r>
            <a:rPr lang="en-US">
              <a:solidFill>
                <a:schemeClr val="tx1"/>
              </a:solidFill>
              <a:latin typeface="Gill Sans MT" panose="020B0502020104020203" pitchFamily="34" charset="0"/>
            </a:rPr>
            <a:t>Targeting and making the course particularly for those 2 segments</a:t>
          </a:r>
        </a:p>
      </dgm:t>
    </dgm:pt>
    <dgm:pt modelId="{41A47F2B-4D52-4515-A983-DA977A8F440A}" type="parTrans" cxnId="{AFDA1BE3-6E74-4209-97DF-5AF92CC27514}">
      <dgm:prSet/>
      <dgm:spPr/>
      <dgm:t>
        <a:bodyPr/>
        <a:lstStyle/>
        <a:p>
          <a:endParaRPr lang="en-US"/>
        </a:p>
      </dgm:t>
    </dgm:pt>
    <dgm:pt modelId="{96BE6587-7E3A-4FAF-8F76-978B18272B6B}" type="sibTrans" cxnId="{AFDA1BE3-6E74-4209-97DF-5AF92CC27514}">
      <dgm:prSet/>
      <dgm:spPr/>
      <dgm:t>
        <a:bodyPr/>
        <a:lstStyle/>
        <a:p>
          <a:endParaRPr lang="en-US"/>
        </a:p>
      </dgm:t>
    </dgm:pt>
    <dgm:pt modelId="{79771B03-FC63-4F15-9A4F-D8BCD79CC9CA}">
      <dgm:prSet/>
      <dgm:spPr>
        <a:solidFill>
          <a:srgbClr val="FCA311"/>
        </a:solidFill>
      </dgm:spPr>
      <dgm:t>
        <a:bodyPr/>
        <a:lstStyle/>
        <a:p>
          <a:pPr algn="ctr"/>
          <a:r>
            <a:rPr lang="en-US">
              <a:solidFill>
                <a:schemeClr val="tx1"/>
              </a:solidFill>
              <a:latin typeface="Gill Sans MT" panose="020B0502020104020203" pitchFamily="34" charset="0"/>
            </a:rPr>
            <a:t>Fun interactive activities and quizzes. </a:t>
          </a:r>
        </a:p>
      </dgm:t>
    </dgm:pt>
    <dgm:pt modelId="{3FB33D6C-C937-4D4B-8396-F6B8DE14668B}" type="parTrans" cxnId="{4740F2F6-51C8-4A87-9A83-537E2DFABB33}">
      <dgm:prSet/>
      <dgm:spPr/>
      <dgm:t>
        <a:bodyPr/>
        <a:lstStyle/>
        <a:p>
          <a:endParaRPr lang="en-US"/>
        </a:p>
      </dgm:t>
    </dgm:pt>
    <dgm:pt modelId="{25A713E4-A8EE-4556-A614-E78A288F4D44}" type="sibTrans" cxnId="{4740F2F6-51C8-4A87-9A83-537E2DFABB33}">
      <dgm:prSet/>
      <dgm:spPr/>
      <dgm:t>
        <a:bodyPr/>
        <a:lstStyle/>
        <a:p>
          <a:endParaRPr lang="en-US"/>
        </a:p>
      </dgm:t>
    </dgm:pt>
    <dgm:pt modelId="{A2838FB2-26DF-4496-B51B-BE33DA5468EE}">
      <dgm:prSet/>
      <dgm:spPr>
        <a:solidFill>
          <a:srgbClr val="FFC511"/>
        </a:solidFill>
      </dgm:spPr>
      <dgm:t>
        <a:bodyPr/>
        <a:lstStyle/>
        <a:p>
          <a:r>
            <a:rPr lang="en-US" dirty="0">
              <a:solidFill>
                <a:schemeClr val="tx1"/>
              </a:solidFill>
              <a:latin typeface="Gill Sans MT" panose="020B0502020104020203" pitchFamily="34" charset="0"/>
            </a:rPr>
            <a:t>We have created our own budget worksheet which was tested by 650 people in pilot run. </a:t>
          </a:r>
        </a:p>
      </dgm:t>
    </dgm:pt>
    <dgm:pt modelId="{8A2569F5-A823-4A12-8F4B-B8AB6008F275}" type="parTrans" cxnId="{8F8D7A33-A354-4558-ABEF-A65F3D8584F5}">
      <dgm:prSet/>
      <dgm:spPr/>
      <dgm:t>
        <a:bodyPr/>
        <a:lstStyle/>
        <a:p>
          <a:endParaRPr lang="en-US"/>
        </a:p>
      </dgm:t>
    </dgm:pt>
    <dgm:pt modelId="{4AFCD8EF-D373-44D7-847B-77E159386CEA}" type="sibTrans" cxnId="{8F8D7A33-A354-4558-ABEF-A65F3D8584F5}">
      <dgm:prSet/>
      <dgm:spPr/>
      <dgm:t>
        <a:bodyPr/>
        <a:lstStyle/>
        <a:p>
          <a:endParaRPr lang="en-US"/>
        </a:p>
      </dgm:t>
    </dgm:pt>
    <dgm:pt modelId="{5F64F82D-DBF6-46C2-A6D4-2E088B6C192E}">
      <dgm:prSet/>
      <dgm:spPr>
        <a:solidFill>
          <a:srgbClr val="FCA311"/>
        </a:solidFill>
      </dgm:spPr>
      <dgm:t>
        <a:bodyPr/>
        <a:lstStyle/>
        <a:p>
          <a:pPr algn="ctr"/>
          <a:r>
            <a:rPr lang="en-US">
              <a:solidFill>
                <a:schemeClr val="tx1"/>
              </a:solidFill>
              <a:latin typeface="Gill Sans MT" panose="020B0502020104020203" pitchFamily="34" charset="0"/>
            </a:rPr>
            <a:t>Team will have young people so we can connect better with them.</a:t>
          </a:r>
        </a:p>
      </dgm:t>
    </dgm:pt>
    <dgm:pt modelId="{AE7DC2B3-E311-40F6-B84D-D06E5AAB155B}" type="parTrans" cxnId="{2B263483-7D2A-43EE-A9D7-125B4AD0D082}">
      <dgm:prSet/>
      <dgm:spPr/>
      <dgm:t>
        <a:bodyPr/>
        <a:lstStyle/>
        <a:p>
          <a:endParaRPr lang="en-US"/>
        </a:p>
      </dgm:t>
    </dgm:pt>
    <dgm:pt modelId="{B38ACB8C-F777-42CD-AC7D-6ADF54618082}" type="sibTrans" cxnId="{2B263483-7D2A-43EE-A9D7-125B4AD0D082}">
      <dgm:prSet/>
      <dgm:spPr/>
      <dgm:t>
        <a:bodyPr/>
        <a:lstStyle/>
        <a:p>
          <a:endParaRPr lang="en-US"/>
        </a:p>
      </dgm:t>
    </dgm:pt>
    <dgm:pt modelId="{9C77EF04-6480-4339-8CB9-D73991E6EE10}" type="pres">
      <dgm:prSet presAssocID="{636993C8-59DC-4FF0-8953-C805DFBBE1D2}" presName="linear" presStyleCnt="0">
        <dgm:presLayoutVars>
          <dgm:animLvl val="lvl"/>
          <dgm:resizeHandles val="exact"/>
        </dgm:presLayoutVars>
      </dgm:prSet>
      <dgm:spPr/>
    </dgm:pt>
    <dgm:pt modelId="{888898F2-5AA5-40BD-A2E3-A201760F3006}" type="pres">
      <dgm:prSet presAssocID="{0829E6EC-4F63-4BDB-8CED-EBE54AF5F82A}" presName="parentText" presStyleLbl="node1" presStyleIdx="0" presStyleCnt="4">
        <dgm:presLayoutVars>
          <dgm:chMax val="0"/>
          <dgm:bulletEnabled val="1"/>
        </dgm:presLayoutVars>
      </dgm:prSet>
      <dgm:spPr/>
    </dgm:pt>
    <dgm:pt modelId="{92A0A1A1-3986-4536-945A-C15D4FEB62B5}" type="pres">
      <dgm:prSet presAssocID="{96BE6587-7E3A-4FAF-8F76-978B18272B6B}" presName="spacer" presStyleCnt="0"/>
      <dgm:spPr/>
    </dgm:pt>
    <dgm:pt modelId="{CA42C861-803E-4EBE-8A5B-3C3A3D733EC9}" type="pres">
      <dgm:prSet presAssocID="{79771B03-FC63-4F15-9A4F-D8BCD79CC9CA}" presName="parentText" presStyleLbl="node1" presStyleIdx="1" presStyleCnt="4">
        <dgm:presLayoutVars>
          <dgm:chMax val="0"/>
          <dgm:bulletEnabled val="1"/>
        </dgm:presLayoutVars>
      </dgm:prSet>
      <dgm:spPr/>
    </dgm:pt>
    <dgm:pt modelId="{33513995-9C48-42D7-869A-88A219B3F0F6}" type="pres">
      <dgm:prSet presAssocID="{25A713E4-A8EE-4556-A614-E78A288F4D44}" presName="spacer" presStyleCnt="0"/>
      <dgm:spPr/>
    </dgm:pt>
    <dgm:pt modelId="{388FF115-2DB3-48B2-B718-EAE4354C013B}" type="pres">
      <dgm:prSet presAssocID="{A2838FB2-26DF-4496-B51B-BE33DA5468EE}" presName="parentText" presStyleLbl="node1" presStyleIdx="2" presStyleCnt="4">
        <dgm:presLayoutVars>
          <dgm:chMax val="0"/>
          <dgm:bulletEnabled val="1"/>
        </dgm:presLayoutVars>
      </dgm:prSet>
      <dgm:spPr/>
    </dgm:pt>
    <dgm:pt modelId="{A9A7F70E-3EA6-47CB-BD89-996E3139B7F3}" type="pres">
      <dgm:prSet presAssocID="{4AFCD8EF-D373-44D7-847B-77E159386CEA}" presName="spacer" presStyleCnt="0"/>
      <dgm:spPr/>
    </dgm:pt>
    <dgm:pt modelId="{3C9B56E1-6D7D-4F6F-85C8-637848C546CF}" type="pres">
      <dgm:prSet presAssocID="{5F64F82D-DBF6-46C2-A6D4-2E088B6C192E}" presName="parentText" presStyleLbl="node1" presStyleIdx="3" presStyleCnt="4">
        <dgm:presLayoutVars>
          <dgm:chMax val="0"/>
          <dgm:bulletEnabled val="1"/>
        </dgm:presLayoutVars>
      </dgm:prSet>
      <dgm:spPr/>
    </dgm:pt>
  </dgm:ptLst>
  <dgm:cxnLst>
    <dgm:cxn modelId="{FFB7A732-B6EC-40FA-9244-ADFA6DFAF866}" type="presOf" srcId="{636993C8-59DC-4FF0-8953-C805DFBBE1D2}" destId="{9C77EF04-6480-4339-8CB9-D73991E6EE10}" srcOrd="0" destOrd="0" presId="urn:microsoft.com/office/officeart/2005/8/layout/vList2"/>
    <dgm:cxn modelId="{8F8D7A33-A354-4558-ABEF-A65F3D8584F5}" srcId="{636993C8-59DC-4FF0-8953-C805DFBBE1D2}" destId="{A2838FB2-26DF-4496-B51B-BE33DA5468EE}" srcOrd="2" destOrd="0" parTransId="{8A2569F5-A823-4A12-8F4B-B8AB6008F275}" sibTransId="{4AFCD8EF-D373-44D7-847B-77E159386CEA}"/>
    <dgm:cxn modelId="{7E203E56-E3D4-4080-8025-550D131B43E6}" type="presOf" srcId="{A2838FB2-26DF-4496-B51B-BE33DA5468EE}" destId="{388FF115-2DB3-48B2-B718-EAE4354C013B}" srcOrd="0" destOrd="0" presId="urn:microsoft.com/office/officeart/2005/8/layout/vList2"/>
    <dgm:cxn modelId="{2B263483-7D2A-43EE-A9D7-125B4AD0D082}" srcId="{636993C8-59DC-4FF0-8953-C805DFBBE1D2}" destId="{5F64F82D-DBF6-46C2-A6D4-2E088B6C192E}" srcOrd="3" destOrd="0" parTransId="{AE7DC2B3-E311-40F6-B84D-D06E5AAB155B}" sibTransId="{B38ACB8C-F777-42CD-AC7D-6ADF54618082}"/>
    <dgm:cxn modelId="{6A0073B2-0A00-4774-8ED8-D00F03B893A9}" type="presOf" srcId="{0829E6EC-4F63-4BDB-8CED-EBE54AF5F82A}" destId="{888898F2-5AA5-40BD-A2E3-A201760F3006}" srcOrd="0" destOrd="0" presId="urn:microsoft.com/office/officeart/2005/8/layout/vList2"/>
    <dgm:cxn modelId="{0AE2FEDC-D7D5-4D28-9F1B-1D0E8C86EB6D}" type="presOf" srcId="{5F64F82D-DBF6-46C2-A6D4-2E088B6C192E}" destId="{3C9B56E1-6D7D-4F6F-85C8-637848C546CF}" srcOrd="0" destOrd="0" presId="urn:microsoft.com/office/officeart/2005/8/layout/vList2"/>
    <dgm:cxn modelId="{AFDA1BE3-6E74-4209-97DF-5AF92CC27514}" srcId="{636993C8-59DC-4FF0-8953-C805DFBBE1D2}" destId="{0829E6EC-4F63-4BDB-8CED-EBE54AF5F82A}" srcOrd="0" destOrd="0" parTransId="{41A47F2B-4D52-4515-A983-DA977A8F440A}" sibTransId="{96BE6587-7E3A-4FAF-8F76-978B18272B6B}"/>
    <dgm:cxn modelId="{7E5A4EEC-143F-4408-8DF9-DFD2B899B89C}" type="presOf" srcId="{79771B03-FC63-4F15-9A4F-D8BCD79CC9CA}" destId="{CA42C861-803E-4EBE-8A5B-3C3A3D733EC9}" srcOrd="0" destOrd="0" presId="urn:microsoft.com/office/officeart/2005/8/layout/vList2"/>
    <dgm:cxn modelId="{4740F2F6-51C8-4A87-9A83-537E2DFABB33}" srcId="{636993C8-59DC-4FF0-8953-C805DFBBE1D2}" destId="{79771B03-FC63-4F15-9A4F-D8BCD79CC9CA}" srcOrd="1" destOrd="0" parTransId="{3FB33D6C-C937-4D4B-8396-F6B8DE14668B}" sibTransId="{25A713E4-A8EE-4556-A614-E78A288F4D44}"/>
    <dgm:cxn modelId="{3D73F01D-4CC1-4FA5-9161-1C7A274896DC}" type="presParOf" srcId="{9C77EF04-6480-4339-8CB9-D73991E6EE10}" destId="{888898F2-5AA5-40BD-A2E3-A201760F3006}" srcOrd="0" destOrd="0" presId="urn:microsoft.com/office/officeart/2005/8/layout/vList2"/>
    <dgm:cxn modelId="{059418A0-4EB7-4F64-879B-5C77A6CA2730}" type="presParOf" srcId="{9C77EF04-6480-4339-8CB9-D73991E6EE10}" destId="{92A0A1A1-3986-4536-945A-C15D4FEB62B5}" srcOrd="1" destOrd="0" presId="urn:microsoft.com/office/officeart/2005/8/layout/vList2"/>
    <dgm:cxn modelId="{FF0748AF-B2B6-487A-AD84-B5C75D308796}" type="presParOf" srcId="{9C77EF04-6480-4339-8CB9-D73991E6EE10}" destId="{CA42C861-803E-4EBE-8A5B-3C3A3D733EC9}" srcOrd="2" destOrd="0" presId="urn:microsoft.com/office/officeart/2005/8/layout/vList2"/>
    <dgm:cxn modelId="{B08C721F-6C79-4528-B027-A34AB717D374}" type="presParOf" srcId="{9C77EF04-6480-4339-8CB9-D73991E6EE10}" destId="{33513995-9C48-42D7-869A-88A219B3F0F6}" srcOrd="3" destOrd="0" presId="urn:microsoft.com/office/officeart/2005/8/layout/vList2"/>
    <dgm:cxn modelId="{67D5A4ED-7561-4E92-87A3-F274457A4C86}" type="presParOf" srcId="{9C77EF04-6480-4339-8CB9-D73991E6EE10}" destId="{388FF115-2DB3-48B2-B718-EAE4354C013B}" srcOrd="4" destOrd="0" presId="urn:microsoft.com/office/officeart/2005/8/layout/vList2"/>
    <dgm:cxn modelId="{FE7A0BEE-B64B-4FFC-923F-B1704C04E74C}" type="presParOf" srcId="{9C77EF04-6480-4339-8CB9-D73991E6EE10}" destId="{A9A7F70E-3EA6-47CB-BD89-996E3139B7F3}" srcOrd="5" destOrd="0" presId="urn:microsoft.com/office/officeart/2005/8/layout/vList2"/>
    <dgm:cxn modelId="{1778DF98-76AD-43EF-860A-D4CCD8DE3EC1}" type="presParOf" srcId="{9C77EF04-6480-4339-8CB9-D73991E6EE10}" destId="{3C9B56E1-6D7D-4F6F-85C8-637848C546C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09A00C-530B-46C2-93A9-1D4708F60C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304CA67-B5EC-48E2-83E9-DA205E2A60D6}">
      <dgm:prSet/>
      <dgm:spPr>
        <a:solidFill>
          <a:srgbClr val="FFC511"/>
        </a:solidFill>
      </dgm:spPr>
      <dgm:t>
        <a:bodyPr/>
        <a:lstStyle/>
        <a:p>
          <a:pPr algn="ctr"/>
          <a:r>
            <a:rPr lang="en-US">
              <a:solidFill>
                <a:schemeClr val="tx1"/>
              </a:solidFill>
              <a:latin typeface="Gill Sans MT" panose="020B0502020104020203" pitchFamily="34" charset="0"/>
            </a:rPr>
            <a:t>Tailored approach</a:t>
          </a:r>
        </a:p>
      </dgm:t>
    </dgm:pt>
    <dgm:pt modelId="{3F4C10C3-9E1B-4231-AEF9-544E81DD5C11}" type="parTrans" cxnId="{4A5C811F-F7C1-43C4-9B74-0C97588E47F9}">
      <dgm:prSet/>
      <dgm:spPr/>
      <dgm:t>
        <a:bodyPr/>
        <a:lstStyle/>
        <a:p>
          <a:endParaRPr lang="en-US"/>
        </a:p>
      </dgm:t>
    </dgm:pt>
    <dgm:pt modelId="{9F073A0C-16A9-4FE2-A5A2-973E1C92E315}" type="sibTrans" cxnId="{4A5C811F-F7C1-43C4-9B74-0C97588E47F9}">
      <dgm:prSet/>
      <dgm:spPr/>
      <dgm:t>
        <a:bodyPr/>
        <a:lstStyle/>
        <a:p>
          <a:endParaRPr lang="en-US"/>
        </a:p>
      </dgm:t>
    </dgm:pt>
    <dgm:pt modelId="{9375747B-4DC9-48A1-9037-2F4463F62091}">
      <dgm:prSet/>
      <dgm:spPr>
        <a:solidFill>
          <a:srgbClr val="FCA311"/>
        </a:solidFill>
      </dgm:spPr>
      <dgm:t>
        <a:bodyPr/>
        <a:lstStyle/>
        <a:p>
          <a:pPr algn="ctr"/>
          <a:r>
            <a:rPr lang="en-US" dirty="0">
              <a:solidFill>
                <a:schemeClr val="tx1"/>
              </a:solidFill>
              <a:latin typeface="Gill Sans MT" panose="020B0502020104020203" pitchFamily="34" charset="0"/>
            </a:rPr>
            <a:t>Interactive learning features</a:t>
          </a:r>
        </a:p>
      </dgm:t>
    </dgm:pt>
    <dgm:pt modelId="{87BA373B-9BAD-440F-A551-5753BD6874FD}" type="parTrans" cxnId="{0B4FE419-1F2B-46CA-832D-50779299FB0F}">
      <dgm:prSet/>
      <dgm:spPr/>
      <dgm:t>
        <a:bodyPr/>
        <a:lstStyle/>
        <a:p>
          <a:endParaRPr lang="en-US"/>
        </a:p>
      </dgm:t>
    </dgm:pt>
    <dgm:pt modelId="{DC73BFC1-B3B3-41BD-877D-A825F052D377}" type="sibTrans" cxnId="{0B4FE419-1F2B-46CA-832D-50779299FB0F}">
      <dgm:prSet/>
      <dgm:spPr/>
      <dgm:t>
        <a:bodyPr/>
        <a:lstStyle/>
        <a:p>
          <a:endParaRPr lang="en-US"/>
        </a:p>
      </dgm:t>
    </dgm:pt>
    <dgm:pt modelId="{96B541A3-F404-42EE-9B3D-D688F6B0574C}">
      <dgm:prSet/>
      <dgm:spPr>
        <a:solidFill>
          <a:srgbClr val="FFC511"/>
        </a:solidFill>
      </dgm:spPr>
      <dgm:t>
        <a:bodyPr/>
        <a:lstStyle/>
        <a:p>
          <a:pPr algn="ctr"/>
          <a:r>
            <a:rPr lang="en-US">
              <a:solidFill>
                <a:schemeClr val="tx1"/>
              </a:solidFill>
              <a:latin typeface="Gill Sans MT" panose="020B0502020104020203" pitchFamily="34" charset="0"/>
            </a:rPr>
            <a:t>Personalized coaching </a:t>
          </a:r>
        </a:p>
      </dgm:t>
    </dgm:pt>
    <dgm:pt modelId="{977811CC-73D8-4C0A-8FE3-6E18D44E4A13}" type="parTrans" cxnId="{1C48391B-A7E9-45BC-88FE-99A23971C15F}">
      <dgm:prSet/>
      <dgm:spPr/>
      <dgm:t>
        <a:bodyPr/>
        <a:lstStyle/>
        <a:p>
          <a:endParaRPr lang="en-US"/>
        </a:p>
      </dgm:t>
    </dgm:pt>
    <dgm:pt modelId="{587E803F-1CAA-45D9-8804-B22BAE0B22C0}" type="sibTrans" cxnId="{1C48391B-A7E9-45BC-88FE-99A23971C15F}">
      <dgm:prSet/>
      <dgm:spPr/>
      <dgm:t>
        <a:bodyPr/>
        <a:lstStyle/>
        <a:p>
          <a:endParaRPr lang="en-US"/>
        </a:p>
      </dgm:t>
    </dgm:pt>
    <dgm:pt modelId="{5F8E0DAE-0C63-47AF-96A1-834DFA638D2B}">
      <dgm:prSet/>
      <dgm:spPr>
        <a:solidFill>
          <a:srgbClr val="FCA311"/>
        </a:solidFill>
      </dgm:spPr>
      <dgm:t>
        <a:bodyPr/>
        <a:lstStyle/>
        <a:p>
          <a:pPr algn="ctr"/>
          <a:r>
            <a:rPr lang="en-US">
              <a:solidFill>
                <a:schemeClr val="tx1"/>
              </a:solidFill>
              <a:latin typeface="Gill Sans MT" panose="020B0502020104020203" pitchFamily="34" charset="0"/>
            </a:rPr>
            <a:t>Community engagement </a:t>
          </a:r>
        </a:p>
      </dgm:t>
    </dgm:pt>
    <dgm:pt modelId="{600FF5E1-3470-43B8-BD4D-1B9284F25B43}" type="parTrans" cxnId="{D577C6F0-EBD4-486E-90FF-15B9B7D3439D}">
      <dgm:prSet/>
      <dgm:spPr/>
      <dgm:t>
        <a:bodyPr/>
        <a:lstStyle/>
        <a:p>
          <a:endParaRPr lang="en-US"/>
        </a:p>
      </dgm:t>
    </dgm:pt>
    <dgm:pt modelId="{26AD027B-4E39-4EA6-B178-B9FE9BE0C35D}" type="sibTrans" cxnId="{D577C6F0-EBD4-486E-90FF-15B9B7D3439D}">
      <dgm:prSet/>
      <dgm:spPr/>
      <dgm:t>
        <a:bodyPr/>
        <a:lstStyle/>
        <a:p>
          <a:endParaRPr lang="en-US"/>
        </a:p>
      </dgm:t>
    </dgm:pt>
    <dgm:pt modelId="{702B2412-4227-4B78-8C76-E41D1BBA5472}" type="pres">
      <dgm:prSet presAssocID="{BC09A00C-530B-46C2-93A9-1D4708F60C51}" presName="linear" presStyleCnt="0">
        <dgm:presLayoutVars>
          <dgm:animLvl val="lvl"/>
          <dgm:resizeHandles val="exact"/>
        </dgm:presLayoutVars>
      </dgm:prSet>
      <dgm:spPr/>
    </dgm:pt>
    <dgm:pt modelId="{1A3C81A7-B597-421A-8026-B2D915B2818C}" type="pres">
      <dgm:prSet presAssocID="{C304CA67-B5EC-48E2-83E9-DA205E2A60D6}" presName="parentText" presStyleLbl="node1" presStyleIdx="0" presStyleCnt="4">
        <dgm:presLayoutVars>
          <dgm:chMax val="0"/>
          <dgm:bulletEnabled val="1"/>
        </dgm:presLayoutVars>
      </dgm:prSet>
      <dgm:spPr/>
    </dgm:pt>
    <dgm:pt modelId="{A130D922-9466-4659-9F42-61AA43822E28}" type="pres">
      <dgm:prSet presAssocID="{9F073A0C-16A9-4FE2-A5A2-973E1C92E315}" presName="spacer" presStyleCnt="0"/>
      <dgm:spPr/>
    </dgm:pt>
    <dgm:pt modelId="{F367092A-F389-4D26-8BA4-FBC7041AD74C}" type="pres">
      <dgm:prSet presAssocID="{9375747B-4DC9-48A1-9037-2F4463F62091}" presName="parentText" presStyleLbl="node1" presStyleIdx="1" presStyleCnt="4">
        <dgm:presLayoutVars>
          <dgm:chMax val="0"/>
          <dgm:bulletEnabled val="1"/>
        </dgm:presLayoutVars>
      </dgm:prSet>
      <dgm:spPr/>
    </dgm:pt>
    <dgm:pt modelId="{A09D9AB0-5432-4EFE-B2DD-935B27F35F52}" type="pres">
      <dgm:prSet presAssocID="{DC73BFC1-B3B3-41BD-877D-A825F052D377}" presName="spacer" presStyleCnt="0"/>
      <dgm:spPr/>
    </dgm:pt>
    <dgm:pt modelId="{112341C9-012B-4CD2-BA9D-4FA915F46C5A}" type="pres">
      <dgm:prSet presAssocID="{96B541A3-F404-42EE-9B3D-D688F6B0574C}" presName="parentText" presStyleLbl="node1" presStyleIdx="2" presStyleCnt="4">
        <dgm:presLayoutVars>
          <dgm:chMax val="0"/>
          <dgm:bulletEnabled val="1"/>
        </dgm:presLayoutVars>
      </dgm:prSet>
      <dgm:spPr/>
    </dgm:pt>
    <dgm:pt modelId="{BC58AA91-54CA-47BC-8026-78F5D7B6CDAD}" type="pres">
      <dgm:prSet presAssocID="{587E803F-1CAA-45D9-8804-B22BAE0B22C0}" presName="spacer" presStyleCnt="0"/>
      <dgm:spPr/>
    </dgm:pt>
    <dgm:pt modelId="{A253B751-0CB8-4427-AF7C-0E4E17495605}" type="pres">
      <dgm:prSet presAssocID="{5F8E0DAE-0C63-47AF-96A1-834DFA638D2B}" presName="parentText" presStyleLbl="node1" presStyleIdx="3" presStyleCnt="4">
        <dgm:presLayoutVars>
          <dgm:chMax val="0"/>
          <dgm:bulletEnabled val="1"/>
        </dgm:presLayoutVars>
      </dgm:prSet>
      <dgm:spPr/>
    </dgm:pt>
  </dgm:ptLst>
  <dgm:cxnLst>
    <dgm:cxn modelId="{7A5B3414-432B-4C0F-95E3-216CC8931220}" type="presOf" srcId="{BC09A00C-530B-46C2-93A9-1D4708F60C51}" destId="{702B2412-4227-4B78-8C76-E41D1BBA5472}" srcOrd="0" destOrd="0" presId="urn:microsoft.com/office/officeart/2005/8/layout/vList2"/>
    <dgm:cxn modelId="{0B4FE419-1F2B-46CA-832D-50779299FB0F}" srcId="{BC09A00C-530B-46C2-93A9-1D4708F60C51}" destId="{9375747B-4DC9-48A1-9037-2F4463F62091}" srcOrd="1" destOrd="0" parTransId="{87BA373B-9BAD-440F-A551-5753BD6874FD}" sibTransId="{DC73BFC1-B3B3-41BD-877D-A825F052D377}"/>
    <dgm:cxn modelId="{1C48391B-A7E9-45BC-88FE-99A23971C15F}" srcId="{BC09A00C-530B-46C2-93A9-1D4708F60C51}" destId="{96B541A3-F404-42EE-9B3D-D688F6B0574C}" srcOrd="2" destOrd="0" parTransId="{977811CC-73D8-4C0A-8FE3-6E18D44E4A13}" sibTransId="{587E803F-1CAA-45D9-8804-B22BAE0B22C0}"/>
    <dgm:cxn modelId="{4A5C811F-F7C1-43C4-9B74-0C97588E47F9}" srcId="{BC09A00C-530B-46C2-93A9-1D4708F60C51}" destId="{C304CA67-B5EC-48E2-83E9-DA205E2A60D6}" srcOrd="0" destOrd="0" parTransId="{3F4C10C3-9E1B-4231-AEF9-544E81DD5C11}" sibTransId="{9F073A0C-16A9-4FE2-A5A2-973E1C92E315}"/>
    <dgm:cxn modelId="{F208D424-B351-489A-9E59-39EDB6A27399}" type="presOf" srcId="{5F8E0DAE-0C63-47AF-96A1-834DFA638D2B}" destId="{A253B751-0CB8-4427-AF7C-0E4E17495605}" srcOrd="0" destOrd="0" presId="urn:microsoft.com/office/officeart/2005/8/layout/vList2"/>
    <dgm:cxn modelId="{5BCA2E40-91B9-44D2-8BBD-EFEA87A5FF64}" type="presOf" srcId="{9375747B-4DC9-48A1-9037-2F4463F62091}" destId="{F367092A-F389-4D26-8BA4-FBC7041AD74C}" srcOrd="0" destOrd="0" presId="urn:microsoft.com/office/officeart/2005/8/layout/vList2"/>
    <dgm:cxn modelId="{5429B6B7-317F-4368-844E-80B2107C109E}" type="presOf" srcId="{96B541A3-F404-42EE-9B3D-D688F6B0574C}" destId="{112341C9-012B-4CD2-BA9D-4FA915F46C5A}" srcOrd="0" destOrd="0" presId="urn:microsoft.com/office/officeart/2005/8/layout/vList2"/>
    <dgm:cxn modelId="{09EBB2E2-4154-4651-9F34-127EE03976A2}" type="presOf" srcId="{C304CA67-B5EC-48E2-83E9-DA205E2A60D6}" destId="{1A3C81A7-B597-421A-8026-B2D915B2818C}" srcOrd="0" destOrd="0" presId="urn:microsoft.com/office/officeart/2005/8/layout/vList2"/>
    <dgm:cxn modelId="{D577C6F0-EBD4-486E-90FF-15B9B7D3439D}" srcId="{BC09A00C-530B-46C2-93A9-1D4708F60C51}" destId="{5F8E0DAE-0C63-47AF-96A1-834DFA638D2B}" srcOrd="3" destOrd="0" parTransId="{600FF5E1-3470-43B8-BD4D-1B9284F25B43}" sibTransId="{26AD027B-4E39-4EA6-B178-B9FE9BE0C35D}"/>
    <dgm:cxn modelId="{73343978-D8D0-4BC9-939F-EE4332FB861C}" type="presParOf" srcId="{702B2412-4227-4B78-8C76-E41D1BBA5472}" destId="{1A3C81A7-B597-421A-8026-B2D915B2818C}" srcOrd="0" destOrd="0" presId="urn:microsoft.com/office/officeart/2005/8/layout/vList2"/>
    <dgm:cxn modelId="{85076BD7-3CED-449D-8248-51F9ABAD4E24}" type="presParOf" srcId="{702B2412-4227-4B78-8C76-E41D1BBA5472}" destId="{A130D922-9466-4659-9F42-61AA43822E28}" srcOrd="1" destOrd="0" presId="urn:microsoft.com/office/officeart/2005/8/layout/vList2"/>
    <dgm:cxn modelId="{FFF0271E-CFB5-4E0A-B400-B68E96B48F98}" type="presParOf" srcId="{702B2412-4227-4B78-8C76-E41D1BBA5472}" destId="{F367092A-F389-4D26-8BA4-FBC7041AD74C}" srcOrd="2" destOrd="0" presId="urn:microsoft.com/office/officeart/2005/8/layout/vList2"/>
    <dgm:cxn modelId="{00630F34-4C09-4E64-B957-E04AB3A86E1C}" type="presParOf" srcId="{702B2412-4227-4B78-8C76-E41D1BBA5472}" destId="{A09D9AB0-5432-4EFE-B2DD-935B27F35F52}" srcOrd="3" destOrd="0" presId="urn:microsoft.com/office/officeart/2005/8/layout/vList2"/>
    <dgm:cxn modelId="{7A484AAF-4542-4A96-A6E3-FA15779D4896}" type="presParOf" srcId="{702B2412-4227-4B78-8C76-E41D1BBA5472}" destId="{112341C9-012B-4CD2-BA9D-4FA915F46C5A}" srcOrd="4" destOrd="0" presId="urn:microsoft.com/office/officeart/2005/8/layout/vList2"/>
    <dgm:cxn modelId="{E727CF19-1D05-4D3F-AC76-40F47244A9B0}" type="presParOf" srcId="{702B2412-4227-4B78-8C76-E41D1BBA5472}" destId="{BC58AA91-54CA-47BC-8026-78F5D7B6CDAD}" srcOrd="5" destOrd="0" presId="urn:microsoft.com/office/officeart/2005/8/layout/vList2"/>
    <dgm:cxn modelId="{E77D6C57-64F3-4262-9D18-08DC38E8B17E}" type="presParOf" srcId="{702B2412-4227-4B78-8C76-E41D1BBA5472}" destId="{A253B751-0CB8-4427-AF7C-0E4E1749560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33A6D-4DB1-4416-9CEC-7BBE4F538C6C}">
      <dsp:nvSpPr>
        <dsp:cNvPr id="0" name=""/>
        <dsp:cNvSpPr/>
      </dsp:nvSpPr>
      <dsp:spPr>
        <a:xfrm>
          <a:off x="5904" y="2299527"/>
          <a:ext cx="2196650" cy="878660"/>
        </a:xfrm>
        <a:prstGeom prst="chevron">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tx1"/>
              </a:solidFill>
              <a:latin typeface="Gill Sans MT" panose="020B0502020104020203" pitchFamily="34" charset="0"/>
            </a:rPr>
            <a:t>Overspending</a:t>
          </a:r>
        </a:p>
      </dsp:txBody>
      <dsp:txXfrm>
        <a:off x="445234" y="2299527"/>
        <a:ext cx="1317990" cy="878660"/>
      </dsp:txXfrm>
    </dsp:sp>
    <dsp:sp modelId="{36C9F6DD-773D-4A0F-B645-AF4B48A22A5B}">
      <dsp:nvSpPr>
        <dsp:cNvPr id="0" name=""/>
        <dsp:cNvSpPr/>
      </dsp:nvSpPr>
      <dsp:spPr>
        <a:xfrm>
          <a:off x="1982890" y="2299527"/>
          <a:ext cx="2196650" cy="878660"/>
        </a:xfrm>
        <a:prstGeom prst="chevron">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tx1"/>
              </a:solidFill>
              <a:latin typeface="Gill Sans MT" panose="020B0502020104020203" pitchFamily="34" charset="0"/>
            </a:rPr>
            <a:t>No Savings</a:t>
          </a:r>
        </a:p>
      </dsp:txBody>
      <dsp:txXfrm>
        <a:off x="2422220" y="2299527"/>
        <a:ext cx="1317990" cy="878660"/>
      </dsp:txXfrm>
    </dsp:sp>
    <dsp:sp modelId="{FC70888C-F725-46BB-A7EC-7C38844727D4}">
      <dsp:nvSpPr>
        <dsp:cNvPr id="0" name=""/>
        <dsp:cNvSpPr/>
      </dsp:nvSpPr>
      <dsp:spPr>
        <a:xfrm>
          <a:off x="3959875" y="2299527"/>
          <a:ext cx="2196650" cy="878660"/>
        </a:xfrm>
        <a:prstGeom prst="chevron">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latin typeface="Gill Sans MT" panose="020B0502020104020203" pitchFamily="34" charset="0"/>
            </a:rPr>
            <a:t>What is a Budget?</a:t>
          </a:r>
        </a:p>
      </dsp:txBody>
      <dsp:txXfrm>
        <a:off x="4399205" y="2299527"/>
        <a:ext cx="1317990" cy="878660"/>
      </dsp:txXfrm>
    </dsp:sp>
    <dsp:sp modelId="{B25214CD-D09B-4190-8899-6F5F5BA7CB4A}">
      <dsp:nvSpPr>
        <dsp:cNvPr id="0" name=""/>
        <dsp:cNvSpPr/>
      </dsp:nvSpPr>
      <dsp:spPr>
        <a:xfrm>
          <a:off x="5936861" y="2299527"/>
          <a:ext cx="2196650" cy="878660"/>
        </a:xfrm>
        <a:prstGeom prst="chevron">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tx1"/>
              </a:solidFill>
              <a:latin typeface="Gill Sans MT" panose="020B0502020104020203" pitchFamily="34" charset="0"/>
            </a:rPr>
            <a:t>Low or No Investments</a:t>
          </a:r>
        </a:p>
      </dsp:txBody>
      <dsp:txXfrm>
        <a:off x="6376191" y="2299527"/>
        <a:ext cx="1317990" cy="878660"/>
      </dsp:txXfrm>
    </dsp:sp>
    <dsp:sp modelId="{0A5E65C9-05B8-4E2E-B0AD-5F4BA5CBA210}">
      <dsp:nvSpPr>
        <dsp:cNvPr id="0" name=""/>
        <dsp:cNvSpPr/>
      </dsp:nvSpPr>
      <dsp:spPr>
        <a:xfrm>
          <a:off x="7913846" y="2299527"/>
          <a:ext cx="2196650" cy="878660"/>
        </a:xfrm>
        <a:prstGeom prst="chevron">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tx1"/>
              </a:solidFill>
              <a:latin typeface="Gill Sans MT" panose="020B0502020104020203" pitchFamily="34" charset="0"/>
            </a:rPr>
            <a:t>Low Knowledge</a:t>
          </a:r>
        </a:p>
      </dsp:txBody>
      <dsp:txXfrm>
        <a:off x="8353176" y="2299527"/>
        <a:ext cx="1317990" cy="878660"/>
      </dsp:txXfrm>
    </dsp:sp>
    <dsp:sp modelId="{A20EF2A2-8DA2-4C02-AC38-92A92D95796F}">
      <dsp:nvSpPr>
        <dsp:cNvPr id="0" name=""/>
        <dsp:cNvSpPr/>
      </dsp:nvSpPr>
      <dsp:spPr>
        <a:xfrm>
          <a:off x="9890832" y="2299527"/>
          <a:ext cx="2196650" cy="878660"/>
        </a:xfrm>
        <a:prstGeom prst="chevron">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1" kern="1200">
              <a:solidFill>
                <a:schemeClr val="tx1"/>
              </a:solidFill>
              <a:latin typeface="Gill Sans MT" panose="020B0502020104020203" pitchFamily="34" charset="0"/>
            </a:rPr>
            <a:t>Anxiety</a:t>
          </a:r>
        </a:p>
      </dsp:txBody>
      <dsp:txXfrm>
        <a:off x="10330162" y="2299527"/>
        <a:ext cx="1317990" cy="878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9C903-7A00-4399-B655-059F74ADC2B4}">
      <dsp:nvSpPr>
        <dsp:cNvPr id="0" name=""/>
        <dsp:cNvSpPr/>
      </dsp:nvSpPr>
      <dsp:spPr>
        <a:xfrm>
          <a:off x="0" y="99433"/>
          <a:ext cx="9714875" cy="1776060"/>
        </a:xfrm>
        <a:prstGeom prst="roundRect">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solidFill>
                <a:sysClr val="windowText" lastClr="000000"/>
              </a:solidFill>
              <a:latin typeface="Gill Sans MT" panose="020B0502020104020203" pitchFamily="34" charset="0"/>
            </a:rPr>
            <a:t>We are never taught about money in school</a:t>
          </a:r>
        </a:p>
      </dsp:txBody>
      <dsp:txXfrm>
        <a:off x="86700" y="186133"/>
        <a:ext cx="9541475" cy="1602660"/>
      </dsp:txXfrm>
    </dsp:sp>
    <dsp:sp modelId="{D6B7F607-B88C-49F6-AB8D-4E596FC8FD81}">
      <dsp:nvSpPr>
        <dsp:cNvPr id="0" name=""/>
        <dsp:cNvSpPr/>
      </dsp:nvSpPr>
      <dsp:spPr>
        <a:xfrm>
          <a:off x="0" y="2007973"/>
          <a:ext cx="9714875" cy="1776060"/>
        </a:xfrm>
        <a:prstGeom prst="roundRect">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solidFill>
                <a:sysClr val="windowText" lastClr="000000"/>
              </a:solidFill>
              <a:latin typeface="Gill Sans MT" panose="020B0502020104020203" pitchFamily="34" charset="0"/>
            </a:rPr>
            <a:t>We never learn the basics of saving, investment and budgeting in early ages. </a:t>
          </a:r>
        </a:p>
      </dsp:txBody>
      <dsp:txXfrm>
        <a:off x="86700" y="2094673"/>
        <a:ext cx="9541475" cy="1602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ECFF2-922E-4A29-B44D-D94CBF4E862A}">
      <dsp:nvSpPr>
        <dsp:cNvPr id="0" name=""/>
        <dsp:cNvSpPr/>
      </dsp:nvSpPr>
      <dsp:spPr>
        <a:xfrm>
          <a:off x="0" y="121465"/>
          <a:ext cx="5648325" cy="397800"/>
        </a:xfrm>
        <a:prstGeom prst="roundRect">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Gill Sans MT" panose="020B0502020104020203" pitchFamily="34" charset="0"/>
            </a:rPr>
            <a:t>Understand how to manage personal finance </a:t>
          </a:r>
        </a:p>
      </dsp:txBody>
      <dsp:txXfrm>
        <a:off x="19419" y="140884"/>
        <a:ext cx="5609487" cy="358962"/>
      </dsp:txXfrm>
    </dsp:sp>
    <dsp:sp modelId="{2B214809-8F2E-44F3-8B45-45B73BE16133}">
      <dsp:nvSpPr>
        <dsp:cNvPr id="0" name=""/>
        <dsp:cNvSpPr/>
      </dsp:nvSpPr>
      <dsp:spPr>
        <a:xfrm>
          <a:off x="0" y="546795"/>
          <a:ext cx="5648325" cy="397800"/>
        </a:xfrm>
        <a:prstGeom prst="roundRect">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latin typeface="Gill Sans MT" panose="020B0502020104020203" pitchFamily="34" charset="0"/>
            </a:rPr>
            <a:t>Money and investing</a:t>
          </a:r>
        </a:p>
      </dsp:txBody>
      <dsp:txXfrm>
        <a:off x="19419" y="566214"/>
        <a:ext cx="5609487" cy="358962"/>
      </dsp:txXfrm>
    </dsp:sp>
    <dsp:sp modelId="{E112EB0D-8AA3-4784-836A-B6D517CE0834}">
      <dsp:nvSpPr>
        <dsp:cNvPr id="0" name=""/>
        <dsp:cNvSpPr/>
      </dsp:nvSpPr>
      <dsp:spPr>
        <a:xfrm>
          <a:off x="0" y="1014985"/>
          <a:ext cx="5648325" cy="397800"/>
        </a:xfrm>
        <a:prstGeom prst="roundRect">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latin typeface="Gill Sans MT" panose="020B0502020104020203" pitchFamily="34" charset="0"/>
            </a:rPr>
            <a:t>Personal financial planning</a:t>
          </a:r>
        </a:p>
      </dsp:txBody>
      <dsp:txXfrm>
        <a:off x="19419" y="1034404"/>
        <a:ext cx="5609487" cy="358962"/>
      </dsp:txXfrm>
    </dsp:sp>
    <dsp:sp modelId="{1EB0DEF8-A0CC-4843-95BD-877C811641E1}">
      <dsp:nvSpPr>
        <dsp:cNvPr id="0" name=""/>
        <dsp:cNvSpPr/>
      </dsp:nvSpPr>
      <dsp:spPr>
        <a:xfrm>
          <a:off x="0" y="1440315"/>
          <a:ext cx="5648325" cy="397800"/>
        </a:xfrm>
        <a:prstGeom prst="roundRect">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latin typeface="Gill Sans MT" panose="020B0502020104020203" pitchFamily="34" charset="0"/>
            </a:rPr>
            <a:t>Budgeting</a:t>
          </a:r>
        </a:p>
      </dsp:txBody>
      <dsp:txXfrm>
        <a:off x="19419" y="1459734"/>
        <a:ext cx="5609487" cy="358962"/>
      </dsp:txXfrm>
    </dsp:sp>
    <dsp:sp modelId="{55D29D83-5466-485A-9D28-903693B24FCC}">
      <dsp:nvSpPr>
        <dsp:cNvPr id="0" name=""/>
        <dsp:cNvSpPr/>
      </dsp:nvSpPr>
      <dsp:spPr>
        <a:xfrm>
          <a:off x="0" y="1908505"/>
          <a:ext cx="5648325" cy="397800"/>
        </a:xfrm>
        <a:prstGeom prst="roundRect">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latin typeface="Gill Sans MT" panose="020B0502020104020203" pitchFamily="34" charset="0"/>
            </a:rPr>
            <a:t>Principle of compound interest</a:t>
          </a:r>
        </a:p>
      </dsp:txBody>
      <dsp:txXfrm>
        <a:off x="19419" y="1927924"/>
        <a:ext cx="5609487" cy="358962"/>
      </dsp:txXfrm>
    </dsp:sp>
    <dsp:sp modelId="{1CDE7678-8C01-4E37-AAE1-69A61FAD83A9}">
      <dsp:nvSpPr>
        <dsp:cNvPr id="0" name=""/>
        <dsp:cNvSpPr/>
      </dsp:nvSpPr>
      <dsp:spPr>
        <a:xfrm>
          <a:off x="0" y="2333835"/>
          <a:ext cx="5648325" cy="397800"/>
        </a:xfrm>
        <a:prstGeom prst="roundRect">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latin typeface="Gill Sans MT" panose="020B0502020104020203" pitchFamily="34" charset="0"/>
            </a:rPr>
            <a:t>How to manage debt</a:t>
          </a:r>
        </a:p>
      </dsp:txBody>
      <dsp:txXfrm>
        <a:off x="19419" y="2353254"/>
        <a:ext cx="5609487" cy="358962"/>
      </dsp:txXfrm>
    </dsp:sp>
    <dsp:sp modelId="{034ABBE3-6350-417D-B1EB-F29F14C899E7}">
      <dsp:nvSpPr>
        <dsp:cNvPr id="0" name=""/>
        <dsp:cNvSpPr/>
      </dsp:nvSpPr>
      <dsp:spPr>
        <a:xfrm>
          <a:off x="0" y="2802025"/>
          <a:ext cx="5648325" cy="397800"/>
        </a:xfrm>
        <a:prstGeom prst="roundRect">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latin typeface="Gill Sans MT" panose="020B0502020104020203" pitchFamily="34" charset="0"/>
            </a:rPr>
            <a:t>Profitable savings techniques</a:t>
          </a:r>
        </a:p>
      </dsp:txBody>
      <dsp:txXfrm>
        <a:off x="19419" y="2821444"/>
        <a:ext cx="5609487" cy="358962"/>
      </dsp:txXfrm>
    </dsp:sp>
    <dsp:sp modelId="{CAD5D82E-42BA-44D2-BE47-B1146C110443}">
      <dsp:nvSpPr>
        <dsp:cNvPr id="0" name=""/>
        <dsp:cNvSpPr/>
      </dsp:nvSpPr>
      <dsp:spPr>
        <a:xfrm>
          <a:off x="0" y="3227355"/>
          <a:ext cx="5648325" cy="397800"/>
        </a:xfrm>
        <a:prstGeom prst="roundRect">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latin typeface="Gill Sans MT" panose="020B0502020104020203" pitchFamily="34" charset="0"/>
            </a:rPr>
            <a:t>Time Value of Money</a:t>
          </a:r>
        </a:p>
      </dsp:txBody>
      <dsp:txXfrm>
        <a:off x="19419" y="3246774"/>
        <a:ext cx="5609487" cy="358962"/>
      </dsp:txXfrm>
    </dsp:sp>
    <dsp:sp modelId="{AC7851C6-D6CD-4D59-871B-6F27CB155682}">
      <dsp:nvSpPr>
        <dsp:cNvPr id="0" name=""/>
        <dsp:cNvSpPr/>
      </dsp:nvSpPr>
      <dsp:spPr>
        <a:xfrm>
          <a:off x="0" y="3674115"/>
          <a:ext cx="5648325" cy="397800"/>
        </a:xfrm>
        <a:prstGeom prst="roundRect">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latin typeface="Gill Sans MT" panose="020B0502020104020203" pitchFamily="34" charset="0"/>
            </a:rPr>
            <a:t>Fun interactive worksheets to understand all the topics better</a:t>
          </a:r>
        </a:p>
      </dsp:txBody>
      <dsp:txXfrm>
        <a:off x="19419" y="3693534"/>
        <a:ext cx="5609487" cy="3589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898F2-5AA5-40BD-A2E3-A201760F3006}">
      <dsp:nvSpPr>
        <dsp:cNvPr id="0" name=""/>
        <dsp:cNvSpPr/>
      </dsp:nvSpPr>
      <dsp:spPr>
        <a:xfrm>
          <a:off x="0" y="9846"/>
          <a:ext cx="6208058" cy="849420"/>
        </a:xfrm>
        <a:prstGeom prst="roundRect">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tx1"/>
              </a:solidFill>
              <a:latin typeface="Gill Sans MT" panose="020B0502020104020203" pitchFamily="34" charset="0"/>
            </a:rPr>
            <a:t>Targeting and making the course particularly for those 2 segments</a:t>
          </a:r>
        </a:p>
      </dsp:txBody>
      <dsp:txXfrm>
        <a:off x="41465" y="51311"/>
        <a:ext cx="6125128" cy="766490"/>
      </dsp:txXfrm>
    </dsp:sp>
    <dsp:sp modelId="{CA42C861-803E-4EBE-8A5B-3C3A3D733EC9}">
      <dsp:nvSpPr>
        <dsp:cNvPr id="0" name=""/>
        <dsp:cNvSpPr/>
      </dsp:nvSpPr>
      <dsp:spPr>
        <a:xfrm>
          <a:off x="0" y="922626"/>
          <a:ext cx="6208058" cy="849420"/>
        </a:xfrm>
        <a:prstGeom prst="roundRect">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solidFill>
                <a:schemeClr val="tx1"/>
              </a:solidFill>
              <a:latin typeface="Gill Sans MT" panose="020B0502020104020203" pitchFamily="34" charset="0"/>
            </a:rPr>
            <a:t>Fun interactive activities and quizzes. </a:t>
          </a:r>
        </a:p>
      </dsp:txBody>
      <dsp:txXfrm>
        <a:off x="41465" y="964091"/>
        <a:ext cx="6125128" cy="766490"/>
      </dsp:txXfrm>
    </dsp:sp>
    <dsp:sp modelId="{388FF115-2DB3-48B2-B718-EAE4354C013B}">
      <dsp:nvSpPr>
        <dsp:cNvPr id="0" name=""/>
        <dsp:cNvSpPr/>
      </dsp:nvSpPr>
      <dsp:spPr>
        <a:xfrm>
          <a:off x="0" y="1835406"/>
          <a:ext cx="6208058" cy="849420"/>
        </a:xfrm>
        <a:prstGeom prst="roundRect">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Gill Sans MT" panose="020B0502020104020203" pitchFamily="34" charset="0"/>
            </a:rPr>
            <a:t>We have created our own budget worksheet which was tested by 650 people in pilot run. </a:t>
          </a:r>
        </a:p>
      </dsp:txBody>
      <dsp:txXfrm>
        <a:off x="41465" y="1876871"/>
        <a:ext cx="6125128" cy="766490"/>
      </dsp:txXfrm>
    </dsp:sp>
    <dsp:sp modelId="{3C9B56E1-6D7D-4F6F-85C8-637848C546CF}">
      <dsp:nvSpPr>
        <dsp:cNvPr id="0" name=""/>
        <dsp:cNvSpPr/>
      </dsp:nvSpPr>
      <dsp:spPr>
        <a:xfrm>
          <a:off x="0" y="2748186"/>
          <a:ext cx="6208058" cy="849420"/>
        </a:xfrm>
        <a:prstGeom prst="roundRect">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solidFill>
                <a:schemeClr val="tx1"/>
              </a:solidFill>
              <a:latin typeface="Gill Sans MT" panose="020B0502020104020203" pitchFamily="34" charset="0"/>
            </a:rPr>
            <a:t>Team will have young people so we can connect better with them.</a:t>
          </a:r>
        </a:p>
      </dsp:txBody>
      <dsp:txXfrm>
        <a:off x="41465" y="2789651"/>
        <a:ext cx="6125128" cy="766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C81A7-B597-421A-8026-B2D915B2818C}">
      <dsp:nvSpPr>
        <dsp:cNvPr id="0" name=""/>
        <dsp:cNvSpPr/>
      </dsp:nvSpPr>
      <dsp:spPr>
        <a:xfrm>
          <a:off x="0" y="305032"/>
          <a:ext cx="5257800" cy="795600"/>
        </a:xfrm>
        <a:prstGeom prst="roundRect">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solidFill>
                <a:schemeClr val="tx1"/>
              </a:solidFill>
              <a:latin typeface="Gill Sans MT" panose="020B0502020104020203" pitchFamily="34" charset="0"/>
            </a:rPr>
            <a:t>Tailored approach</a:t>
          </a:r>
        </a:p>
      </dsp:txBody>
      <dsp:txXfrm>
        <a:off x="38838" y="343870"/>
        <a:ext cx="5180124" cy="717924"/>
      </dsp:txXfrm>
    </dsp:sp>
    <dsp:sp modelId="{F367092A-F389-4D26-8BA4-FBC7041AD74C}">
      <dsp:nvSpPr>
        <dsp:cNvPr id="0" name=""/>
        <dsp:cNvSpPr/>
      </dsp:nvSpPr>
      <dsp:spPr>
        <a:xfrm>
          <a:off x="0" y="1198552"/>
          <a:ext cx="5257800" cy="795600"/>
        </a:xfrm>
        <a:prstGeom prst="roundRect">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solidFill>
                <a:schemeClr val="tx1"/>
              </a:solidFill>
              <a:latin typeface="Gill Sans MT" panose="020B0502020104020203" pitchFamily="34" charset="0"/>
            </a:rPr>
            <a:t>Interactive learning features</a:t>
          </a:r>
        </a:p>
      </dsp:txBody>
      <dsp:txXfrm>
        <a:off x="38838" y="1237390"/>
        <a:ext cx="5180124" cy="717924"/>
      </dsp:txXfrm>
    </dsp:sp>
    <dsp:sp modelId="{112341C9-012B-4CD2-BA9D-4FA915F46C5A}">
      <dsp:nvSpPr>
        <dsp:cNvPr id="0" name=""/>
        <dsp:cNvSpPr/>
      </dsp:nvSpPr>
      <dsp:spPr>
        <a:xfrm>
          <a:off x="0" y="2092072"/>
          <a:ext cx="5257800" cy="795600"/>
        </a:xfrm>
        <a:prstGeom prst="roundRect">
          <a:avLst/>
        </a:prstGeom>
        <a:solidFill>
          <a:srgbClr val="FFC5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solidFill>
                <a:schemeClr val="tx1"/>
              </a:solidFill>
              <a:latin typeface="Gill Sans MT" panose="020B0502020104020203" pitchFamily="34" charset="0"/>
            </a:rPr>
            <a:t>Personalized coaching </a:t>
          </a:r>
        </a:p>
      </dsp:txBody>
      <dsp:txXfrm>
        <a:off x="38838" y="2130910"/>
        <a:ext cx="5180124" cy="717924"/>
      </dsp:txXfrm>
    </dsp:sp>
    <dsp:sp modelId="{A253B751-0CB8-4427-AF7C-0E4E17495605}">
      <dsp:nvSpPr>
        <dsp:cNvPr id="0" name=""/>
        <dsp:cNvSpPr/>
      </dsp:nvSpPr>
      <dsp:spPr>
        <a:xfrm>
          <a:off x="0" y="2985592"/>
          <a:ext cx="5257800" cy="795600"/>
        </a:xfrm>
        <a:prstGeom prst="roundRect">
          <a:avLst/>
        </a:prstGeom>
        <a:solidFill>
          <a:srgbClr val="FCA3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solidFill>
                <a:schemeClr val="tx1"/>
              </a:solidFill>
              <a:latin typeface="Gill Sans MT" panose="020B0502020104020203" pitchFamily="34" charset="0"/>
            </a:rPr>
            <a:t>Community engagement </a:t>
          </a:r>
        </a:p>
      </dsp:txBody>
      <dsp:txXfrm>
        <a:off x="38838" y="3024430"/>
        <a:ext cx="5180124" cy="7179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14BAB-071A-4A1C-ACA1-E0E2CECCB2D2}"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5EA5D-33EC-4A4E-AB7A-D27687411A17}" type="slidenum">
              <a:rPr lang="en-US" smtClean="0"/>
              <a:t>‹#›</a:t>
            </a:fld>
            <a:endParaRPr lang="en-US"/>
          </a:p>
        </p:txBody>
      </p:sp>
    </p:spTree>
    <p:extLst>
      <p:ext uri="{BB962C8B-B14F-4D97-AF65-F5344CB8AC3E}">
        <p14:creationId xmlns:p14="http://schemas.microsoft.com/office/powerpoint/2010/main" val="212984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 is a non-governmental organization (NGO) in India that works to provide education to underprivileged girl children in the country. The organization was founded in 1996 by Anand Mahindra, the chairman of the Mahindra Group, and his wife, Anuradha Mahindra.</a:t>
            </a:r>
            <a:endParaRPr lang="en-US" b="0" dirty="0">
              <a:effectLst/>
            </a:endParaRPr>
          </a:p>
          <a:p>
            <a:pPr rtl="0">
              <a:spcBef>
                <a:spcPts val="0"/>
              </a:spcBef>
              <a:spcAft>
                <a:spcPts val="0"/>
              </a:spcAft>
            </a:pPr>
            <a:br>
              <a:rPr lang="en-US" b="0" dirty="0">
                <a:effectLst/>
              </a:rPr>
            </a:b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Kali's mission is to ensure that every girl child receives an education that empowers her to achieve her full potential. They work towards this by providing academic support, material support, and community engagement to the girls they support. They offer academic support through access to an adaptive learning software via digital tablets. The organization has impacted the lives of over 5,00,000 girls across 20 states in India so far.</a:t>
            </a:r>
            <a:endParaRPr lang="en-US" b="0" dirty="0">
              <a:effectLst/>
            </a:endParaRPr>
          </a:p>
        </p:txBody>
      </p:sp>
      <p:sp>
        <p:nvSpPr>
          <p:cNvPr id="4" name="Slide Number Placeholder 3"/>
          <p:cNvSpPr>
            <a:spLocks noGrp="1"/>
          </p:cNvSpPr>
          <p:nvPr>
            <p:ph type="sldNum" sz="quarter" idx="5"/>
          </p:nvPr>
        </p:nvSpPr>
        <p:spPr/>
        <p:txBody>
          <a:bodyPr/>
          <a:lstStyle/>
          <a:p>
            <a:fld id="{76A5EA5D-33EC-4A4E-AB7A-D27687411A17}" type="slidenum">
              <a:rPr lang="en-US" smtClean="0"/>
              <a:t>2</a:t>
            </a:fld>
            <a:endParaRPr lang="en-US"/>
          </a:p>
        </p:txBody>
      </p:sp>
    </p:spTree>
    <p:extLst>
      <p:ext uri="{BB962C8B-B14F-4D97-AF65-F5344CB8AC3E}">
        <p14:creationId xmlns:p14="http://schemas.microsoft.com/office/powerpoint/2010/main" val="318746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500"/>
              </a:spcBef>
              <a:spcAft>
                <a:spcPts val="1500"/>
              </a:spcAft>
            </a:pPr>
            <a:r>
              <a:rPr lang="en-US" sz="1800" b="0" i="0" u="none" strike="noStrike" dirty="0">
                <a:solidFill>
                  <a:srgbClr val="000000"/>
                </a:solidFill>
                <a:effectLst/>
                <a:latin typeface="Arial" panose="020B0604020202020204" pitchFamily="34" charset="0"/>
              </a:rPr>
              <a:t>One of the key values of our startup is to provide high-quality, interactive financial education to young adults and women in India. We believe that financial education is a critical component of enabling financial wellbeing and freedom, and we are committed to making this education accessible to everyone, regardless of their background or financial situation.</a:t>
            </a:r>
            <a:endParaRPr lang="en-US" b="0" dirty="0">
              <a:effectLst/>
            </a:endParaRPr>
          </a:p>
          <a:p>
            <a:pPr rtl="0">
              <a:spcBef>
                <a:spcPts val="1500"/>
              </a:spcBef>
              <a:spcAft>
                <a:spcPts val="1500"/>
              </a:spcAft>
            </a:pPr>
            <a:r>
              <a:rPr lang="en-US" sz="1800" b="0" i="0" u="none" strike="noStrike" dirty="0">
                <a:solidFill>
                  <a:srgbClr val="000000"/>
                </a:solidFill>
                <a:effectLst/>
                <a:latin typeface="Arial" panose="020B0604020202020204" pitchFamily="34" charset="0"/>
              </a:rPr>
              <a:t>We are excited to explore a potential strategic alliance with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 because we believe that our values align closely with those of your organization.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 is focused on empowering underprivileged girls in India through education, and we believe that financial education is an important part of this process. By providing young girls with access to education,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 is helping to break down barriers and create opportunities for these girls to achieve their full potential.</a:t>
            </a:r>
            <a:endParaRPr lang="en-US" b="0" dirty="0">
              <a:effectLst/>
            </a:endParaRPr>
          </a:p>
          <a:p>
            <a:pPr rtl="0">
              <a:spcBef>
                <a:spcPts val="1500"/>
              </a:spcBef>
              <a:spcAft>
                <a:spcPts val="1500"/>
              </a:spcAft>
            </a:pPr>
            <a:r>
              <a:rPr lang="en-US" sz="1800" b="0" i="0" u="none" strike="noStrike" dirty="0">
                <a:solidFill>
                  <a:srgbClr val="000000"/>
                </a:solidFill>
                <a:effectLst/>
                <a:latin typeface="Arial" panose="020B0604020202020204" pitchFamily="34" charset="0"/>
              </a:rPr>
              <a:t>Our commitment to financial education aligns perfectly with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Kali's mission to empower underprivileged girls in India through education. By working together, we can create a powerful partnership that will make a real difference in the lives of underprivileged girls in India. We believe that our unique approach to financial education, which is both interactive and engaging, will be particularly effective for young girls who are just beginning to learn about financial concepts.</a:t>
            </a:r>
            <a:endParaRPr lang="en-US" b="0" dirty="0">
              <a:effectLst/>
            </a:endParaRPr>
          </a:p>
          <a:p>
            <a:pPr rtl="0">
              <a:spcBef>
                <a:spcPts val="1500"/>
              </a:spcBef>
              <a:spcAft>
                <a:spcPts val="1500"/>
              </a:spcAft>
            </a:pPr>
            <a:r>
              <a:rPr lang="en-US" sz="1800" b="0" i="0" u="none" strike="noStrike" dirty="0">
                <a:solidFill>
                  <a:srgbClr val="000000"/>
                </a:solidFill>
                <a:effectLst/>
                <a:latin typeface="Arial" panose="020B0604020202020204" pitchFamily="34" charset="0"/>
              </a:rPr>
              <a:t>We are confident that a strategic alliance between our two organizations can create a lasting impact in the lives of underprivileged girls in India. By combining our expertise and resources, we can empower young girls to achieve financial independence and break the cycle of poverty.</a:t>
            </a:r>
            <a:endParaRPr lang="en-US" b="0" dirty="0">
              <a:effectLst/>
            </a:endParaRPr>
          </a:p>
        </p:txBody>
      </p:sp>
      <p:sp>
        <p:nvSpPr>
          <p:cNvPr id="4" name="Slide Number Placeholder 3"/>
          <p:cNvSpPr>
            <a:spLocks noGrp="1"/>
          </p:cNvSpPr>
          <p:nvPr>
            <p:ph type="sldNum" sz="quarter" idx="5"/>
          </p:nvPr>
        </p:nvSpPr>
        <p:spPr/>
        <p:txBody>
          <a:bodyPr/>
          <a:lstStyle/>
          <a:p>
            <a:fld id="{76A5EA5D-33EC-4A4E-AB7A-D27687411A17}" type="slidenum">
              <a:rPr lang="en-US" smtClean="0"/>
              <a:t>5</a:t>
            </a:fld>
            <a:endParaRPr lang="en-US"/>
          </a:p>
        </p:txBody>
      </p:sp>
    </p:spTree>
    <p:extLst>
      <p:ext uri="{BB962C8B-B14F-4D97-AF65-F5344CB8AC3E}">
        <p14:creationId xmlns:p14="http://schemas.microsoft.com/office/powerpoint/2010/main" val="325267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financial education landscape in India is highly competitive, with many players offering similar services. However, the Financial Education Crew differentiates itself by focusing on the unique needs and preferences of young girls. Our approach is tailored to the specific challenges and opportunities faced by young girls in India, and we offer a range of innovative solutions to address their financial education needs.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Our key points of differentiation include:</a:t>
            </a:r>
            <a:endParaRPr lang="en-US" b="0" dirty="0">
              <a:effectLst/>
            </a:endParaRPr>
          </a:p>
        </p:txBody>
      </p:sp>
      <p:sp>
        <p:nvSpPr>
          <p:cNvPr id="4" name="Slide Number Placeholder 3"/>
          <p:cNvSpPr>
            <a:spLocks noGrp="1"/>
          </p:cNvSpPr>
          <p:nvPr>
            <p:ph type="sldNum" sz="quarter" idx="5"/>
          </p:nvPr>
        </p:nvSpPr>
        <p:spPr/>
        <p:txBody>
          <a:bodyPr/>
          <a:lstStyle/>
          <a:p>
            <a:fld id="{76A5EA5D-33EC-4A4E-AB7A-D27687411A17}" type="slidenum">
              <a:rPr lang="en-US" smtClean="0"/>
              <a:t>11</a:t>
            </a:fld>
            <a:endParaRPr lang="en-US"/>
          </a:p>
        </p:txBody>
      </p:sp>
    </p:spTree>
    <p:extLst>
      <p:ext uri="{BB962C8B-B14F-4D97-AF65-F5344CB8AC3E}">
        <p14:creationId xmlns:p14="http://schemas.microsoft.com/office/powerpoint/2010/main" val="290377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Age-appropriate curriculum: Financial Education Crew's financial education curriculum is designed specifically for young girls in India. We use engaging, age-appropriate content that is tailored to the needs and preferences of our target audience, making it easier for them to understand and apply financial concepts.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Interactive learning: We believe that financial education should be fun and interactive. Our platform includes a range of interactive features such as quizzes, games, and simulations that help girls learn and practice financial skills in a fun and engaging way.</a:t>
            </a:r>
            <a:endParaRPr lang="en-US" b="0" dirty="0">
              <a:effectLst/>
            </a:endParaRPr>
          </a:p>
        </p:txBody>
      </p:sp>
      <p:sp>
        <p:nvSpPr>
          <p:cNvPr id="4" name="Slide Number Placeholder 3"/>
          <p:cNvSpPr>
            <a:spLocks noGrp="1"/>
          </p:cNvSpPr>
          <p:nvPr>
            <p:ph type="sldNum" sz="quarter" idx="5"/>
          </p:nvPr>
        </p:nvSpPr>
        <p:spPr/>
        <p:txBody>
          <a:bodyPr/>
          <a:lstStyle/>
          <a:p>
            <a:fld id="{76A5EA5D-33EC-4A4E-AB7A-D27687411A17}" type="slidenum">
              <a:rPr lang="en-US" smtClean="0"/>
              <a:t>12</a:t>
            </a:fld>
            <a:endParaRPr lang="en-US"/>
          </a:p>
        </p:txBody>
      </p:sp>
    </p:spTree>
    <p:extLst>
      <p:ext uri="{BB962C8B-B14F-4D97-AF65-F5344CB8AC3E}">
        <p14:creationId xmlns:p14="http://schemas.microsoft.com/office/powerpoint/2010/main" val="656278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Personalized coaching: We recognize that every girl is unique, and that financial education needs to be tailored to individual needs and circumstances. Our platform includes personalized coaching and support features that help girls set financial goals and develop customized plans to achieve them.</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Community engagement: Financial Education Crew believes that financial education is not just an individual effort, but also a community effort. We work closely with schools, parents, and community organizations to create a supportive environment that fosters financial literacy and responsibility.</a:t>
            </a:r>
            <a:endParaRPr lang="en-US" b="0" dirty="0">
              <a:effectLst/>
            </a:endParaRPr>
          </a:p>
        </p:txBody>
      </p:sp>
      <p:sp>
        <p:nvSpPr>
          <p:cNvPr id="4" name="Slide Number Placeholder 3"/>
          <p:cNvSpPr>
            <a:spLocks noGrp="1"/>
          </p:cNvSpPr>
          <p:nvPr>
            <p:ph type="sldNum" sz="quarter" idx="5"/>
          </p:nvPr>
        </p:nvSpPr>
        <p:spPr/>
        <p:txBody>
          <a:bodyPr/>
          <a:lstStyle/>
          <a:p>
            <a:fld id="{76A5EA5D-33EC-4A4E-AB7A-D27687411A17}" type="slidenum">
              <a:rPr lang="en-US" smtClean="0"/>
              <a:t>13</a:t>
            </a:fld>
            <a:endParaRPr lang="en-US"/>
          </a:p>
        </p:txBody>
      </p:sp>
    </p:spTree>
    <p:extLst>
      <p:ext uri="{BB962C8B-B14F-4D97-AF65-F5344CB8AC3E}">
        <p14:creationId xmlns:p14="http://schemas.microsoft.com/office/powerpoint/2010/main" val="1968231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 summary, Financial Education Crew is a financial education startup that differentiates itself by focusing on the unique needs and preferences of young girls in India. Our tailored approach, interactive learning features, personalized coaching, and community engagement make us the ideal partner for organizations like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 that are committed to empowering young girls and promoting financial literacy.</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76A5EA5D-33EC-4A4E-AB7A-D27687411A17}" type="slidenum">
              <a:rPr lang="en-US" smtClean="0"/>
              <a:t>14</a:t>
            </a:fld>
            <a:endParaRPr lang="en-US"/>
          </a:p>
        </p:txBody>
      </p:sp>
    </p:spTree>
    <p:extLst>
      <p:ext uri="{BB962C8B-B14F-4D97-AF65-F5344CB8AC3E}">
        <p14:creationId xmlns:p14="http://schemas.microsoft.com/office/powerpoint/2010/main" val="54162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err="1">
                <a:solidFill>
                  <a:srgbClr val="000000"/>
                </a:solidFill>
                <a:effectLst/>
                <a:latin typeface="Arial" panose="020B0604020202020204" pitchFamily="34" charset="0"/>
              </a:rPr>
              <a:t>ofcourse</a:t>
            </a:r>
            <a:r>
              <a:rPr lang="en-US" sz="1800" b="0" i="0" u="none" strike="noStrike" dirty="0">
                <a:solidFill>
                  <a:srgbClr val="000000"/>
                </a:solidFill>
                <a:effectLst/>
                <a:latin typeface="Arial" panose="020B0604020202020204" pitchFamily="34" charset="0"/>
              </a:rPr>
              <a:t> recognizing what we got to offer is not enough. We need to make sure that we are providing solutions and not just ideas. In such a </a:t>
            </a:r>
            <a:r>
              <a:rPr lang="en-US" sz="1800" b="0" i="0" u="none" strike="noStrike" dirty="0" err="1">
                <a:solidFill>
                  <a:srgbClr val="000000"/>
                </a:solidFill>
                <a:effectLst/>
                <a:latin typeface="Arial" panose="020B0604020202020204" pitchFamily="34" charset="0"/>
              </a:rPr>
              <a:t>sceario</a:t>
            </a:r>
            <a:r>
              <a:rPr lang="en-US" sz="1800" b="0" i="0" u="none" strike="noStrike" dirty="0">
                <a:solidFill>
                  <a:srgbClr val="000000"/>
                </a:solidFill>
                <a:effectLst/>
                <a:latin typeface="Arial" panose="020B0604020202020204" pitchFamily="34" charset="0"/>
              </a:rPr>
              <a:t>, market research and user research is key that makes or breaks a successful organization</a:t>
            </a:r>
            <a:endParaRPr lang="en-US" b="0" dirty="0">
              <a:effectLst/>
            </a:endParaRPr>
          </a:p>
        </p:txBody>
      </p:sp>
      <p:sp>
        <p:nvSpPr>
          <p:cNvPr id="4" name="Slide Number Placeholder 3"/>
          <p:cNvSpPr>
            <a:spLocks noGrp="1"/>
          </p:cNvSpPr>
          <p:nvPr>
            <p:ph type="sldNum" sz="quarter" idx="5"/>
          </p:nvPr>
        </p:nvSpPr>
        <p:spPr/>
        <p:txBody>
          <a:bodyPr/>
          <a:lstStyle/>
          <a:p>
            <a:fld id="{76A5EA5D-33EC-4A4E-AB7A-D27687411A17}" type="slidenum">
              <a:rPr lang="en-US" smtClean="0"/>
              <a:t>15</a:t>
            </a:fld>
            <a:endParaRPr lang="en-US"/>
          </a:p>
        </p:txBody>
      </p:sp>
    </p:spTree>
    <p:extLst>
      <p:ext uri="{BB962C8B-B14F-4D97-AF65-F5344CB8AC3E}">
        <p14:creationId xmlns:p14="http://schemas.microsoft.com/office/powerpoint/2010/main" val="735527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part of the strategy which we would follow which is </a:t>
            </a:r>
            <a:r>
              <a:rPr lang="en-US" dirty="0" err="1"/>
              <a:t>maket</a:t>
            </a:r>
            <a:r>
              <a:rPr lang="en-US" dirty="0"/>
              <a:t> research, user research, testing and finally product </a:t>
            </a:r>
            <a:r>
              <a:rPr lang="en-US" dirty="0" err="1"/>
              <a:t>launch.Interviews</a:t>
            </a:r>
            <a:r>
              <a:rPr lang="en-US" dirty="0"/>
              <a:t> and feedback surveys will better help us analyze the strengths and weaknesses of your offering, we can better cater towards solving the problem on hand and creating a bigger impact.  The result of which would allow us to develop the key differentiators which will put our product on the map. Being able to train teachers through the app so they can better serve their </a:t>
            </a:r>
            <a:r>
              <a:rPr lang="en-US" dirty="0" err="1"/>
              <a:t>communities.Creating</a:t>
            </a:r>
            <a:r>
              <a:rPr lang="en-US" dirty="0"/>
              <a:t> relevant contents that actually allow for growth and capitalize available resources at a local level rather than bombarding with jargons and irrelevant </a:t>
            </a:r>
            <a:r>
              <a:rPr lang="en-US" dirty="0" err="1"/>
              <a:t>theories.Courses</a:t>
            </a:r>
            <a:r>
              <a:rPr lang="en-US" dirty="0"/>
              <a:t> that are recognized by industry professionals to better equip our users in the real world job </a:t>
            </a:r>
            <a:r>
              <a:rPr lang="en-US" dirty="0" err="1"/>
              <a:t>markets.And</a:t>
            </a:r>
            <a:r>
              <a:rPr lang="en-US" dirty="0"/>
              <a:t> making sure the certifications have value throughout the industry would be some of the ways where we use our market research to launch our app through </a:t>
            </a:r>
            <a:r>
              <a:rPr lang="en-US" dirty="0" err="1"/>
              <a:t>Nanhikali's</a:t>
            </a:r>
            <a:r>
              <a:rPr lang="en-US" dirty="0"/>
              <a:t> platform to add value for the women and children of rural and middle class India. </a:t>
            </a:r>
          </a:p>
        </p:txBody>
      </p:sp>
      <p:sp>
        <p:nvSpPr>
          <p:cNvPr id="4" name="Slide Number Placeholder 3"/>
          <p:cNvSpPr>
            <a:spLocks noGrp="1"/>
          </p:cNvSpPr>
          <p:nvPr>
            <p:ph type="sldNum" sz="quarter" idx="5"/>
          </p:nvPr>
        </p:nvSpPr>
        <p:spPr/>
        <p:txBody>
          <a:bodyPr/>
          <a:lstStyle/>
          <a:p>
            <a:fld id="{76A5EA5D-33EC-4A4E-AB7A-D27687411A17}" type="slidenum">
              <a:rPr lang="en-US" smtClean="0"/>
              <a:t>16</a:t>
            </a:fld>
            <a:endParaRPr lang="en-US"/>
          </a:p>
        </p:txBody>
      </p:sp>
    </p:spTree>
    <p:extLst>
      <p:ext uri="{BB962C8B-B14F-4D97-AF65-F5344CB8AC3E}">
        <p14:creationId xmlns:p14="http://schemas.microsoft.com/office/powerpoint/2010/main" val="3153851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are thrilled to explore a potential strategic alliance with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 because we believe that our values and goals are closely aligned. Our startup, Financial Education Crew, is dedicated to empowering young girls in India with the knowledge and skills they need in order to make informed financial decisions and achieve their financial goals. We understand that financial education is an important part of overall education, and we aim to provide age-appropriate and engaging financial education that is tailored to the specific challenges and opportunities faced by young girls in India.</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What sets us apart from other financial education providers in India is our differentiation focus strategy. We focus specifically on the unique needs and preferences of young girls in India, offering an age-appropriate curriculum, interactive learning features, personalized coaching, and community engagement. By focusing on a niche such as women and children, we can target our efforts and investments towards creating meaningful change and equipping the segment, one village at a time. This strategy also requires significant investments in new product features, branding, marketing capabilities, and the development of skills and competencies necessary for providing outstanding customer service.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We believe that a strategic alliance with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 would be mutually beneficial for both organizations. By partnering with us,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 can expand its focus beyond education to include financial education and empowerment. Our platform can serve as a valuable resource for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Kali's girls, complementing the existing education programs and helping them become financially literate and independent. In turn, our partnership with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 can help us reach more underprivileged girls in India and expand our reach and impact.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In addition to our shared values and mission, we believe that our differentiated approach to financial education makes us an ideal partner for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 as we are making it easier for young girls to learn and apply financial concepts. Our focus on women empowerment also aligns with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Kali's commitment to improving the lives of underprivileged girls and their families in India.</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Through a strategic alliance with Financial Education Crew, </a:t>
            </a:r>
            <a:r>
              <a:rPr lang="en-US" sz="1800" b="0" i="0" u="none" strike="noStrike" dirty="0" err="1">
                <a:solidFill>
                  <a:srgbClr val="000000"/>
                </a:solidFill>
                <a:effectLst/>
                <a:latin typeface="Arial" panose="020B0604020202020204" pitchFamily="34" charset="0"/>
              </a:rPr>
              <a:t>Nanhi</a:t>
            </a:r>
            <a:r>
              <a:rPr lang="en-US" sz="1800" b="0" i="0" u="none" strike="noStrike" dirty="0">
                <a:solidFill>
                  <a:srgbClr val="000000"/>
                </a:solidFill>
                <a:effectLst/>
                <a:latin typeface="Arial" panose="020B0604020202020204" pitchFamily="34" charset="0"/>
              </a:rPr>
              <a:t> Kali can benefit from our expertise and resources in the financial education space. Our partnership can create a powerful impact by providing underprivileged girls with access to financial knowledge and skills that can help them break the cycle of poverty and achieve financial independence which is our absolute highest goal. Together, we can create a lasting change in the lives of young girls in India, empowering them to become confident, financially literate individuals who are capable of achieving their full potential.</a:t>
            </a:r>
            <a:endParaRPr lang="en-US" b="0" dirty="0">
              <a:effectLst/>
            </a:endParaRPr>
          </a:p>
        </p:txBody>
      </p:sp>
      <p:sp>
        <p:nvSpPr>
          <p:cNvPr id="4" name="Slide Number Placeholder 3"/>
          <p:cNvSpPr>
            <a:spLocks noGrp="1"/>
          </p:cNvSpPr>
          <p:nvPr>
            <p:ph type="sldNum" sz="quarter" idx="5"/>
          </p:nvPr>
        </p:nvSpPr>
        <p:spPr/>
        <p:txBody>
          <a:bodyPr/>
          <a:lstStyle/>
          <a:p>
            <a:fld id="{76A5EA5D-33EC-4A4E-AB7A-D27687411A17}" type="slidenum">
              <a:rPr lang="en-US" smtClean="0"/>
              <a:t>18</a:t>
            </a:fld>
            <a:endParaRPr lang="en-US"/>
          </a:p>
        </p:txBody>
      </p:sp>
    </p:spTree>
    <p:extLst>
      <p:ext uri="{BB962C8B-B14F-4D97-AF65-F5344CB8AC3E}">
        <p14:creationId xmlns:p14="http://schemas.microsoft.com/office/powerpoint/2010/main" val="312761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44BF-BD39-BB7D-8829-84503A115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E3AF14-B75E-AE31-2671-0CD64CF794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80A9B1-CD02-9D89-58F0-4F5F402398EB}"/>
              </a:ext>
            </a:extLst>
          </p:cNvPr>
          <p:cNvSpPr>
            <a:spLocks noGrp="1"/>
          </p:cNvSpPr>
          <p:nvPr>
            <p:ph type="dt" sz="half" idx="10"/>
          </p:nvPr>
        </p:nvSpPr>
        <p:spPr/>
        <p:txBody>
          <a:bodyPr/>
          <a:lstStyle/>
          <a:p>
            <a:fld id="{E9D3F048-8183-443F-A6D9-737C747E375C}" type="datetimeFigureOut">
              <a:rPr lang="en-US" smtClean="0"/>
              <a:t>4/2/2023</a:t>
            </a:fld>
            <a:endParaRPr lang="en-US"/>
          </a:p>
        </p:txBody>
      </p:sp>
      <p:sp>
        <p:nvSpPr>
          <p:cNvPr id="5" name="Footer Placeholder 4">
            <a:extLst>
              <a:ext uri="{FF2B5EF4-FFF2-40B4-BE49-F238E27FC236}">
                <a16:creationId xmlns:a16="http://schemas.microsoft.com/office/drawing/2014/main" id="{0A3F090A-92C1-58FF-B9FF-918D43151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D041C-6DAD-6842-1EA4-6434C92E8CFD}"/>
              </a:ext>
            </a:extLst>
          </p:cNvPr>
          <p:cNvSpPr>
            <a:spLocks noGrp="1"/>
          </p:cNvSpPr>
          <p:nvPr>
            <p:ph type="sldNum" sz="quarter" idx="12"/>
          </p:nvPr>
        </p:nvSpPr>
        <p:spPr/>
        <p:txBody>
          <a:bodyPr/>
          <a:lstStyle/>
          <a:p>
            <a:fld id="{7323BBD8-23A4-4582-BBEA-1D6C2142CB54}" type="slidenum">
              <a:rPr lang="en-US" smtClean="0"/>
              <a:t>‹#›</a:t>
            </a:fld>
            <a:endParaRPr lang="en-US"/>
          </a:p>
        </p:txBody>
      </p:sp>
    </p:spTree>
    <p:extLst>
      <p:ext uri="{BB962C8B-B14F-4D97-AF65-F5344CB8AC3E}">
        <p14:creationId xmlns:p14="http://schemas.microsoft.com/office/powerpoint/2010/main" val="351452815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FB49-3F6B-88D0-86CB-614DC8E6A7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7C67F-92D9-E01E-0DA4-EDE6D2BC4D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0B153-78FF-E46C-F12F-F4D9EEF248E1}"/>
              </a:ext>
            </a:extLst>
          </p:cNvPr>
          <p:cNvSpPr>
            <a:spLocks noGrp="1"/>
          </p:cNvSpPr>
          <p:nvPr>
            <p:ph type="dt" sz="half" idx="10"/>
          </p:nvPr>
        </p:nvSpPr>
        <p:spPr/>
        <p:txBody>
          <a:bodyPr/>
          <a:lstStyle/>
          <a:p>
            <a:fld id="{E9D3F048-8183-443F-A6D9-737C747E375C}" type="datetimeFigureOut">
              <a:rPr lang="en-US" smtClean="0"/>
              <a:t>4/2/2023</a:t>
            </a:fld>
            <a:endParaRPr lang="en-US"/>
          </a:p>
        </p:txBody>
      </p:sp>
      <p:sp>
        <p:nvSpPr>
          <p:cNvPr id="5" name="Footer Placeholder 4">
            <a:extLst>
              <a:ext uri="{FF2B5EF4-FFF2-40B4-BE49-F238E27FC236}">
                <a16:creationId xmlns:a16="http://schemas.microsoft.com/office/drawing/2014/main" id="{D8AAD6FD-F00A-1521-4F23-1384CD26D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89341-2640-C84E-0FCE-0F0259B12FA0}"/>
              </a:ext>
            </a:extLst>
          </p:cNvPr>
          <p:cNvSpPr>
            <a:spLocks noGrp="1"/>
          </p:cNvSpPr>
          <p:nvPr>
            <p:ph type="sldNum" sz="quarter" idx="12"/>
          </p:nvPr>
        </p:nvSpPr>
        <p:spPr/>
        <p:txBody>
          <a:bodyPr/>
          <a:lstStyle/>
          <a:p>
            <a:fld id="{7323BBD8-23A4-4582-BBEA-1D6C2142CB54}" type="slidenum">
              <a:rPr lang="en-US" smtClean="0"/>
              <a:t>‹#›</a:t>
            </a:fld>
            <a:endParaRPr lang="en-US"/>
          </a:p>
        </p:txBody>
      </p:sp>
    </p:spTree>
    <p:extLst>
      <p:ext uri="{BB962C8B-B14F-4D97-AF65-F5344CB8AC3E}">
        <p14:creationId xmlns:p14="http://schemas.microsoft.com/office/powerpoint/2010/main" val="243295750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5C5510-7DD8-EA6B-59E3-0E30116ADB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AE695-2310-F26C-7ABB-8AC83E842F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21BE8-F910-46B5-8654-B093BBB1431C}"/>
              </a:ext>
            </a:extLst>
          </p:cNvPr>
          <p:cNvSpPr>
            <a:spLocks noGrp="1"/>
          </p:cNvSpPr>
          <p:nvPr>
            <p:ph type="dt" sz="half" idx="10"/>
          </p:nvPr>
        </p:nvSpPr>
        <p:spPr/>
        <p:txBody>
          <a:bodyPr/>
          <a:lstStyle/>
          <a:p>
            <a:fld id="{E9D3F048-8183-443F-A6D9-737C747E375C}" type="datetimeFigureOut">
              <a:rPr lang="en-US" smtClean="0"/>
              <a:t>4/2/2023</a:t>
            </a:fld>
            <a:endParaRPr lang="en-US"/>
          </a:p>
        </p:txBody>
      </p:sp>
      <p:sp>
        <p:nvSpPr>
          <p:cNvPr id="5" name="Footer Placeholder 4">
            <a:extLst>
              <a:ext uri="{FF2B5EF4-FFF2-40B4-BE49-F238E27FC236}">
                <a16:creationId xmlns:a16="http://schemas.microsoft.com/office/drawing/2014/main" id="{82F295EB-A703-CCA0-EFE2-63ADFBDE9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D4066-5AEB-0AE1-EE8B-460C06F1593E}"/>
              </a:ext>
            </a:extLst>
          </p:cNvPr>
          <p:cNvSpPr>
            <a:spLocks noGrp="1"/>
          </p:cNvSpPr>
          <p:nvPr>
            <p:ph type="sldNum" sz="quarter" idx="12"/>
          </p:nvPr>
        </p:nvSpPr>
        <p:spPr/>
        <p:txBody>
          <a:bodyPr/>
          <a:lstStyle/>
          <a:p>
            <a:fld id="{7323BBD8-23A4-4582-BBEA-1D6C2142CB54}" type="slidenum">
              <a:rPr lang="en-US" smtClean="0"/>
              <a:t>‹#›</a:t>
            </a:fld>
            <a:endParaRPr lang="en-US"/>
          </a:p>
        </p:txBody>
      </p:sp>
    </p:spTree>
    <p:extLst>
      <p:ext uri="{BB962C8B-B14F-4D97-AF65-F5344CB8AC3E}">
        <p14:creationId xmlns:p14="http://schemas.microsoft.com/office/powerpoint/2010/main" val="50924108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874E-9907-6ED1-8331-F228DA866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C767A8-31C7-5EE3-A92B-24DDFC6BCB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7F16E-8BBF-3F9E-5810-40DAC5DDC7C7}"/>
              </a:ext>
            </a:extLst>
          </p:cNvPr>
          <p:cNvSpPr>
            <a:spLocks noGrp="1"/>
          </p:cNvSpPr>
          <p:nvPr>
            <p:ph type="dt" sz="half" idx="10"/>
          </p:nvPr>
        </p:nvSpPr>
        <p:spPr/>
        <p:txBody>
          <a:bodyPr/>
          <a:lstStyle/>
          <a:p>
            <a:fld id="{E9D3F048-8183-443F-A6D9-737C747E375C}" type="datetimeFigureOut">
              <a:rPr lang="en-US" smtClean="0"/>
              <a:t>4/2/2023</a:t>
            </a:fld>
            <a:endParaRPr lang="en-US"/>
          </a:p>
        </p:txBody>
      </p:sp>
      <p:sp>
        <p:nvSpPr>
          <p:cNvPr id="5" name="Footer Placeholder 4">
            <a:extLst>
              <a:ext uri="{FF2B5EF4-FFF2-40B4-BE49-F238E27FC236}">
                <a16:creationId xmlns:a16="http://schemas.microsoft.com/office/drawing/2014/main" id="{D747AE62-44B0-A534-3623-0594F2D20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DF81-6F32-BA70-3405-16237D4FFFDB}"/>
              </a:ext>
            </a:extLst>
          </p:cNvPr>
          <p:cNvSpPr>
            <a:spLocks noGrp="1"/>
          </p:cNvSpPr>
          <p:nvPr>
            <p:ph type="sldNum" sz="quarter" idx="12"/>
          </p:nvPr>
        </p:nvSpPr>
        <p:spPr/>
        <p:txBody>
          <a:bodyPr/>
          <a:lstStyle/>
          <a:p>
            <a:fld id="{7323BBD8-23A4-4582-BBEA-1D6C2142CB54}" type="slidenum">
              <a:rPr lang="en-US" smtClean="0"/>
              <a:t>‹#›</a:t>
            </a:fld>
            <a:endParaRPr lang="en-US"/>
          </a:p>
        </p:txBody>
      </p:sp>
    </p:spTree>
    <p:extLst>
      <p:ext uri="{BB962C8B-B14F-4D97-AF65-F5344CB8AC3E}">
        <p14:creationId xmlns:p14="http://schemas.microsoft.com/office/powerpoint/2010/main" val="2998219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6AFD-02D8-6B88-E630-32071C21B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15D3DB-4A81-0A4D-AF51-3BF9A2EC8B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CAFE6-2B7E-13D0-8C40-6238DC1F33E8}"/>
              </a:ext>
            </a:extLst>
          </p:cNvPr>
          <p:cNvSpPr>
            <a:spLocks noGrp="1"/>
          </p:cNvSpPr>
          <p:nvPr>
            <p:ph type="dt" sz="half" idx="10"/>
          </p:nvPr>
        </p:nvSpPr>
        <p:spPr/>
        <p:txBody>
          <a:bodyPr/>
          <a:lstStyle/>
          <a:p>
            <a:fld id="{E9D3F048-8183-443F-A6D9-737C747E375C}" type="datetimeFigureOut">
              <a:rPr lang="en-US" smtClean="0"/>
              <a:t>4/2/2023</a:t>
            </a:fld>
            <a:endParaRPr lang="en-US"/>
          </a:p>
        </p:txBody>
      </p:sp>
      <p:sp>
        <p:nvSpPr>
          <p:cNvPr id="5" name="Footer Placeholder 4">
            <a:extLst>
              <a:ext uri="{FF2B5EF4-FFF2-40B4-BE49-F238E27FC236}">
                <a16:creationId xmlns:a16="http://schemas.microsoft.com/office/drawing/2014/main" id="{8E04594C-E731-4A19-5C7D-E7C9C5449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1C8D1-33BD-86DB-5C74-580D7D232B0D}"/>
              </a:ext>
            </a:extLst>
          </p:cNvPr>
          <p:cNvSpPr>
            <a:spLocks noGrp="1"/>
          </p:cNvSpPr>
          <p:nvPr>
            <p:ph type="sldNum" sz="quarter" idx="12"/>
          </p:nvPr>
        </p:nvSpPr>
        <p:spPr/>
        <p:txBody>
          <a:bodyPr/>
          <a:lstStyle/>
          <a:p>
            <a:fld id="{7323BBD8-23A4-4582-BBEA-1D6C2142CB54}" type="slidenum">
              <a:rPr lang="en-US" smtClean="0"/>
              <a:t>‹#›</a:t>
            </a:fld>
            <a:endParaRPr lang="en-US"/>
          </a:p>
        </p:txBody>
      </p:sp>
    </p:spTree>
    <p:extLst>
      <p:ext uri="{BB962C8B-B14F-4D97-AF65-F5344CB8AC3E}">
        <p14:creationId xmlns:p14="http://schemas.microsoft.com/office/powerpoint/2010/main" val="294418525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E492-BDA1-A2D6-1C76-9D9896F664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40DFB-D12A-0B8F-1EB7-75B72294F3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E51D85-FE97-3395-AB53-448E8D2D0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21FC3-244D-3333-1F7E-307AEDB16BC1}"/>
              </a:ext>
            </a:extLst>
          </p:cNvPr>
          <p:cNvSpPr>
            <a:spLocks noGrp="1"/>
          </p:cNvSpPr>
          <p:nvPr>
            <p:ph type="dt" sz="half" idx="10"/>
          </p:nvPr>
        </p:nvSpPr>
        <p:spPr/>
        <p:txBody>
          <a:bodyPr/>
          <a:lstStyle/>
          <a:p>
            <a:fld id="{E9D3F048-8183-443F-A6D9-737C747E375C}" type="datetimeFigureOut">
              <a:rPr lang="en-US" smtClean="0"/>
              <a:t>4/2/2023</a:t>
            </a:fld>
            <a:endParaRPr lang="en-US"/>
          </a:p>
        </p:txBody>
      </p:sp>
      <p:sp>
        <p:nvSpPr>
          <p:cNvPr id="6" name="Footer Placeholder 5">
            <a:extLst>
              <a:ext uri="{FF2B5EF4-FFF2-40B4-BE49-F238E27FC236}">
                <a16:creationId xmlns:a16="http://schemas.microsoft.com/office/drawing/2014/main" id="{58D11499-9BAE-FD2A-2A0B-25F798FFC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4BF60-B3D7-36D6-1954-9F3C9B623D32}"/>
              </a:ext>
            </a:extLst>
          </p:cNvPr>
          <p:cNvSpPr>
            <a:spLocks noGrp="1"/>
          </p:cNvSpPr>
          <p:nvPr>
            <p:ph type="sldNum" sz="quarter" idx="12"/>
          </p:nvPr>
        </p:nvSpPr>
        <p:spPr/>
        <p:txBody>
          <a:bodyPr/>
          <a:lstStyle/>
          <a:p>
            <a:fld id="{7323BBD8-23A4-4582-BBEA-1D6C2142CB54}" type="slidenum">
              <a:rPr lang="en-US" smtClean="0"/>
              <a:t>‹#›</a:t>
            </a:fld>
            <a:endParaRPr lang="en-US"/>
          </a:p>
        </p:txBody>
      </p:sp>
    </p:spTree>
    <p:extLst>
      <p:ext uri="{BB962C8B-B14F-4D97-AF65-F5344CB8AC3E}">
        <p14:creationId xmlns:p14="http://schemas.microsoft.com/office/powerpoint/2010/main" val="384136872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3B10-D1EC-33E4-18F8-5ED92C5917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757C6E-A197-4E8B-6A96-0C6CF7873F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07ABDA-451F-87C1-39DA-7EC0157474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259AD4-2B31-8329-9C03-57994B8BB6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111EB5-D15F-EC20-E128-078D40B037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135165-6D16-FC1D-9F20-D5AB0286C391}"/>
              </a:ext>
            </a:extLst>
          </p:cNvPr>
          <p:cNvSpPr>
            <a:spLocks noGrp="1"/>
          </p:cNvSpPr>
          <p:nvPr>
            <p:ph type="dt" sz="half" idx="10"/>
          </p:nvPr>
        </p:nvSpPr>
        <p:spPr/>
        <p:txBody>
          <a:bodyPr/>
          <a:lstStyle/>
          <a:p>
            <a:fld id="{E9D3F048-8183-443F-A6D9-737C747E375C}" type="datetimeFigureOut">
              <a:rPr lang="en-US" smtClean="0"/>
              <a:t>4/2/2023</a:t>
            </a:fld>
            <a:endParaRPr lang="en-US"/>
          </a:p>
        </p:txBody>
      </p:sp>
      <p:sp>
        <p:nvSpPr>
          <p:cNvPr id="8" name="Footer Placeholder 7">
            <a:extLst>
              <a:ext uri="{FF2B5EF4-FFF2-40B4-BE49-F238E27FC236}">
                <a16:creationId xmlns:a16="http://schemas.microsoft.com/office/drawing/2014/main" id="{5042AE14-6582-6E03-E468-3FC2706E1C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987DF2-6F50-076F-F1E3-EFC8D3DD61EC}"/>
              </a:ext>
            </a:extLst>
          </p:cNvPr>
          <p:cNvSpPr>
            <a:spLocks noGrp="1"/>
          </p:cNvSpPr>
          <p:nvPr>
            <p:ph type="sldNum" sz="quarter" idx="12"/>
          </p:nvPr>
        </p:nvSpPr>
        <p:spPr/>
        <p:txBody>
          <a:bodyPr/>
          <a:lstStyle/>
          <a:p>
            <a:fld id="{7323BBD8-23A4-4582-BBEA-1D6C2142CB54}" type="slidenum">
              <a:rPr lang="en-US" smtClean="0"/>
              <a:t>‹#›</a:t>
            </a:fld>
            <a:endParaRPr lang="en-US"/>
          </a:p>
        </p:txBody>
      </p:sp>
    </p:spTree>
    <p:extLst>
      <p:ext uri="{BB962C8B-B14F-4D97-AF65-F5344CB8AC3E}">
        <p14:creationId xmlns:p14="http://schemas.microsoft.com/office/powerpoint/2010/main" val="79357543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54A1-8741-0CED-EE2E-A94A87876B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21C7FF-6042-0082-AAB2-1D1B7D9E5295}"/>
              </a:ext>
            </a:extLst>
          </p:cNvPr>
          <p:cNvSpPr>
            <a:spLocks noGrp="1"/>
          </p:cNvSpPr>
          <p:nvPr>
            <p:ph type="dt" sz="half" idx="10"/>
          </p:nvPr>
        </p:nvSpPr>
        <p:spPr/>
        <p:txBody>
          <a:bodyPr/>
          <a:lstStyle/>
          <a:p>
            <a:fld id="{E9D3F048-8183-443F-A6D9-737C747E375C}" type="datetimeFigureOut">
              <a:rPr lang="en-US" smtClean="0"/>
              <a:t>4/2/2023</a:t>
            </a:fld>
            <a:endParaRPr lang="en-US"/>
          </a:p>
        </p:txBody>
      </p:sp>
      <p:sp>
        <p:nvSpPr>
          <p:cNvPr id="4" name="Footer Placeholder 3">
            <a:extLst>
              <a:ext uri="{FF2B5EF4-FFF2-40B4-BE49-F238E27FC236}">
                <a16:creationId xmlns:a16="http://schemas.microsoft.com/office/drawing/2014/main" id="{C861C617-09DC-018C-D552-AC107D4282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A6738D-D3C6-8446-4A6B-43638E611BFA}"/>
              </a:ext>
            </a:extLst>
          </p:cNvPr>
          <p:cNvSpPr>
            <a:spLocks noGrp="1"/>
          </p:cNvSpPr>
          <p:nvPr>
            <p:ph type="sldNum" sz="quarter" idx="12"/>
          </p:nvPr>
        </p:nvSpPr>
        <p:spPr/>
        <p:txBody>
          <a:bodyPr/>
          <a:lstStyle/>
          <a:p>
            <a:fld id="{7323BBD8-23A4-4582-BBEA-1D6C2142CB54}" type="slidenum">
              <a:rPr lang="en-US" smtClean="0"/>
              <a:t>‹#›</a:t>
            </a:fld>
            <a:endParaRPr lang="en-US"/>
          </a:p>
        </p:txBody>
      </p:sp>
    </p:spTree>
    <p:extLst>
      <p:ext uri="{BB962C8B-B14F-4D97-AF65-F5344CB8AC3E}">
        <p14:creationId xmlns:p14="http://schemas.microsoft.com/office/powerpoint/2010/main" val="14451390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B449C-6614-64B2-6EE8-3A9693A1DD8F}"/>
              </a:ext>
            </a:extLst>
          </p:cNvPr>
          <p:cNvSpPr>
            <a:spLocks noGrp="1"/>
          </p:cNvSpPr>
          <p:nvPr>
            <p:ph type="dt" sz="half" idx="10"/>
          </p:nvPr>
        </p:nvSpPr>
        <p:spPr/>
        <p:txBody>
          <a:bodyPr/>
          <a:lstStyle/>
          <a:p>
            <a:fld id="{E9D3F048-8183-443F-A6D9-737C747E375C}" type="datetimeFigureOut">
              <a:rPr lang="en-US" smtClean="0"/>
              <a:t>4/2/2023</a:t>
            </a:fld>
            <a:endParaRPr lang="en-US"/>
          </a:p>
        </p:txBody>
      </p:sp>
      <p:sp>
        <p:nvSpPr>
          <p:cNvPr id="3" name="Footer Placeholder 2">
            <a:extLst>
              <a:ext uri="{FF2B5EF4-FFF2-40B4-BE49-F238E27FC236}">
                <a16:creationId xmlns:a16="http://schemas.microsoft.com/office/drawing/2014/main" id="{7B43A0A1-E0AF-C70A-40A8-D932E1C736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C2C114-51BF-FCD1-EE64-1268CC44C515}"/>
              </a:ext>
            </a:extLst>
          </p:cNvPr>
          <p:cNvSpPr>
            <a:spLocks noGrp="1"/>
          </p:cNvSpPr>
          <p:nvPr>
            <p:ph type="sldNum" sz="quarter" idx="12"/>
          </p:nvPr>
        </p:nvSpPr>
        <p:spPr/>
        <p:txBody>
          <a:bodyPr/>
          <a:lstStyle/>
          <a:p>
            <a:fld id="{7323BBD8-23A4-4582-BBEA-1D6C2142CB54}" type="slidenum">
              <a:rPr lang="en-US" smtClean="0"/>
              <a:t>‹#›</a:t>
            </a:fld>
            <a:endParaRPr lang="en-US"/>
          </a:p>
        </p:txBody>
      </p:sp>
    </p:spTree>
    <p:extLst>
      <p:ext uri="{BB962C8B-B14F-4D97-AF65-F5344CB8AC3E}">
        <p14:creationId xmlns:p14="http://schemas.microsoft.com/office/powerpoint/2010/main" val="308392331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7A28-183F-EA91-E73C-7D1B2C780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47FF65-ACA8-6A3D-8905-A41F11C17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E2F2AD-7DA8-BAB5-9E7B-81E341B09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298DF6-02A3-F306-0EE6-13FE1C35D58E}"/>
              </a:ext>
            </a:extLst>
          </p:cNvPr>
          <p:cNvSpPr>
            <a:spLocks noGrp="1"/>
          </p:cNvSpPr>
          <p:nvPr>
            <p:ph type="dt" sz="half" idx="10"/>
          </p:nvPr>
        </p:nvSpPr>
        <p:spPr/>
        <p:txBody>
          <a:bodyPr/>
          <a:lstStyle/>
          <a:p>
            <a:fld id="{E9D3F048-8183-443F-A6D9-737C747E375C}" type="datetimeFigureOut">
              <a:rPr lang="en-US" smtClean="0"/>
              <a:t>4/2/2023</a:t>
            </a:fld>
            <a:endParaRPr lang="en-US"/>
          </a:p>
        </p:txBody>
      </p:sp>
      <p:sp>
        <p:nvSpPr>
          <p:cNvPr id="6" name="Footer Placeholder 5">
            <a:extLst>
              <a:ext uri="{FF2B5EF4-FFF2-40B4-BE49-F238E27FC236}">
                <a16:creationId xmlns:a16="http://schemas.microsoft.com/office/drawing/2014/main" id="{002B6526-33B2-3BFA-FF3C-CAF5B09DD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437A0-0DAF-9A40-A621-786AD0F1A197}"/>
              </a:ext>
            </a:extLst>
          </p:cNvPr>
          <p:cNvSpPr>
            <a:spLocks noGrp="1"/>
          </p:cNvSpPr>
          <p:nvPr>
            <p:ph type="sldNum" sz="quarter" idx="12"/>
          </p:nvPr>
        </p:nvSpPr>
        <p:spPr/>
        <p:txBody>
          <a:bodyPr/>
          <a:lstStyle/>
          <a:p>
            <a:fld id="{7323BBD8-23A4-4582-BBEA-1D6C2142CB54}" type="slidenum">
              <a:rPr lang="en-US" smtClean="0"/>
              <a:t>‹#›</a:t>
            </a:fld>
            <a:endParaRPr lang="en-US"/>
          </a:p>
        </p:txBody>
      </p:sp>
    </p:spTree>
    <p:extLst>
      <p:ext uri="{BB962C8B-B14F-4D97-AF65-F5344CB8AC3E}">
        <p14:creationId xmlns:p14="http://schemas.microsoft.com/office/powerpoint/2010/main" val="24947686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48C0-4FE4-E0D6-390F-441C70D2D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E11A9A-7C8A-0C00-2ABB-FCE72EB4B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C2E240-00FB-2114-4FED-F7CB6C9BC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3813D-EF8A-0C65-AEF5-1897D5DC86BB}"/>
              </a:ext>
            </a:extLst>
          </p:cNvPr>
          <p:cNvSpPr>
            <a:spLocks noGrp="1"/>
          </p:cNvSpPr>
          <p:nvPr>
            <p:ph type="dt" sz="half" idx="10"/>
          </p:nvPr>
        </p:nvSpPr>
        <p:spPr/>
        <p:txBody>
          <a:bodyPr/>
          <a:lstStyle/>
          <a:p>
            <a:fld id="{E9D3F048-8183-443F-A6D9-737C747E375C}" type="datetimeFigureOut">
              <a:rPr lang="en-US" smtClean="0"/>
              <a:t>4/2/2023</a:t>
            </a:fld>
            <a:endParaRPr lang="en-US"/>
          </a:p>
        </p:txBody>
      </p:sp>
      <p:sp>
        <p:nvSpPr>
          <p:cNvPr id="6" name="Footer Placeholder 5">
            <a:extLst>
              <a:ext uri="{FF2B5EF4-FFF2-40B4-BE49-F238E27FC236}">
                <a16:creationId xmlns:a16="http://schemas.microsoft.com/office/drawing/2014/main" id="{C3ECC0CB-2226-06CD-BF43-E676D63EC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D3BE7-FCDC-7DFB-AEA9-62DD86DFAEF4}"/>
              </a:ext>
            </a:extLst>
          </p:cNvPr>
          <p:cNvSpPr>
            <a:spLocks noGrp="1"/>
          </p:cNvSpPr>
          <p:nvPr>
            <p:ph type="sldNum" sz="quarter" idx="12"/>
          </p:nvPr>
        </p:nvSpPr>
        <p:spPr/>
        <p:txBody>
          <a:bodyPr/>
          <a:lstStyle/>
          <a:p>
            <a:fld id="{7323BBD8-23A4-4582-BBEA-1D6C2142CB54}" type="slidenum">
              <a:rPr lang="en-US" smtClean="0"/>
              <a:t>‹#›</a:t>
            </a:fld>
            <a:endParaRPr lang="en-US"/>
          </a:p>
        </p:txBody>
      </p:sp>
    </p:spTree>
    <p:extLst>
      <p:ext uri="{BB962C8B-B14F-4D97-AF65-F5344CB8AC3E}">
        <p14:creationId xmlns:p14="http://schemas.microsoft.com/office/powerpoint/2010/main" val="309488565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9C2634-0B8C-E2A3-624D-3AD0318D6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058115-2EB4-9CF6-9688-80468294F2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2FB18-BF46-17D2-E415-669A8B4E8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latin typeface="Gill Sans MT" panose="020B0502020104020203" pitchFamily="34" charset="0"/>
              </a:defRPr>
            </a:lvl1pPr>
          </a:lstStyle>
          <a:p>
            <a:fld id="{E9D3F048-8183-443F-A6D9-737C747E375C}" type="datetimeFigureOut">
              <a:rPr lang="en-US" smtClean="0"/>
              <a:pPr/>
              <a:t>4/2/2023</a:t>
            </a:fld>
            <a:endParaRPr lang="en-US"/>
          </a:p>
        </p:txBody>
      </p:sp>
      <p:sp>
        <p:nvSpPr>
          <p:cNvPr id="5" name="Footer Placeholder 4">
            <a:extLst>
              <a:ext uri="{FF2B5EF4-FFF2-40B4-BE49-F238E27FC236}">
                <a16:creationId xmlns:a16="http://schemas.microsoft.com/office/drawing/2014/main" id="{4C19546F-5574-05F0-1E78-6286FC7BDF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latin typeface="Gill Sans MT" panose="020B0502020104020203" pitchFamily="34" charset="0"/>
              </a:defRPr>
            </a:lvl1pPr>
          </a:lstStyle>
          <a:p>
            <a:endParaRPr lang="en-US"/>
          </a:p>
        </p:txBody>
      </p:sp>
      <p:sp>
        <p:nvSpPr>
          <p:cNvPr id="6" name="Slide Number Placeholder 5">
            <a:extLst>
              <a:ext uri="{FF2B5EF4-FFF2-40B4-BE49-F238E27FC236}">
                <a16:creationId xmlns:a16="http://schemas.microsoft.com/office/drawing/2014/main" id="{301668ED-C46E-3D36-2833-4F62AA840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latin typeface="Gill Sans MT" panose="020B0502020104020203" pitchFamily="34" charset="0"/>
              </a:defRPr>
            </a:lvl1pPr>
          </a:lstStyle>
          <a:p>
            <a:fld id="{7323BBD8-23A4-4582-BBEA-1D6C2142CB54}" type="slidenum">
              <a:rPr lang="en-US" smtClean="0"/>
              <a:pPr/>
              <a:t>‹#›</a:t>
            </a:fld>
            <a:endParaRPr lang="en-US"/>
          </a:p>
        </p:txBody>
      </p:sp>
    </p:spTree>
    <p:extLst>
      <p:ext uri="{BB962C8B-B14F-4D97-AF65-F5344CB8AC3E}">
        <p14:creationId xmlns:p14="http://schemas.microsoft.com/office/powerpoint/2010/main" val="1842873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0D9B-6D20-D6F8-2CA8-1B47F41CFDFD}"/>
              </a:ext>
            </a:extLst>
          </p:cNvPr>
          <p:cNvSpPr>
            <a:spLocks noGrp="1"/>
          </p:cNvSpPr>
          <p:nvPr>
            <p:ph type="ctrTitle"/>
          </p:nvPr>
        </p:nvSpPr>
        <p:spPr/>
        <p:txBody>
          <a:bodyPr/>
          <a:lstStyle/>
          <a:p>
            <a:r>
              <a:rPr lang="en-US" dirty="0"/>
              <a:t>Financial Education Crew</a:t>
            </a:r>
          </a:p>
        </p:txBody>
      </p:sp>
      <p:sp>
        <p:nvSpPr>
          <p:cNvPr id="3" name="Rectangle: Rounded Corners 2">
            <a:extLst>
              <a:ext uri="{FF2B5EF4-FFF2-40B4-BE49-F238E27FC236}">
                <a16:creationId xmlns:a16="http://schemas.microsoft.com/office/drawing/2014/main" id="{D1390AB1-8D15-AA0A-264C-5417CC012C3D}"/>
              </a:ext>
            </a:extLst>
          </p:cNvPr>
          <p:cNvSpPr/>
          <p:nvPr/>
        </p:nvSpPr>
        <p:spPr>
          <a:xfrm>
            <a:off x="10668000" y="-30554"/>
            <a:ext cx="857116" cy="922084"/>
          </a:xfrm>
          <a:prstGeom prst="round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56A27A1-9112-CBA1-83B8-8AA3EDBD7628}"/>
              </a:ext>
            </a:extLst>
          </p:cNvPr>
          <p:cNvSpPr txBox="1"/>
          <p:nvPr/>
        </p:nvSpPr>
        <p:spPr>
          <a:xfrm>
            <a:off x="9842091" y="891530"/>
            <a:ext cx="2763443" cy="461665"/>
          </a:xfrm>
          <a:prstGeom prst="rect">
            <a:avLst/>
          </a:prstGeom>
          <a:noFill/>
        </p:spPr>
        <p:txBody>
          <a:bodyPr wrap="square" rtlCol="0">
            <a:spAutoFit/>
          </a:bodyPr>
          <a:lstStyle/>
          <a:p>
            <a:r>
              <a:rPr lang="en-US" sz="2400" dirty="0">
                <a:solidFill>
                  <a:srgbClr val="FCA210"/>
                </a:solidFill>
                <a:latin typeface="Arial Rounded MT Bold" panose="020F0704030504030204" pitchFamily="34" charset="0"/>
              </a:rPr>
              <a:t>Assignment 4</a:t>
            </a:r>
          </a:p>
        </p:txBody>
      </p:sp>
    </p:spTree>
    <p:extLst>
      <p:ext uri="{BB962C8B-B14F-4D97-AF65-F5344CB8AC3E}">
        <p14:creationId xmlns:p14="http://schemas.microsoft.com/office/powerpoint/2010/main" val="302005707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0D9B-6D20-D6F8-2CA8-1B47F41CFDFD}"/>
              </a:ext>
            </a:extLst>
          </p:cNvPr>
          <p:cNvSpPr>
            <a:spLocks noGrp="1"/>
          </p:cNvSpPr>
          <p:nvPr>
            <p:ph type="ctrTitle"/>
          </p:nvPr>
        </p:nvSpPr>
        <p:spPr/>
        <p:txBody>
          <a:bodyPr/>
          <a:lstStyle/>
          <a:p>
            <a:r>
              <a:rPr lang="en-US" dirty="0"/>
              <a:t>Why choose FEC?</a:t>
            </a:r>
          </a:p>
        </p:txBody>
      </p:sp>
    </p:spTree>
    <p:extLst>
      <p:ext uri="{BB962C8B-B14F-4D97-AF65-F5344CB8AC3E}">
        <p14:creationId xmlns:p14="http://schemas.microsoft.com/office/powerpoint/2010/main" val="24000987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101-2D47-7BF7-5BFD-822E3C8E02F4}"/>
              </a:ext>
            </a:extLst>
          </p:cNvPr>
          <p:cNvSpPr>
            <a:spLocks noGrp="1"/>
          </p:cNvSpPr>
          <p:nvPr>
            <p:ph type="title"/>
          </p:nvPr>
        </p:nvSpPr>
        <p:spPr/>
        <p:txBody>
          <a:bodyPr/>
          <a:lstStyle/>
          <a:p>
            <a:r>
              <a:rPr lang="en-US" dirty="0"/>
              <a:t>How FEC is Different</a:t>
            </a:r>
          </a:p>
        </p:txBody>
      </p:sp>
      <p:graphicFrame>
        <p:nvGraphicFramePr>
          <p:cNvPr id="4" name="Content Placeholder 3">
            <a:extLst>
              <a:ext uri="{FF2B5EF4-FFF2-40B4-BE49-F238E27FC236}">
                <a16:creationId xmlns:a16="http://schemas.microsoft.com/office/drawing/2014/main" id="{C948E25B-3872-AE57-DD16-DC6D5FB571B4}"/>
              </a:ext>
            </a:extLst>
          </p:cNvPr>
          <p:cNvGraphicFramePr>
            <a:graphicFrameLocks noGrp="1"/>
          </p:cNvGraphicFramePr>
          <p:nvPr>
            <p:ph idx="1"/>
            <p:extLst>
              <p:ext uri="{D42A27DB-BD31-4B8C-83A1-F6EECF244321}">
                <p14:modId xmlns:p14="http://schemas.microsoft.com/office/powerpoint/2010/main" val="1007132696"/>
              </p:ext>
            </p:extLst>
          </p:nvPr>
        </p:nvGraphicFramePr>
        <p:xfrm>
          <a:off x="838200" y="1690688"/>
          <a:ext cx="6208059" cy="36074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D5C1BC24-27EE-7099-BF69-8E2685306640}"/>
              </a:ext>
            </a:extLst>
          </p:cNvPr>
          <p:cNvSpPr/>
          <p:nvPr/>
        </p:nvSpPr>
        <p:spPr>
          <a:xfrm>
            <a:off x="7315200" y="2151529"/>
            <a:ext cx="4312025" cy="2788024"/>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097768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962B-537C-4668-C838-51CBBDC1D2A1}"/>
              </a:ext>
            </a:extLst>
          </p:cNvPr>
          <p:cNvSpPr>
            <a:spLocks noGrp="1"/>
          </p:cNvSpPr>
          <p:nvPr>
            <p:ph type="title"/>
          </p:nvPr>
        </p:nvSpPr>
        <p:spPr>
          <a:xfrm>
            <a:off x="838200" y="365125"/>
            <a:ext cx="5005214" cy="1325563"/>
          </a:xfrm>
        </p:spPr>
        <p:txBody>
          <a:bodyPr>
            <a:normAutofit/>
          </a:bodyPr>
          <a:lstStyle/>
          <a:p>
            <a:r>
              <a:rPr lang="en-US" sz="3250" dirty="0"/>
              <a:t>Age Appropriate Curriculum</a:t>
            </a:r>
          </a:p>
        </p:txBody>
      </p:sp>
      <p:sp>
        <p:nvSpPr>
          <p:cNvPr id="3" name="Content Placeholder 2">
            <a:extLst>
              <a:ext uri="{FF2B5EF4-FFF2-40B4-BE49-F238E27FC236}">
                <a16:creationId xmlns:a16="http://schemas.microsoft.com/office/drawing/2014/main" id="{CD155131-8A49-9581-F19C-AACAB041F18A}"/>
              </a:ext>
            </a:extLst>
          </p:cNvPr>
          <p:cNvSpPr>
            <a:spLocks noGrp="1"/>
          </p:cNvSpPr>
          <p:nvPr>
            <p:ph sz="half" idx="1"/>
          </p:nvPr>
        </p:nvSpPr>
        <p:spPr/>
        <p:txBody>
          <a:bodyPr/>
          <a:lstStyle/>
          <a:p>
            <a:pPr marL="0" indent="0">
              <a:buNone/>
            </a:pPr>
            <a:r>
              <a:rPr lang="en-US" dirty="0"/>
              <a:t>We use engaging, age-appropriate content that is tailored to the needs and preferences of our target audience, making it easier for them to understand and apply financial concepts.</a:t>
            </a:r>
          </a:p>
          <a:p>
            <a:endParaRPr lang="en-US" dirty="0"/>
          </a:p>
        </p:txBody>
      </p:sp>
      <p:sp>
        <p:nvSpPr>
          <p:cNvPr id="4" name="Content Placeholder 3">
            <a:extLst>
              <a:ext uri="{FF2B5EF4-FFF2-40B4-BE49-F238E27FC236}">
                <a16:creationId xmlns:a16="http://schemas.microsoft.com/office/drawing/2014/main" id="{8A84A2A5-E66D-61E1-D60A-8113946CE3F4}"/>
              </a:ext>
            </a:extLst>
          </p:cNvPr>
          <p:cNvSpPr>
            <a:spLocks noGrp="1"/>
          </p:cNvSpPr>
          <p:nvPr>
            <p:ph sz="half" idx="2"/>
          </p:nvPr>
        </p:nvSpPr>
        <p:spPr/>
        <p:txBody>
          <a:bodyPr/>
          <a:lstStyle/>
          <a:p>
            <a:pPr marL="0" indent="0">
              <a:buNone/>
            </a:pPr>
            <a:r>
              <a:rPr lang="en-US" dirty="0"/>
              <a:t>Our platform includes a range of interactive features such as quizzes, games, and simulations that help girls learn and practice financial skills in a fun and engaging way.</a:t>
            </a:r>
          </a:p>
          <a:p>
            <a:endParaRPr lang="en-US" dirty="0"/>
          </a:p>
        </p:txBody>
      </p:sp>
      <p:sp>
        <p:nvSpPr>
          <p:cNvPr id="5" name="Title 1">
            <a:extLst>
              <a:ext uri="{FF2B5EF4-FFF2-40B4-BE49-F238E27FC236}">
                <a16:creationId xmlns:a16="http://schemas.microsoft.com/office/drawing/2014/main" id="{FC8EF7B3-00F1-9BB3-CB2F-31586DFE83FE}"/>
              </a:ext>
            </a:extLst>
          </p:cNvPr>
          <p:cNvSpPr txBox="1">
            <a:spLocks/>
          </p:cNvSpPr>
          <p:nvPr/>
        </p:nvSpPr>
        <p:spPr>
          <a:xfrm>
            <a:off x="6096000" y="365124"/>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a:lstStyle>
          <a:p>
            <a:r>
              <a:rPr lang="en-US" sz="3300" dirty="0"/>
              <a:t>Interactive Learning</a:t>
            </a:r>
          </a:p>
        </p:txBody>
      </p:sp>
      <p:sp>
        <p:nvSpPr>
          <p:cNvPr id="6" name="Rectangle 5">
            <a:extLst>
              <a:ext uri="{FF2B5EF4-FFF2-40B4-BE49-F238E27FC236}">
                <a16:creationId xmlns:a16="http://schemas.microsoft.com/office/drawing/2014/main" id="{C392B806-44BD-0002-93BC-882B2552B696}"/>
              </a:ext>
            </a:extLst>
          </p:cNvPr>
          <p:cNvSpPr/>
          <p:nvPr/>
        </p:nvSpPr>
        <p:spPr>
          <a:xfrm>
            <a:off x="4350369" y="3921123"/>
            <a:ext cx="1493044" cy="2571752"/>
          </a:xfrm>
          <a:prstGeom prst="rect">
            <a:avLst/>
          </a:prstGeom>
          <a:blipFill>
            <a:blip r:embed="rId3"/>
            <a:stretch>
              <a:fillRect/>
            </a:stretch>
          </a:blip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0E651D3-947E-8B17-FB60-F7A7AE889928}"/>
              </a:ext>
            </a:extLst>
          </p:cNvPr>
          <p:cNvSpPr/>
          <p:nvPr/>
        </p:nvSpPr>
        <p:spPr>
          <a:xfrm>
            <a:off x="5843587" y="4286249"/>
            <a:ext cx="1493043" cy="2571751"/>
          </a:xfrm>
          <a:prstGeom prst="rect">
            <a:avLst/>
          </a:prstGeom>
          <a:blipFill>
            <a:blip r:embed="rId4"/>
            <a:stretch>
              <a:fillRect/>
            </a:stretch>
          </a:blip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3746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962B-537C-4668-C838-51CBBDC1D2A1}"/>
              </a:ext>
            </a:extLst>
          </p:cNvPr>
          <p:cNvSpPr>
            <a:spLocks noGrp="1"/>
          </p:cNvSpPr>
          <p:nvPr>
            <p:ph type="title"/>
          </p:nvPr>
        </p:nvSpPr>
        <p:spPr>
          <a:xfrm>
            <a:off x="838200" y="365125"/>
            <a:ext cx="5181600" cy="1325563"/>
          </a:xfrm>
        </p:spPr>
        <p:txBody>
          <a:bodyPr>
            <a:normAutofit/>
          </a:bodyPr>
          <a:lstStyle/>
          <a:p>
            <a:r>
              <a:rPr lang="en-US" sz="4000" dirty="0"/>
              <a:t>Personalized Coaching</a:t>
            </a:r>
          </a:p>
        </p:txBody>
      </p:sp>
      <p:sp>
        <p:nvSpPr>
          <p:cNvPr id="3" name="Content Placeholder 2">
            <a:extLst>
              <a:ext uri="{FF2B5EF4-FFF2-40B4-BE49-F238E27FC236}">
                <a16:creationId xmlns:a16="http://schemas.microsoft.com/office/drawing/2014/main" id="{CD155131-8A49-9581-F19C-AACAB041F18A}"/>
              </a:ext>
            </a:extLst>
          </p:cNvPr>
          <p:cNvSpPr>
            <a:spLocks noGrp="1"/>
          </p:cNvSpPr>
          <p:nvPr>
            <p:ph sz="half" idx="1"/>
          </p:nvPr>
        </p:nvSpPr>
        <p:spPr/>
        <p:txBody>
          <a:bodyPr/>
          <a:lstStyle/>
          <a:p>
            <a:pPr marL="0" indent="0">
              <a:buNone/>
            </a:pPr>
            <a:r>
              <a:rPr lang="en-US" dirty="0"/>
              <a:t>Our platform includes personalized coaching and support features that help girls set financial goals and develop customized plans to achieve them.</a:t>
            </a:r>
          </a:p>
        </p:txBody>
      </p:sp>
      <p:sp>
        <p:nvSpPr>
          <p:cNvPr id="4" name="Content Placeholder 3">
            <a:extLst>
              <a:ext uri="{FF2B5EF4-FFF2-40B4-BE49-F238E27FC236}">
                <a16:creationId xmlns:a16="http://schemas.microsoft.com/office/drawing/2014/main" id="{8A84A2A5-E66D-61E1-D60A-8113946CE3F4}"/>
              </a:ext>
            </a:extLst>
          </p:cNvPr>
          <p:cNvSpPr>
            <a:spLocks noGrp="1"/>
          </p:cNvSpPr>
          <p:nvPr>
            <p:ph sz="half" idx="2"/>
          </p:nvPr>
        </p:nvSpPr>
        <p:spPr/>
        <p:txBody>
          <a:bodyPr/>
          <a:lstStyle/>
          <a:p>
            <a:pPr marL="0" indent="0">
              <a:buNone/>
            </a:pPr>
            <a:r>
              <a:rPr lang="en-US" dirty="0"/>
              <a:t> We work closely with schools, parents, and community organizations to create a supportive environment that fosters financial literacy and responsibility.</a:t>
            </a:r>
          </a:p>
        </p:txBody>
      </p:sp>
      <p:sp>
        <p:nvSpPr>
          <p:cNvPr id="5" name="Title 1">
            <a:extLst>
              <a:ext uri="{FF2B5EF4-FFF2-40B4-BE49-F238E27FC236}">
                <a16:creationId xmlns:a16="http://schemas.microsoft.com/office/drawing/2014/main" id="{FC8EF7B3-00F1-9BB3-CB2F-31586DFE83FE}"/>
              </a:ext>
            </a:extLst>
          </p:cNvPr>
          <p:cNvSpPr txBox="1">
            <a:spLocks/>
          </p:cNvSpPr>
          <p:nvPr/>
        </p:nvSpPr>
        <p:spPr>
          <a:xfrm>
            <a:off x="6096000" y="365124"/>
            <a:ext cx="53864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a:lstStyle>
          <a:p>
            <a:r>
              <a:rPr lang="en-US" sz="4000" dirty="0"/>
              <a:t>Community Engagement</a:t>
            </a:r>
          </a:p>
        </p:txBody>
      </p:sp>
      <p:sp>
        <p:nvSpPr>
          <p:cNvPr id="6" name="Rectangle 5">
            <a:extLst>
              <a:ext uri="{FF2B5EF4-FFF2-40B4-BE49-F238E27FC236}">
                <a16:creationId xmlns:a16="http://schemas.microsoft.com/office/drawing/2014/main" id="{C392B806-44BD-0002-93BC-882B2552B696}"/>
              </a:ext>
            </a:extLst>
          </p:cNvPr>
          <p:cNvSpPr/>
          <p:nvPr/>
        </p:nvSpPr>
        <p:spPr>
          <a:xfrm>
            <a:off x="4350369" y="3921123"/>
            <a:ext cx="1493044" cy="2571752"/>
          </a:xfrm>
          <a:prstGeom prst="rect">
            <a:avLst/>
          </a:prstGeom>
          <a:blipFill>
            <a:blip r:embed="rId3"/>
            <a:stretch>
              <a:fillRect/>
            </a:stretch>
          </a:blip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0E651D3-947E-8B17-FB60-F7A7AE889928}"/>
              </a:ext>
            </a:extLst>
          </p:cNvPr>
          <p:cNvSpPr/>
          <p:nvPr/>
        </p:nvSpPr>
        <p:spPr>
          <a:xfrm>
            <a:off x="5843587" y="4286249"/>
            <a:ext cx="1493043" cy="2571751"/>
          </a:xfrm>
          <a:prstGeom prst="rect">
            <a:avLst/>
          </a:prstGeom>
          <a:blipFill>
            <a:blip r:embed="rId4"/>
            <a:stretch>
              <a:fillRect/>
            </a:stretch>
          </a:blip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34513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2A50-E68F-A671-F078-C9CEEED1C338}"/>
              </a:ext>
            </a:extLst>
          </p:cNvPr>
          <p:cNvSpPr>
            <a:spLocks noGrp="1"/>
          </p:cNvSpPr>
          <p:nvPr>
            <p:ph type="title"/>
          </p:nvPr>
        </p:nvSpPr>
        <p:spPr/>
        <p:txBody>
          <a:bodyPr/>
          <a:lstStyle/>
          <a:p>
            <a:r>
              <a:rPr lang="en-US" dirty="0"/>
              <a:t>FEC is different: </a:t>
            </a:r>
          </a:p>
        </p:txBody>
      </p:sp>
      <p:graphicFrame>
        <p:nvGraphicFramePr>
          <p:cNvPr id="4" name="Content Placeholder 3">
            <a:extLst>
              <a:ext uri="{FF2B5EF4-FFF2-40B4-BE49-F238E27FC236}">
                <a16:creationId xmlns:a16="http://schemas.microsoft.com/office/drawing/2014/main" id="{3EA4D53E-063F-1528-FD6D-A16E9FC465B6}"/>
              </a:ext>
            </a:extLst>
          </p:cNvPr>
          <p:cNvGraphicFramePr>
            <a:graphicFrameLocks noGrp="1"/>
          </p:cNvGraphicFramePr>
          <p:nvPr>
            <p:ph idx="1"/>
            <p:extLst>
              <p:ext uri="{D42A27DB-BD31-4B8C-83A1-F6EECF244321}">
                <p14:modId xmlns:p14="http://schemas.microsoft.com/office/powerpoint/2010/main" val="2364468922"/>
              </p:ext>
            </p:extLst>
          </p:nvPr>
        </p:nvGraphicFramePr>
        <p:xfrm>
          <a:off x="838200" y="1785938"/>
          <a:ext cx="5257800" cy="4086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0A783F65-3139-4737-1CB4-B1AC2129065A}"/>
              </a:ext>
            </a:extLst>
          </p:cNvPr>
          <p:cNvSpPr/>
          <p:nvPr/>
        </p:nvSpPr>
        <p:spPr>
          <a:xfrm>
            <a:off x="6350794" y="2114550"/>
            <a:ext cx="4227559" cy="3443288"/>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24650"/>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0D9B-6D20-D6F8-2CA8-1B47F41CFDFD}"/>
              </a:ext>
            </a:extLst>
          </p:cNvPr>
          <p:cNvSpPr>
            <a:spLocks noGrp="1"/>
          </p:cNvSpPr>
          <p:nvPr>
            <p:ph type="ctrTitle"/>
          </p:nvPr>
        </p:nvSpPr>
        <p:spPr/>
        <p:txBody>
          <a:bodyPr/>
          <a:lstStyle/>
          <a:p>
            <a:r>
              <a:rPr lang="en-US" dirty="0"/>
              <a:t>Moving Forward</a:t>
            </a:r>
          </a:p>
        </p:txBody>
      </p:sp>
    </p:spTree>
    <p:extLst>
      <p:ext uri="{BB962C8B-B14F-4D97-AF65-F5344CB8AC3E}">
        <p14:creationId xmlns:p14="http://schemas.microsoft.com/office/powerpoint/2010/main" val="403604765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962B-537C-4668-C838-51CBBDC1D2A1}"/>
              </a:ext>
            </a:extLst>
          </p:cNvPr>
          <p:cNvSpPr>
            <a:spLocks noGrp="1"/>
          </p:cNvSpPr>
          <p:nvPr>
            <p:ph type="title"/>
          </p:nvPr>
        </p:nvSpPr>
        <p:spPr>
          <a:xfrm>
            <a:off x="838200" y="365125"/>
            <a:ext cx="5005214" cy="1325563"/>
          </a:xfrm>
        </p:spPr>
        <p:txBody>
          <a:bodyPr>
            <a:normAutofit/>
          </a:bodyPr>
          <a:lstStyle/>
          <a:p>
            <a:r>
              <a:rPr lang="en-US" sz="3300" dirty="0"/>
              <a:t>Conduct the Research</a:t>
            </a:r>
          </a:p>
        </p:txBody>
      </p:sp>
      <p:sp>
        <p:nvSpPr>
          <p:cNvPr id="3" name="Content Placeholder 2">
            <a:extLst>
              <a:ext uri="{FF2B5EF4-FFF2-40B4-BE49-F238E27FC236}">
                <a16:creationId xmlns:a16="http://schemas.microsoft.com/office/drawing/2014/main" id="{CD155131-8A49-9581-F19C-AACAB041F18A}"/>
              </a:ext>
            </a:extLst>
          </p:cNvPr>
          <p:cNvSpPr>
            <a:spLocks noGrp="1"/>
          </p:cNvSpPr>
          <p:nvPr>
            <p:ph sz="half" idx="1"/>
          </p:nvPr>
        </p:nvSpPr>
        <p:spPr/>
        <p:txBody>
          <a:bodyPr/>
          <a:lstStyle/>
          <a:p>
            <a:r>
              <a:rPr lang="en-US" dirty="0"/>
              <a:t>Interviews</a:t>
            </a:r>
          </a:p>
          <a:p>
            <a:r>
              <a:rPr lang="en-US" dirty="0"/>
              <a:t>Feedback Survey</a:t>
            </a:r>
          </a:p>
          <a:p>
            <a:endParaRPr lang="en-US" dirty="0"/>
          </a:p>
        </p:txBody>
      </p:sp>
      <p:sp>
        <p:nvSpPr>
          <p:cNvPr id="4" name="Content Placeholder 3">
            <a:extLst>
              <a:ext uri="{FF2B5EF4-FFF2-40B4-BE49-F238E27FC236}">
                <a16:creationId xmlns:a16="http://schemas.microsoft.com/office/drawing/2014/main" id="{8A84A2A5-E66D-61E1-D60A-8113946CE3F4}"/>
              </a:ext>
            </a:extLst>
          </p:cNvPr>
          <p:cNvSpPr>
            <a:spLocks noGrp="1"/>
          </p:cNvSpPr>
          <p:nvPr>
            <p:ph sz="half" idx="2"/>
          </p:nvPr>
        </p:nvSpPr>
        <p:spPr/>
        <p:txBody>
          <a:bodyPr/>
          <a:lstStyle/>
          <a:p>
            <a:r>
              <a:rPr lang="en-US" dirty="0"/>
              <a:t>Train Teachers</a:t>
            </a:r>
          </a:p>
          <a:p>
            <a:r>
              <a:rPr lang="en-US" dirty="0"/>
              <a:t>Create Relevant Content</a:t>
            </a:r>
          </a:p>
          <a:p>
            <a:r>
              <a:rPr lang="en-US" dirty="0"/>
              <a:t>Accredited Courses</a:t>
            </a:r>
          </a:p>
          <a:p>
            <a:r>
              <a:rPr lang="en-US" dirty="0"/>
              <a:t>Industrially Recognized Certifications</a:t>
            </a:r>
          </a:p>
        </p:txBody>
      </p:sp>
      <p:sp>
        <p:nvSpPr>
          <p:cNvPr id="5" name="Title 1">
            <a:extLst>
              <a:ext uri="{FF2B5EF4-FFF2-40B4-BE49-F238E27FC236}">
                <a16:creationId xmlns:a16="http://schemas.microsoft.com/office/drawing/2014/main" id="{FC8EF7B3-00F1-9BB3-CB2F-31586DFE83FE}"/>
              </a:ext>
            </a:extLst>
          </p:cNvPr>
          <p:cNvSpPr txBox="1">
            <a:spLocks/>
          </p:cNvSpPr>
          <p:nvPr/>
        </p:nvSpPr>
        <p:spPr>
          <a:xfrm>
            <a:off x="6096000" y="365124"/>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a:lstStyle>
          <a:p>
            <a:r>
              <a:rPr lang="en-US" sz="3300" dirty="0"/>
              <a:t>Develop Key Differentiators</a:t>
            </a:r>
          </a:p>
        </p:txBody>
      </p:sp>
      <p:sp>
        <p:nvSpPr>
          <p:cNvPr id="8" name="Rectangle 7">
            <a:extLst>
              <a:ext uri="{FF2B5EF4-FFF2-40B4-BE49-F238E27FC236}">
                <a16:creationId xmlns:a16="http://schemas.microsoft.com/office/drawing/2014/main" id="{693A209A-9766-0D9E-66D7-708546B1AA5D}"/>
              </a:ext>
            </a:extLst>
          </p:cNvPr>
          <p:cNvSpPr/>
          <p:nvPr/>
        </p:nvSpPr>
        <p:spPr>
          <a:xfrm>
            <a:off x="4728241" y="4452190"/>
            <a:ext cx="4112933" cy="240581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84200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0D9B-6D20-D6F8-2CA8-1B47F41CFDFD}"/>
              </a:ext>
            </a:extLst>
          </p:cNvPr>
          <p:cNvSpPr>
            <a:spLocks noGrp="1"/>
          </p:cNvSpPr>
          <p:nvPr>
            <p:ph type="ctrTitle"/>
          </p:nvPr>
        </p:nvSpPr>
        <p:spPr/>
        <p:txBody>
          <a:bodyPr/>
          <a:lstStyle/>
          <a:p>
            <a:r>
              <a:rPr lang="en-US" dirty="0"/>
              <a:t>In Conclusion…</a:t>
            </a:r>
          </a:p>
        </p:txBody>
      </p:sp>
    </p:spTree>
    <p:extLst>
      <p:ext uri="{BB962C8B-B14F-4D97-AF65-F5344CB8AC3E}">
        <p14:creationId xmlns:p14="http://schemas.microsoft.com/office/powerpoint/2010/main" val="22906411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74C1E2-D659-B84F-F6EB-8216D3EE6CD6}"/>
              </a:ext>
            </a:extLst>
          </p:cNvPr>
          <p:cNvSpPr/>
          <p:nvPr/>
        </p:nvSpPr>
        <p:spPr>
          <a:xfrm>
            <a:off x="708211" y="2095780"/>
            <a:ext cx="3200400" cy="266643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766AA34-9386-D7C5-1679-8A9C371D8132}"/>
              </a:ext>
            </a:extLst>
          </p:cNvPr>
          <p:cNvSpPr/>
          <p:nvPr/>
        </p:nvSpPr>
        <p:spPr>
          <a:xfrm>
            <a:off x="4706471" y="4213412"/>
            <a:ext cx="2779058" cy="2159933"/>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46F9744-C3F2-D58C-8CB9-AFF6D0E2E31D}"/>
              </a:ext>
            </a:extLst>
          </p:cNvPr>
          <p:cNvSpPr/>
          <p:nvPr/>
        </p:nvSpPr>
        <p:spPr>
          <a:xfrm>
            <a:off x="8319247" y="2095779"/>
            <a:ext cx="2788024" cy="2666439"/>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1C9038-8234-8BBC-8595-4702630112DF}"/>
              </a:ext>
            </a:extLst>
          </p:cNvPr>
          <p:cNvSpPr/>
          <p:nvPr/>
        </p:nvSpPr>
        <p:spPr>
          <a:xfrm>
            <a:off x="4159623" y="615390"/>
            <a:ext cx="3908612" cy="3266328"/>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21616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0D9B-6D20-D6F8-2CA8-1B47F41CFDFD}"/>
              </a:ext>
            </a:extLst>
          </p:cNvPr>
          <p:cNvSpPr>
            <a:spLocks noGrp="1"/>
          </p:cNvSpPr>
          <p:nvPr>
            <p:ph type="ctrTitle"/>
          </p:nvPr>
        </p:nvSpPr>
        <p:spPr/>
        <p:txBody>
          <a:bodyPr/>
          <a:lstStyle/>
          <a:p>
            <a:r>
              <a:rPr lang="en-US" dirty="0"/>
              <a:t>Thank You</a:t>
            </a:r>
          </a:p>
        </p:txBody>
      </p:sp>
      <p:sp>
        <p:nvSpPr>
          <p:cNvPr id="3" name="Title 1">
            <a:extLst>
              <a:ext uri="{FF2B5EF4-FFF2-40B4-BE49-F238E27FC236}">
                <a16:creationId xmlns:a16="http://schemas.microsoft.com/office/drawing/2014/main" id="{F8082281-111C-3169-2D8E-CA45655AC399}"/>
              </a:ext>
            </a:extLst>
          </p:cNvPr>
          <p:cNvSpPr txBox="1">
            <a:spLocks/>
          </p:cNvSpPr>
          <p:nvPr/>
        </p:nvSpPr>
        <p:spPr>
          <a:xfrm>
            <a:off x="3809860" y="3509963"/>
            <a:ext cx="5082988" cy="10837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Gill Sans MT" panose="020B0502020104020203" pitchFamily="34" charset="0"/>
                <a:ea typeface="+mj-ea"/>
                <a:cs typeface="+mj-cs"/>
              </a:defRPr>
            </a:lvl1pPr>
          </a:lstStyle>
          <a:p>
            <a:r>
              <a:rPr lang="en-US" sz="2000" b="1" dirty="0"/>
              <a:t>Emma Cohen - Ikenna Daniel Nwankwo - Lamis </a:t>
            </a:r>
            <a:r>
              <a:rPr lang="en-US" sz="2000" b="1" dirty="0" err="1"/>
              <a:t>Salloum</a:t>
            </a:r>
            <a:r>
              <a:rPr lang="en-US" sz="2000" b="1" dirty="0"/>
              <a:t> </a:t>
            </a:r>
            <a:r>
              <a:rPr lang="en-US" sz="2000" b="1" dirty="0" err="1"/>
              <a:t>Yared</a:t>
            </a:r>
            <a:r>
              <a:rPr lang="en-US" sz="2000" b="1" dirty="0"/>
              <a:t> - Rohan </a:t>
            </a:r>
            <a:r>
              <a:rPr lang="en-US" sz="2000" b="1" dirty="0" err="1"/>
              <a:t>Upadhaya</a:t>
            </a:r>
            <a:r>
              <a:rPr lang="en-US" sz="2000" b="1" dirty="0"/>
              <a:t> - Vaishnavi Pritam Veer</a:t>
            </a:r>
          </a:p>
        </p:txBody>
      </p:sp>
    </p:spTree>
    <p:extLst>
      <p:ext uri="{BB962C8B-B14F-4D97-AF65-F5344CB8AC3E}">
        <p14:creationId xmlns:p14="http://schemas.microsoft.com/office/powerpoint/2010/main" val="360281297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4E43-474C-FFD5-D66B-3BE0E106A530}"/>
              </a:ext>
            </a:extLst>
          </p:cNvPr>
          <p:cNvSpPr>
            <a:spLocks noGrp="1"/>
          </p:cNvSpPr>
          <p:nvPr>
            <p:ph type="title"/>
          </p:nvPr>
        </p:nvSpPr>
        <p:spPr/>
        <p:txBody>
          <a:bodyPr/>
          <a:lstStyle/>
          <a:p>
            <a:r>
              <a:rPr lang="en-US" dirty="0"/>
              <a:t>Quick Overview of </a:t>
            </a:r>
            <a:r>
              <a:rPr lang="en-US" dirty="0" err="1"/>
              <a:t>Nanhi</a:t>
            </a:r>
            <a:r>
              <a:rPr lang="en-US" dirty="0"/>
              <a:t> Kali</a:t>
            </a:r>
          </a:p>
        </p:txBody>
      </p:sp>
      <p:sp>
        <p:nvSpPr>
          <p:cNvPr id="3" name="Content Placeholder 2">
            <a:extLst>
              <a:ext uri="{FF2B5EF4-FFF2-40B4-BE49-F238E27FC236}">
                <a16:creationId xmlns:a16="http://schemas.microsoft.com/office/drawing/2014/main" id="{09E2C1BE-5980-718B-555E-745D1EE20584}"/>
              </a:ext>
            </a:extLst>
          </p:cNvPr>
          <p:cNvSpPr>
            <a:spLocks noGrp="1"/>
          </p:cNvSpPr>
          <p:nvPr>
            <p:ph idx="1"/>
          </p:nvPr>
        </p:nvSpPr>
        <p:spPr/>
        <p:txBody>
          <a:bodyPr/>
          <a:lstStyle/>
          <a:p>
            <a:pPr marL="0" indent="0">
              <a:buNone/>
            </a:pPr>
            <a:r>
              <a:rPr lang="en-US" dirty="0" err="1"/>
              <a:t>Nanhi</a:t>
            </a:r>
            <a:r>
              <a:rPr lang="en-US" dirty="0"/>
              <a:t> Kali is a non-governmental organization (NGO) in India that works to provide education to underprivileged girl children in the country. The organization was founded in 1996 by Anand Mahindra, the chairman of the Mahindra Group, and his wife, Anuradha Mahindra.</a:t>
            </a:r>
          </a:p>
          <a:p>
            <a:pPr marL="0" indent="0">
              <a:buNone/>
            </a:pPr>
            <a:endParaRPr lang="en-US" dirty="0"/>
          </a:p>
        </p:txBody>
      </p:sp>
      <p:sp>
        <p:nvSpPr>
          <p:cNvPr id="5" name="Rectangle 4">
            <a:extLst>
              <a:ext uri="{FF2B5EF4-FFF2-40B4-BE49-F238E27FC236}">
                <a16:creationId xmlns:a16="http://schemas.microsoft.com/office/drawing/2014/main" id="{CE01FFA0-2BA4-FCEA-3969-ED84B5F51849}"/>
              </a:ext>
            </a:extLst>
          </p:cNvPr>
          <p:cNvSpPr/>
          <p:nvPr/>
        </p:nvSpPr>
        <p:spPr>
          <a:xfrm>
            <a:off x="9906000" y="6024282"/>
            <a:ext cx="2286000" cy="83371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279F1FC-9FF3-F352-40B8-B1490910C301}"/>
              </a:ext>
            </a:extLst>
          </p:cNvPr>
          <p:cNvSpPr/>
          <p:nvPr/>
        </p:nvSpPr>
        <p:spPr>
          <a:xfrm>
            <a:off x="3442447" y="3645461"/>
            <a:ext cx="4365812" cy="266643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4378111"/>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5E7A-18F0-0906-F3DB-8922445CF8AB}"/>
              </a:ext>
            </a:extLst>
          </p:cNvPr>
          <p:cNvSpPr>
            <a:spLocks noGrp="1"/>
          </p:cNvSpPr>
          <p:nvPr>
            <p:ph type="title"/>
          </p:nvPr>
        </p:nvSpPr>
        <p:spPr/>
        <p:txBody>
          <a:bodyPr/>
          <a:lstStyle/>
          <a:p>
            <a:r>
              <a:rPr lang="en-US" dirty="0"/>
              <a:t>Meeting Agenda:</a:t>
            </a:r>
          </a:p>
        </p:txBody>
      </p:sp>
      <p:sp>
        <p:nvSpPr>
          <p:cNvPr id="3" name="Content Placeholder 2">
            <a:extLst>
              <a:ext uri="{FF2B5EF4-FFF2-40B4-BE49-F238E27FC236}">
                <a16:creationId xmlns:a16="http://schemas.microsoft.com/office/drawing/2014/main" id="{E41C689D-FF9A-1975-526C-C6ADBEF6717D}"/>
              </a:ext>
            </a:extLst>
          </p:cNvPr>
          <p:cNvSpPr>
            <a:spLocks noGrp="1"/>
          </p:cNvSpPr>
          <p:nvPr>
            <p:ph idx="1"/>
          </p:nvPr>
        </p:nvSpPr>
        <p:spPr/>
        <p:txBody>
          <a:bodyPr/>
          <a:lstStyle/>
          <a:p>
            <a:r>
              <a:rPr lang="en-US" dirty="0"/>
              <a:t>Who is FEC?</a:t>
            </a:r>
          </a:p>
          <a:p>
            <a:r>
              <a:rPr lang="en-US" dirty="0"/>
              <a:t>Why Choose FEC?</a:t>
            </a:r>
          </a:p>
          <a:p>
            <a:r>
              <a:rPr lang="en-US" dirty="0"/>
              <a:t>Moving Forward</a:t>
            </a:r>
          </a:p>
          <a:p>
            <a:r>
              <a:rPr lang="en-US" dirty="0"/>
              <a:t>Conclusion</a:t>
            </a:r>
          </a:p>
          <a:p>
            <a:endParaRPr lang="en-US" dirty="0"/>
          </a:p>
        </p:txBody>
      </p:sp>
    </p:spTree>
    <p:extLst>
      <p:ext uri="{BB962C8B-B14F-4D97-AF65-F5344CB8AC3E}">
        <p14:creationId xmlns:p14="http://schemas.microsoft.com/office/powerpoint/2010/main" val="155301548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0D9B-6D20-D6F8-2CA8-1B47F41CFDFD}"/>
              </a:ext>
            </a:extLst>
          </p:cNvPr>
          <p:cNvSpPr>
            <a:spLocks noGrp="1"/>
          </p:cNvSpPr>
          <p:nvPr>
            <p:ph type="ctrTitle"/>
          </p:nvPr>
        </p:nvSpPr>
        <p:spPr/>
        <p:txBody>
          <a:bodyPr/>
          <a:lstStyle/>
          <a:p>
            <a:r>
              <a:rPr lang="en-US" dirty="0"/>
              <a:t>Who is FEC?</a:t>
            </a:r>
          </a:p>
        </p:txBody>
      </p:sp>
    </p:spTree>
    <p:extLst>
      <p:ext uri="{BB962C8B-B14F-4D97-AF65-F5344CB8AC3E}">
        <p14:creationId xmlns:p14="http://schemas.microsoft.com/office/powerpoint/2010/main" val="143961930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5570-9D31-1D86-2E9E-0BE7B951C4F8}"/>
              </a:ext>
            </a:extLst>
          </p:cNvPr>
          <p:cNvSpPr>
            <a:spLocks noGrp="1"/>
          </p:cNvSpPr>
          <p:nvPr>
            <p:ph type="title"/>
          </p:nvPr>
        </p:nvSpPr>
        <p:spPr/>
        <p:txBody>
          <a:bodyPr/>
          <a:lstStyle/>
          <a:p>
            <a:r>
              <a:rPr lang="en-US" dirty="0"/>
              <a:t>About Financial Education Crew</a:t>
            </a:r>
          </a:p>
        </p:txBody>
      </p:sp>
      <p:sp>
        <p:nvSpPr>
          <p:cNvPr id="4" name="Rectangle 3">
            <a:extLst>
              <a:ext uri="{FF2B5EF4-FFF2-40B4-BE49-F238E27FC236}">
                <a16:creationId xmlns:a16="http://schemas.microsoft.com/office/drawing/2014/main" id="{7E0BDC77-9CA4-F105-E31B-30068F5ECA24}"/>
              </a:ext>
            </a:extLst>
          </p:cNvPr>
          <p:cNvSpPr/>
          <p:nvPr/>
        </p:nvSpPr>
        <p:spPr>
          <a:xfrm>
            <a:off x="1120588" y="2095780"/>
            <a:ext cx="4365812" cy="266643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3D6EC05-6997-0949-A7FB-E2238E82EB8C}"/>
              </a:ext>
            </a:extLst>
          </p:cNvPr>
          <p:cNvSpPr/>
          <p:nvPr/>
        </p:nvSpPr>
        <p:spPr>
          <a:xfrm>
            <a:off x="6705600" y="2095780"/>
            <a:ext cx="4365812" cy="266643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19490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3451-256B-D9A0-3D73-EA9A0C6D7F58}"/>
              </a:ext>
            </a:extLst>
          </p:cNvPr>
          <p:cNvSpPr>
            <a:spLocks noGrp="1"/>
          </p:cNvSpPr>
          <p:nvPr>
            <p:ph type="title"/>
          </p:nvPr>
        </p:nvSpPr>
        <p:spPr/>
        <p:txBody>
          <a:bodyPr/>
          <a:lstStyle/>
          <a:p>
            <a:r>
              <a:rPr lang="en-US" dirty="0"/>
              <a:t>The Problem Around Spending</a:t>
            </a:r>
          </a:p>
        </p:txBody>
      </p:sp>
      <p:graphicFrame>
        <p:nvGraphicFramePr>
          <p:cNvPr id="7" name="Content Placeholder 6">
            <a:extLst>
              <a:ext uri="{FF2B5EF4-FFF2-40B4-BE49-F238E27FC236}">
                <a16:creationId xmlns:a16="http://schemas.microsoft.com/office/drawing/2014/main" id="{335557BC-F0C8-0503-87AC-6CA25914FCB5}"/>
              </a:ext>
            </a:extLst>
          </p:cNvPr>
          <p:cNvGraphicFramePr>
            <a:graphicFrameLocks noGrp="1"/>
          </p:cNvGraphicFramePr>
          <p:nvPr>
            <p:ph idx="1"/>
            <p:extLst>
              <p:ext uri="{D42A27DB-BD31-4B8C-83A1-F6EECF244321}">
                <p14:modId xmlns:p14="http://schemas.microsoft.com/office/powerpoint/2010/main" val="4065693904"/>
              </p:ext>
            </p:extLst>
          </p:nvPr>
        </p:nvGraphicFramePr>
        <p:xfrm>
          <a:off x="98612" y="699247"/>
          <a:ext cx="12093388" cy="5477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428531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F799-ADCD-0F58-4419-59E75E7D4723}"/>
              </a:ext>
            </a:extLst>
          </p:cNvPr>
          <p:cNvSpPr>
            <a:spLocks noGrp="1"/>
          </p:cNvSpPr>
          <p:nvPr>
            <p:ph type="title"/>
          </p:nvPr>
        </p:nvSpPr>
        <p:spPr/>
        <p:txBody>
          <a:bodyPr/>
          <a:lstStyle/>
          <a:p>
            <a:r>
              <a:rPr lang="en-US" dirty="0"/>
              <a:t>Looking at the Problem at World Level</a:t>
            </a:r>
          </a:p>
        </p:txBody>
      </p:sp>
      <p:sp>
        <p:nvSpPr>
          <p:cNvPr id="4" name="Rectangle 3">
            <a:extLst>
              <a:ext uri="{FF2B5EF4-FFF2-40B4-BE49-F238E27FC236}">
                <a16:creationId xmlns:a16="http://schemas.microsoft.com/office/drawing/2014/main" id="{6FA8BA2F-E3B1-066F-0D9D-77CF5F46C3B9}"/>
              </a:ext>
            </a:extLst>
          </p:cNvPr>
          <p:cNvSpPr/>
          <p:nvPr/>
        </p:nvSpPr>
        <p:spPr>
          <a:xfrm>
            <a:off x="1721223" y="1925451"/>
            <a:ext cx="8238565" cy="266643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498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78E0-12ED-D72C-A274-62DE5A3C0272}"/>
              </a:ext>
            </a:extLst>
          </p:cNvPr>
          <p:cNvSpPr>
            <a:spLocks noGrp="1"/>
          </p:cNvSpPr>
          <p:nvPr>
            <p:ph type="title"/>
          </p:nvPr>
        </p:nvSpPr>
        <p:spPr/>
        <p:txBody>
          <a:bodyPr/>
          <a:lstStyle/>
          <a:p>
            <a:r>
              <a:rPr lang="en-US" dirty="0"/>
              <a:t>Root Cause of this Problem</a:t>
            </a:r>
          </a:p>
        </p:txBody>
      </p:sp>
      <p:graphicFrame>
        <p:nvGraphicFramePr>
          <p:cNvPr id="4" name="Content Placeholder 3">
            <a:extLst>
              <a:ext uri="{FF2B5EF4-FFF2-40B4-BE49-F238E27FC236}">
                <a16:creationId xmlns:a16="http://schemas.microsoft.com/office/drawing/2014/main" id="{AD2B876A-333F-D4F2-37BD-318A7A5AE429}"/>
              </a:ext>
            </a:extLst>
          </p:cNvPr>
          <p:cNvGraphicFramePr>
            <a:graphicFrameLocks noGrp="1"/>
          </p:cNvGraphicFramePr>
          <p:nvPr>
            <p:ph idx="1"/>
            <p:extLst>
              <p:ext uri="{D42A27DB-BD31-4B8C-83A1-F6EECF244321}">
                <p14:modId xmlns:p14="http://schemas.microsoft.com/office/powerpoint/2010/main" val="150156253"/>
              </p:ext>
            </p:extLst>
          </p:nvPr>
        </p:nvGraphicFramePr>
        <p:xfrm>
          <a:off x="838200" y="1690688"/>
          <a:ext cx="9714875" cy="3883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37566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740B-0269-4B20-D692-5CBE3082E404}"/>
              </a:ext>
            </a:extLst>
          </p:cNvPr>
          <p:cNvSpPr>
            <a:spLocks noGrp="1"/>
          </p:cNvSpPr>
          <p:nvPr>
            <p:ph type="title"/>
          </p:nvPr>
        </p:nvSpPr>
        <p:spPr/>
        <p:txBody>
          <a:bodyPr/>
          <a:lstStyle/>
          <a:p>
            <a:r>
              <a:rPr lang="en-US" dirty="0"/>
              <a:t>What the Course Offers</a:t>
            </a:r>
          </a:p>
        </p:txBody>
      </p:sp>
      <p:graphicFrame>
        <p:nvGraphicFramePr>
          <p:cNvPr id="5" name="Content Placeholder 4">
            <a:extLst>
              <a:ext uri="{FF2B5EF4-FFF2-40B4-BE49-F238E27FC236}">
                <a16:creationId xmlns:a16="http://schemas.microsoft.com/office/drawing/2014/main" id="{5EFD1ACC-FD64-DBAE-2CD1-D482AA4D8FBB}"/>
              </a:ext>
            </a:extLst>
          </p:cNvPr>
          <p:cNvGraphicFramePr>
            <a:graphicFrameLocks noGrp="1"/>
          </p:cNvGraphicFramePr>
          <p:nvPr>
            <p:ph idx="1"/>
            <p:extLst>
              <p:ext uri="{D42A27DB-BD31-4B8C-83A1-F6EECF244321}">
                <p14:modId xmlns:p14="http://schemas.microsoft.com/office/powerpoint/2010/main" val="1025241468"/>
              </p:ext>
            </p:extLst>
          </p:nvPr>
        </p:nvGraphicFramePr>
        <p:xfrm>
          <a:off x="838200" y="1343026"/>
          <a:ext cx="5648325" cy="4171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DEB6EA06-04CA-F41F-7733-A3CAEE3B63A4}"/>
              </a:ext>
            </a:extLst>
          </p:cNvPr>
          <p:cNvSpPr/>
          <p:nvPr/>
        </p:nvSpPr>
        <p:spPr>
          <a:xfrm>
            <a:off x="6768353" y="1462227"/>
            <a:ext cx="4921623" cy="393354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695866"/>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1823</Words>
  <Application>Microsoft Office PowerPoint</Application>
  <PresentationFormat>Widescreen</PresentationFormat>
  <Paragraphs>93</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Rounded MT Bold</vt:lpstr>
      <vt:lpstr>Calibri</vt:lpstr>
      <vt:lpstr>Gill Sans MT</vt:lpstr>
      <vt:lpstr>Office Theme</vt:lpstr>
      <vt:lpstr>Financial Education Crew</vt:lpstr>
      <vt:lpstr>Quick Overview of Nanhi Kali</vt:lpstr>
      <vt:lpstr>Meeting Agenda:</vt:lpstr>
      <vt:lpstr>Who is FEC?</vt:lpstr>
      <vt:lpstr>About Financial Education Crew</vt:lpstr>
      <vt:lpstr>The Problem Around Spending</vt:lpstr>
      <vt:lpstr>Looking at the Problem at World Level</vt:lpstr>
      <vt:lpstr>Root Cause of this Problem</vt:lpstr>
      <vt:lpstr>What the Course Offers</vt:lpstr>
      <vt:lpstr>Why choose FEC?</vt:lpstr>
      <vt:lpstr>How FEC is Different</vt:lpstr>
      <vt:lpstr>Age Appropriate Curriculum</vt:lpstr>
      <vt:lpstr>Personalized Coaching</vt:lpstr>
      <vt:lpstr>FEC is different: </vt:lpstr>
      <vt:lpstr>Moving Forward</vt:lpstr>
      <vt:lpstr>Conduct the Research</vt:lpstr>
      <vt:lpstr>In 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Education Crew</dc:title>
  <dc:creator>Lamis</dc:creator>
  <cp:lastModifiedBy>Lamis</cp:lastModifiedBy>
  <cp:revision>15</cp:revision>
  <dcterms:created xsi:type="dcterms:W3CDTF">2023-03-31T08:15:56Z</dcterms:created>
  <dcterms:modified xsi:type="dcterms:W3CDTF">2023-04-02T11:16:22Z</dcterms:modified>
</cp:coreProperties>
</file>