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7" r:id="rId5"/>
    <p:sldId id="259" r:id="rId6"/>
    <p:sldId id="260" r:id="rId7"/>
    <p:sldId id="261" r:id="rId8"/>
    <p:sldId id="269" r:id="rId9"/>
    <p:sldId id="262" r:id="rId10"/>
    <p:sldId id="263" r:id="rId11"/>
    <p:sldId id="265" r:id="rId12"/>
    <p:sldId id="268"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A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2917" autoAdjust="0"/>
  </p:normalViewPr>
  <p:slideViewPr>
    <p:cSldViewPr snapToGrid="0">
      <p:cViewPr varScale="1">
        <p:scale>
          <a:sx n="60" d="100"/>
          <a:sy n="60" d="100"/>
        </p:scale>
        <p:origin x="2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6B93DB-A11E-4485-8B74-291F7050241D}" type="doc">
      <dgm:prSet loTypeId="urn:microsoft.com/office/officeart/2005/8/layout/hierarchy2" loCatId="hierarchy" qsTypeId="urn:microsoft.com/office/officeart/2005/8/quickstyle/simple4" qsCatId="simple" csTypeId="urn:microsoft.com/office/officeart/2005/8/colors/colorful3" csCatId="colorful" phldr="1"/>
      <dgm:spPr/>
      <dgm:t>
        <a:bodyPr/>
        <a:lstStyle/>
        <a:p>
          <a:endParaRPr lang="en-US"/>
        </a:p>
      </dgm:t>
    </dgm:pt>
    <dgm:pt modelId="{74B25FB2-3955-4515-A059-549BB7512F52}">
      <dgm:prSet phldrT="[Text]" custT="1"/>
      <dgm:spPr>
        <a:ln w="12700">
          <a:solidFill>
            <a:schemeClr val="tx1"/>
          </a:solidFill>
        </a:ln>
      </dgm:spPr>
      <dgm:t>
        <a:bodyPr/>
        <a:lstStyle/>
        <a:p>
          <a:r>
            <a:rPr lang="en-US" sz="3600">
              <a:solidFill>
                <a:srgbClr val="2D391B"/>
              </a:solidFill>
              <a:latin typeface="Gill Sans MT" panose="020B0502020104020203" pitchFamily="34" charset="0"/>
            </a:rPr>
            <a:t>Log in</a:t>
          </a:r>
          <a:endParaRPr lang="en-US" sz="3600" dirty="0">
            <a:solidFill>
              <a:srgbClr val="2D391B"/>
            </a:solidFill>
            <a:latin typeface="Gill Sans MT" panose="020B0502020104020203" pitchFamily="34" charset="0"/>
          </a:endParaRPr>
        </a:p>
      </dgm:t>
    </dgm:pt>
    <dgm:pt modelId="{38B72286-44FF-4051-9E6B-D872451A9A84}" type="parTrans" cxnId="{D08F8A62-109E-4A63-920D-F13C55CEFB40}">
      <dgm:prSet/>
      <dgm:spPr/>
      <dgm:t>
        <a:bodyPr/>
        <a:lstStyle/>
        <a:p>
          <a:endParaRPr lang="en-US"/>
        </a:p>
      </dgm:t>
    </dgm:pt>
    <dgm:pt modelId="{A53BD6EA-9762-4DFC-91A2-22DE8C715B9B}" type="sibTrans" cxnId="{D08F8A62-109E-4A63-920D-F13C55CEFB40}">
      <dgm:prSet/>
      <dgm:spPr/>
      <dgm:t>
        <a:bodyPr/>
        <a:lstStyle/>
        <a:p>
          <a:endParaRPr lang="en-US"/>
        </a:p>
      </dgm:t>
    </dgm:pt>
    <dgm:pt modelId="{E5DAAFE3-D9E5-47D7-9F96-DB69ACC39DED}">
      <dgm:prSet phldrT="[Text]" custT="1"/>
      <dgm:spPr>
        <a:ln w="12700">
          <a:solidFill>
            <a:schemeClr val="tx1"/>
          </a:solidFill>
        </a:ln>
      </dgm:spPr>
      <dgm:t>
        <a:bodyPr/>
        <a:lstStyle/>
        <a:p>
          <a:r>
            <a:rPr lang="en-US" sz="2400" dirty="0">
              <a:solidFill>
                <a:srgbClr val="2D391B"/>
              </a:solidFill>
              <a:latin typeface="Gill Sans MT" panose="020B0502020104020203" pitchFamily="34" charset="0"/>
            </a:rPr>
            <a:t>Multiple options available in the menu bar</a:t>
          </a:r>
        </a:p>
      </dgm:t>
    </dgm:pt>
    <dgm:pt modelId="{DAA80759-8F36-479E-91C3-07B8413A7785}" type="parTrans" cxnId="{70065AC5-7A08-4E8C-82AE-BC89F3246510}">
      <dgm:prSet custT="1"/>
      <dgm:spPr/>
      <dgm:t>
        <a:bodyPr/>
        <a:lstStyle/>
        <a:p>
          <a:endParaRPr lang="en-US" sz="700">
            <a:solidFill>
              <a:srgbClr val="2D391B"/>
            </a:solidFill>
            <a:latin typeface="Gill Sans MT" panose="020B0502020104020203" pitchFamily="34" charset="0"/>
          </a:endParaRPr>
        </a:p>
      </dgm:t>
    </dgm:pt>
    <dgm:pt modelId="{AD6E6F35-8EC6-4A1C-BA2D-555A1974A271}" type="sibTrans" cxnId="{70065AC5-7A08-4E8C-82AE-BC89F3246510}">
      <dgm:prSet/>
      <dgm:spPr/>
      <dgm:t>
        <a:bodyPr/>
        <a:lstStyle/>
        <a:p>
          <a:endParaRPr lang="en-US"/>
        </a:p>
      </dgm:t>
    </dgm:pt>
    <dgm:pt modelId="{27081633-56D9-423E-8587-F0533A51F68F}">
      <dgm:prSet phldrT="[Text]" custT="1"/>
      <dgm:spPr>
        <a:ln w="12700">
          <a:solidFill>
            <a:schemeClr val="tx1"/>
          </a:solidFill>
        </a:ln>
      </dgm:spPr>
      <dgm:t>
        <a:bodyPr/>
        <a:lstStyle/>
        <a:p>
          <a:r>
            <a:rPr lang="en-US" sz="2000" dirty="0">
              <a:solidFill>
                <a:srgbClr val="2D391B"/>
              </a:solidFill>
              <a:latin typeface="Gill Sans MT" panose="020B0502020104020203" pitchFamily="34" charset="0"/>
            </a:rPr>
            <a:t>- Financial concepts videos.</a:t>
          </a:r>
          <a:br>
            <a:rPr lang="en-US" sz="2000" dirty="0">
              <a:solidFill>
                <a:srgbClr val="2D391B"/>
              </a:solidFill>
              <a:latin typeface="Gill Sans MT" panose="020B0502020104020203" pitchFamily="34" charset="0"/>
            </a:rPr>
          </a:br>
          <a:r>
            <a:rPr lang="en-US" sz="2000" dirty="0">
              <a:solidFill>
                <a:srgbClr val="2D391B"/>
              </a:solidFill>
              <a:latin typeface="Gill Sans MT" panose="020B0502020104020203" pitchFamily="34" charset="0"/>
            </a:rPr>
            <a:t>- Advance courses.</a:t>
          </a:r>
        </a:p>
      </dgm:t>
    </dgm:pt>
    <dgm:pt modelId="{344693D5-5564-4CC7-8AD5-34390E9AC507}" type="parTrans" cxnId="{17F70435-F154-48B3-9990-D220424910D0}">
      <dgm:prSet custT="1"/>
      <dgm:spPr/>
      <dgm:t>
        <a:bodyPr/>
        <a:lstStyle/>
        <a:p>
          <a:endParaRPr lang="en-US" sz="700">
            <a:solidFill>
              <a:srgbClr val="2D391B"/>
            </a:solidFill>
            <a:latin typeface="Gill Sans MT" panose="020B0502020104020203" pitchFamily="34" charset="0"/>
          </a:endParaRPr>
        </a:p>
      </dgm:t>
    </dgm:pt>
    <dgm:pt modelId="{A919FD0F-EB2D-49A7-9C9F-220AB1713F5F}" type="sibTrans" cxnId="{17F70435-F154-48B3-9990-D220424910D0}">
      <dgm:prSet/>
      <dgm:spPr/>
      <dgm:t>
        <a:bodyPr/>
        <a:lstStyle/>
        <a:p>
          <a:endParaRPr lang="en-US"/>
        </a:p>
      </dgm:t>
    </dgm:pt>
    <dgm:pt modelId="{3CE28F21-845E-407A-8F17-0F4CB36196BB}">
      <dgm:prSet phldrT="[Text]" custT="1"/>
      <dgm:spPr>
        <a:ln w="12700">
          <a:solidFill>
            <a:schemeClr val="tx1"/>
          </a:solidFill>
        </a:ln>
      </dgm:spPr>
      <dgm:t>
        <a:bodyPr/>
        <a:lstStyle/>
        <a:p>
          <a:r>
            <a:rPr lang="en-US" sz="2000" dirty="0">
              <a:solidFill>
                <a:srgbClr val="2D391B"/>
              </a:solidFill>
              <a:latin typeface="Gill Sans MT" panose="020B0502020104020203" pitchFamily="34" charset="0"/>
            </a:rPr>
            <a:t>- Budgeting feature</a:t>
          </a:r>
          <a:br>
            <a:rPr lang="en-US" sz="2000" dirty="0">
              <a:solidFill>
                <a:srgbClr val="2D391B"/>
              </a:solidFill>
              <a:latin typeface="Gill Sans MT" panose="020B0502020104020203" pitchFamily="34" charset="0"/>
            </a:rPr>
          </a:br>
          <a:r>
            <a:rPr lang="en-US" sz="2000" dirty="0">
              <a:solidFill>
                <a:srgbClr val="2D391B"/>
              </a:solidFill>
              <a:latin typeface="Gill Sans MT" panose="020B0502020104020203" pitchFamily="34" charset="0"/>
            </a:rPr>
            <a:t>- Latest updates</a:t>
          </a:r>
        </a:p>
      </dgm:t>
    </dgm:pt>
    <dgm:pt modelId="{022D112F-656C-43F9-870E-D58EB8443EB4}" type="parTrans" cxnId="{EC1A904B-CE12-4991-890F-E13BFA7F4D74}">
      <dgm:prSet custT="1"/>
      <dgm:spPr/>
      <dgm:t>
        <a:bodyPr/>
        <a:lstStyle/>
        <a:p>
          <a:endParaRPr lang="en-US" sz="700">
            <a:solidFill>
              <a:srgbClr val="2D391B"/>
            </a:solidFill>
            <a:latin typeface="Gill Sans MT" panose="020B0502020104020203" pitchFamily="34" charset="0"/>
          </a:endParaRPr>
        </a:p>
      </dgm:t>
    </dgm:pt>
    <dgm:pt modelId="{F15FBB47-0226-4660-B2E2-CFB66671871A}" type="sibTrans" cxnId="{EC1A904B-CE12-4991-890F-E13BFA7F4D74}">
      <dgm:prSet/>
      <dgm:spPr/>
      <dgm:t>
        <a:bodyPr/>
        <a:lstStyle/>
        <a:p>
          <a:endParaRPr lang="en-US"/>
        </a:p>
      </dgm:t>
    </dgm:pt>
    <dgm:pt modelId="{0CAD36C5-8564-4CD4-8AFA-A416A68A97CE}">
      <dgm:prSet phldrT="[Text]" custT="1"/>
      <dgm:spPr>
        <a:ln w="12700">
          <a:solidFill>
            <a:schemeClr val="tx1"/>
          </a:solidFill>
        </a:ln>
      </dgm:spPr>
      <dgm:t>
        <a:bodyPr/>
        <a:lstStyle/>
        <a:p>
          <a:r>
            <a:rPr lang="en-US" sz="2000">
              <a:solidFill>
                <a:srgbClr val="2D391B"/>
              </a:solidFill>
              <a:latin typeface="Gill Sans MT" panose="020B0502020104020203" pitchFamily="34" charset="0"/>
            </a:rPr>
            <a:t>- Quiz</a:t>
          </a:r>
          <a:br>
            <a:rPr lang="en-US" sz="2000">
              <a:solidFill>
                <a:srgbClr val="2D391B"/>
              </a:solidFill>
              <a:latin typeface="Gill Sans MT" panose="020B0502020104020203" pitchFamily="34" charset="0"/>
            </a:rPr>
          </a:br>
          <a:r>
            <a:rPr lang="en-US" sz="2000">
              <a:solidFill>
                <a:srgbClr val="2D391B"/>
              </a:solidFill>
              <a:latin typeface="Gill Sans MT" panose="020B0502020104020203" pitchFamily="34" charset="0"/>
            </a:rPr>
            <a:t>- Lead board</a:t>
          </a:r>
          <a:br>
            <a:rPr lang="en-US" sz="2000">
              <a:solidFill>
                <a:srgbClr val="2D391B"/>
              </a:solidFill>
              <a:latin typeface="Gill Sans MT" panose="020B0502020104020203" pitchFamily="34" charset="0"/>
            </a:rPr>
          </a:br>
          <a:r>
            <a:rPr lang="en-US" sz="2000">
              <a:solidFill>
                <a:srgbClr val="2D391B"/>
              </a:solidFill>
              <a:latin typeface="Gill Sans MT" panose="020B0502020104020203" pitchFamily="34" charset="0"/>
            </a:rPr>
            <a:t>- Certificate download</a:t>
          </a:r>
          <a:endParaRPr lang="en-US" sz="2000" dirty="0">
            <a:solidFill>
              <a:srgbClr val="2D391B"/>
            </a:solidFill>
            <a:latin typeface="Gill Sans MT" panose="020B0502020104020203" pitchFamily="34" charset="0"/>
          </a:endParaRPr>
        </a:p>
      </dgm:t>
    </dgm:pt>
    <dgm:pt modelId="{070466BB-69B7-4A64-880E-DF1CA9474FB5}" type="parTrans" cxnId="{C987C614-1419-460E-9CDF-F1274754E398}">
      <dgm:prSet custT="1"/>
      <dgm:spPr/>
      <dgm:t>
        <a:bodyPr/>
        <a:lstStyle/>
        <a:p>
          <a:endParaRPr lang="en-US" sz="700">
            <a:solidFill>
              <a:srgbClr val="2D391B"/>
            </a:solidFill>
            <a:latin typeface="Gill Sans MT" panose="020B0502020104020203" pitchFamily="34" charset="0"/>
          </a:endParaRPr>
        </a:p>
      </dgm:t>
    </dgm:pt>
    <dgm:pt modelId="{4F87CB72-8072-429C-A3A5-39A5B403E6AB}" type="sibTrans" cxnId="{C987C614-1419-460E-9CDF-F1274754E398}">
      <dgm:prSet/>
      <dgm:spPr/>
      <dgm:t>
        <a:bodyPr/>
        <a:lstStyle/>
        <a:p>
          <a:endParaRPr lang="en-US"/>
        </a:p>
      </dgm:t>
    </dgm:pt>
    <dgm:pt modelId="{EFEDD9D5-81FE-452F-B889-A42F8DAC4CA9}">
      <dgm:prSet phldrT="[Text]" custT="1"/>
      <dgm:spPr>
        <a:ln w="12700">
          <a:solidFill>
            <a:schemeClr val="tx1"/>
          </a:solidFill>
        </a:ln>
      </dgm:spPr>
      <dgm:t>
        <a:bodyPr/>
        <a:lstStyle/>
        <a:p>
          <a:r>
            <a:rPr lang="en-US" sz="2000">
              <a:solidFill>
                <a:srgbClr val="2D391B"/>
              </a:solidFill>
              <a:latin typeface="Gill Sans MT" panose="020B0502020104020203" pitchFamily="34" charset="0"/>
            </a:rPr>
            <a:t>Reward Points for top place on the quiz and referring the app. </a:t>
          </a:r>
          <a:endParaRPr lang="en-US" sz="2000" dirty="0">
            <a:solidFill>
              <a:srgbClr val="2D391B"/>
            </a:solidFill>
            <a:latin typeface="Gill Sans MT" panose="020B0502020104020203" pitchFamily="34" charset="0"/>
          </a:endParaRPr>
        </a:p>
      </dgm:t>
    </dgm:pt>
    <dgm:pt modelId="{C192A381-A051-412B-B0BC-629534072649}" type="parTrans" cxnId="{95D0C71F-6009-4091-9211-7CDCC890ECFA}">
      <dgm:prSet custT="1"/>
      <dgm:spPr/>
      <dgm:t>
        <a:bodyPr/>
        <a:lstStyle/>
        <a:p>
          <a:endParaRPr lang="en-US" sz="700">
            <a:solidFill>
              <a:srgbClr val="2D391B"/>
            </a:solidFill>
            <a:latin typeface="Gill Sans MT" panose="020B0502020104020203" pitchFamily="34" charset="0"/>
          </a:endParaRPr>
        </a:p>
      </dgm:t>
    </dgm:pt>
    <dgm:pt modelId="{C1CDDF3A-604D-45B2-ACFF-228B82747DB8}" type="sibTrans" cxnId="{95D0C71F-6009-4091-9211-7CDCC890ECFA}">
      <dgm:prSet/>
      <dgm:spPr/>
      <dgm:t>
        <a:bodyPr/>
        <a:lstStyle/>
        <a:p>
          <a:endParaRPr lang="en-US"/>
        </a:p>
      </dgm:t>
    </dgm:pt>
    <dgm:pt modelId="{0DB549F1-EAB9-402C-8658-D649C385B7C5}">
      <dgm:prSet phldrT="[Text]" custT="1"/>
      <dgm:spPr>
        <a:ln w="12700">
          <a:solidFill>
            <a:schemeClr val="tx1"/>
          </a:solidFill>
        </a:ln>
      </dgm:spPr>
      <dgm:t>
        <a:bodyPr/>
        <a:lstStyle/>
        <a:p>
          <a:r>
            <a:rPr lang="en-US" sz="2400">
              <a:solidFill>
                <a:srgbClr val="2D391B"/>
              </a:solidFill>
              <a:latin typeface="Gill Sans MT" panose="020B0502020104020203" pitchFamily="34" charset="0"/>
            </a:rPr>
            <a:t>Checkout</a:t>
          </a:r>
          <a:endParaRPr lang="en-US" sz="1400" dirty="0">
            <a:solidFill>
              <a:srgbClr val="2D391B"/>
            </a:solidFill>
            <a:latin typeface="Gill Sans MT" panose="020B0502020104020203" pitchFamily="34" charset="0"/>
          </a:endParaRPr>
        </a:p>
      </dgm:t>
    </dgm:pt>
    <dgm:pt modelId="{6F857CD8-11C2-4783-9C31-C3DC9EE416C1}" type="parTrans" cxnId="{35B12AF9-59B7-41D8-8E18-C22A766CFEEE}">
      <dgm:prSet custT="1"/>
      <dgm:spPr/>
      <dgm:t>
        <a:bodyPr/>
        <a:lstStyle/>
        <a:p>
          <a:endParaRPr lang="en-US" sz="700">
            <a:solidFill>
              <a:srgbClr val="2D391B"/>
            </a:solidFill>
            <a:latin typeface="Gill Sans MT" panose="020B0502020104020203" pitchFamily="34" charset="0"/>
          </a:endParaRPr>
        </a:p>
      </dgm:t>
    </dgm:pt>
    <dgm:pt modelId="{EB4A613C-DB62-443D-A538-C1526885AE87}" type="sibTrans" cxnId="{35B12AF9-59B7-41D8-8E18-C22A766CFEEE}">
      <dgm:prSet/>
      <dgm:spPr/>
      <dgm:t>
        <a:bodyPr/>
        <a:lstStyle/>
        <a:p>
          <a:endParaRPr lang="en-US"/>
        </a:p>
      </dgm:t>
    </dgm:pt>
    <dgm:pt modelId="{670C3A75-9157-4534-AFE9-79E32894AB79}" type="pres">
      <dgm:prSet presAssocID="{D76B93DB-A11E-4485-8B74-291F7050241D}" presName="diagram" presStyleCnt="0">
        <dgm:presLayoutVars>
          <dgm:chPref val="1"/>
          <dgm:dir/>
          <dgm:animOne val="branch"/>
          <dgm:animLvl val="lvl"/>
          <dgm:resizeHandles val="exact"/>
        </dgm:presLayoutVars>
      </dgm:prSet>
      <dgm:spPr/>
    </dgm:pt>
    <dgm:pt modelId="{5E25730A-A8A3-4DE7-8E21-D7A53D923464}" type="pres">
      <dgm:prSet presAssocID="{74B25FB2-3955-4515-A059-549BB7512F52}" presName="root1" presStyleCnt="0"/>
      <dgm:spPr/>
    </dgm:pt>
    <dgm:pt modelId="{7B27E649-1BF0-484A-BC22-F7A294A4A89C}" type="pres">
      <dgm:prSet presAssocID="{74B25FB2-3955-4515-A059-549BB7512F52}" presName="LevelOneTextNode" presStyleLbl="node0" presStyleIdx="0" presStyleCnt="1" custScaleX="89819" custScaleY="171297">
        <dgm:presLayoutVars>
          <dgm:chPref val="3"/>
        </dgm:presLayoutVars>
      </dgm:prSet>
      <dgm:spPr/>
    </dgm:pt>
    <dgm:pt modelId="{8A1FCA0C-EF5E-418E-8AD4-91713244FFD2}" type="pres">
      <dgm:prSet presAssocID="{74B25FB2-3955-4515-A059-549BB7512F52}" presName="level2hierChild" presStyleCnt="0"/>
      <dgm:spPr/>
    </dgm:pt>
    <dgm:pt modelId="{A29E8A0D-5A8B-45E9-A79C-3BCF67B42D65}" type="pres">
      <dgm:prSet presAssocID="{DAA80759-8F36-479E-91C3-07B8413A7785}" presName="conn2-1" presStyleLbl="parChTrans1D2" presStyleIdx="0" presStyleCnt="1"/>
      <dgm:spPr/>
    </dgm:pt>
    <dgm:pt modelId="{6E786034-AC0A-4724-B68F-F2EAC1572135}" type="pres">
      <dgm:prSet presAssocID="{DAA80759-8F36-479E-91C3-07B8413A7785}" presName="connTx" presStyleLbl="parChTrans1D2" presStyleIdx="0" presStyleCnt="1"/>
      <dgm:spPr/>
    </dgm:pt>
    <dgm:pt modelId="{387E4EF9-8B2D-40E8-AFED-DEA0DCC7ECAE}" type="pres">
      <dgm:prSet presAssocID="{E5DAAFE3-D9E5-47D7-9F96-DB69ACC39DED}" presName="root2" presStyleCnt="0"/>
      <dgm:spPr/>
    </dgm:pt>
    <dgm:pt modelId="{53432472-BB49-40C8-B333-78E3A2AC5F22}" type="pres">
      <dgm:prSet presAssocID="{E5DAAFE3-D9E5-47D7-9F96-DB69ACC39DED}" presName="LevelTwoTextNode" presStyleLbl="node2" presStyleIdx="0" presStyleCnt="1" custScaleY="270647">
        <dgm:presLayoutVars>
          <dgm:chPref val="3"/>
        </dgm:presLayoutVars>
      </dgm:prSet>
      <dgm:spPr/>
    </dgm:pt>
    <dgm:pt modelId="{9EEF5226-C27D-495B-934C-694E6D9863B2}" type="pres">
      <dgm:prSet presAssocID="{E5DAAFE3-D9E5-47D7-9F96-DB69ACC39DED}" presName="level3hierChild" presStyleCnt="0"/>
      <dgm:spPr/>
    </dgm:pt>
    <dgm:pt modelId="{F945FD36-DEBE-4D67-B533-3FFF49396440}" type="pres">
      <dgm:prSet presAssocID="{344693D5-5564-4CC7-8AD5-34390E9AC507}" presName="conn2-1" presStyleLbl="parChTrans1D3" presStyleIdx="0" presStyleCnt="3"/>
      <dgm:spPr/>
    </dgm:pt>
    <dgm:pt modelId="{F3D81021-7BDA-4034-9DCC-8CB6453FE36E}" type="pres">
      <dgm:prSet presAssocID="{344693D5-5564-4CC7-8AD5-34390E9AC507}" presName="connTx" presStyleLbl="parChTrans1D3" presStyleIdx="0" presStyleCnt="3"/>
      <dgm:spPr/>
    </dgm:pt>
    <dgm:pt modelId="{A843D27E-89ED-4F79-966E-F0F45E171722}" type="pres">
      <dgm:prSet presAssocID="{27081633-56D9-423E-8587-F0533A51F68F}" presName="root2" presStyleCnt="0"/>
      <dgm:spPr/>
    </dgm:pt>
    <dgm:pt modelId="{7DD0620A-9B59-48FB-AC2E-BAF873E356BE}" type="pres">
      <dgm:prSet presAssocID="{27081633-56D9-423E-8587-F0533A51F68F}" presName="LevelTwoTextNode" presStyleLbl="node3" presStyleIdx="0" presStyleCnt="3" custScaleY="244349">
        <dgm:presLayoutVars>
          <dgm:chPref val="3"/>
        </dgm:presLayoutVars>
      </dgm:prSet>
      <dgm:spPr/>
    </dgm:pt>
    <dgm:pt modelId="{6EA4A164-A660-4277-BF82-E3D1CC779950}" type="pres">
      <dgm:prSet presAssocID="{27081633-56D9-423E-8587-F0533A51F68F}" presName="level3hierChild" presStyleCnt="0"/>
      <dgm:spPr/>
    </dgm:pt>
    <dgm:pt modelId="{5186FFA0-FA87-463C-BC0B-D5BF8FE06D72}" type="pres">
      <dgm:prSet presAssocID="{070466BB-69B7-4A64-880E-DF1CA9474FB5}" presName="conn2-1" presStyleLbl="parChTrans1D3" presStyleIdx="1" presStyleCnt="3"/>
      <dgm:spPr/>
    </dgm:pt>
    <dgm:pt modelId="{98C643AB-4ED1-4AD0-BB64-B86779E39F3F}" type="pres">
      <dgm:prSet presAssocID="{070466BB-69B7-4A64-880E-DF1CA9474FB5}" presName="connTx" presStyleLbl="parChTrans1D3" presStyleIdx="1" presStyleCnt="3"/>
      <dgm:spPr/>
    </dgm:pt>
    <dgm:pt modelId="{C4BBB038-9B1E-4C08-9684-4B91BCADBA63}" type="pres">
      <dgm:prSet presAssocID="{0CAD36C5-8564-4CD4-8AFA-A416A68A97CE}" presName="root2" presStyleCnt="0"/>
      <dgm:spPr/>
    </dgm:pt>
    <dgm:pt modelId="{620EA933-04DD-4783-86B5-528C88C2E1C1}" type="pres">
      <dgm:prSet presAssocID="{0CAD36C5-8564-4CD4-8AFA-A416A68A97CE}" presName="LevelTwoTextNode" presStyleLbl="node3" presStyleIdx="1" presStyleCnt="3" custScaleY="160122">
        <dgm:presLayoutVars>
          <dgm:chPref val="3"/>
        </dgm:presLayoutVars>
      </dgm:prSet>
      <dgm:spPr/>
    </dgm:pt>
    <dgm:pt modelId="{3145EFA0-EF37-44DB-855F-1E22238CB1CB}" type="pres">
      <dgm:prSet presAssocID="{0CAD36C5-8564-4CD4-8AFA-A416A68A97CE}" presName="level3hierChild" presStyleCnt="0"/>
      <dgm:spPr/>
    </dgm:pt>
    <dgm:pt modelId="{ADC60497-534E-45FE-8246-3F412883FBF3}" type="pres">
      <dgm:prSet presAssocID="{C192A381-A051-412B-B0BC-629534072649}" presName="conn2-1" presStyleLbl="parChTrans1D4" presStyleIdx="0" presStyleCnt="2"/>
      <dgm:spPr/>
    </dgm:pt>
    <dgm:pt modelId="{75C72A4E-5449-4A48-A3BA-F5EA69F5F90B}" type="pres">
      <dgm:prSet presAssocID="{C192A381-A051-412B-B0BC-629534072649}" presName="connTx" presStyleLbl="parChTrans1D4" presStyleIdx="0" presStyleCnt="2"/>
      <dgm:spPr/>
    </dgm:pt>
    <dgm:pt modelId="{AC1E8860-9AD3-4C21-BC27-634B49253C0C}" type="pres">
      <dgm:prSet presAssocID="{EFEDD9D5-81FE-452F-B889-A42F8DAC4CA9}" presName="root2" presStyleCnt="0"/>
      <dgm:spPr/>
    </dgm:pt>
    <dgm:pt modelId="{184DAC58-1ADB-4802-8F5F-4C2D536A6D93}" type="pres">
      <dgm:prSet presAssocID="{EFEDD9D5-81FE-452F-B889-A42F8DAC4CA9}" presName="LevelTwoTextNode" presStyleLbl="node4" presStyleIdx="0" presStyleCnt="2" custScaleY="283297">
        <dgm:presLayoutVars>
          <dgm:chPref val="3"/>
        </dgm:presLayoutVars>
      </dgm:prSet>
      <dgm:spPr/>
    </dgm:pt>
    <dgm:pt modelId="{08D54E79-55C0-4997-A864-F0DC60AB93EF}" type="pres">
      <dgm:prSet presAssocID="{EFEDD9D5-81FE-452F-B889-A42F8DAC4CA9}" presName="level3hierChild" presStyleCnt="0"/>
      <dgm:spPr/>
    </dgm:pt>
    <dgm:pt modelId="{AA8C8271-FE02-4B89-88BE-20733BAC61A9}" type="pres">
      <dgm:prSet presAssocID="{6F857CD8-11C2-4783-9C31-C3DC9EE416C1}" presName="conn2-1" presStyleLbl="parChTrans1D4" presStyleIdx="1" presStyleCnt="2"/>
      <dgm:spPr/>
    </dgm:pt>
    <dgm:pt modelId="{DB592BB4-0918-47FC-B94F-4EBFF146077A}" type="pres">
      <dgm:prSet presAssocID="{6F857CD8-11C2-4783-9C31-C3DC9EE416C1}" presName="connTx" presStyleLbl="parChTrans1D4" presStyleIdx="1" presStyleCnt="2"/>
      <dgm:spPr/>
    </dgm:pt>
    <dgm:pt modelId="{E6A667BF-0DB3-4750-955F-A2C0C695484F}" type="pres">
      <dgm:prSet presAssocID="{0DB549F1-EAB9-402C-8658-D649C385B7C5}" presName="root2" presStyleCnt="0"/>
      <dgm:spPr/>
    </dgm:pt>
    <dgm:pt modelId="{8DBA3B0E-A7C9-4E91-BC08-262E105BB463}" type="pres">
      <dgm:prSet presAssocID="{0DB549F1-EAB9-402C-8658-D649C385B7C5}" presName="LevelTwoTextNode" presStyleLbl="node4" presStyleIdx="1" presStyleCnt="2" custScaleX="102081" custScaleY="174641">
        <dgm:presLayoutVars>
          <dgm:chPref val="3"/>
        </dgm:presLayoutVars>
      </dgm:prSet>
      <dgm:spPr/>
    </dgm:pt>
    <dgm:pt modelId="{9BF6BAA8-7DF7-42FE-9A5E-CA5624146D70}" type="pres">
      <dgm:prSet presAssocID="{0DB549F1-EAB9-402C-8658-D649C385B7C5}" presName="level3hierChild" presStyleCnt="0"/>
      <dgm:spPr/>
    </dgm:pt>
    <dgm:pt modelId="{6E34F027-BD67-43DB-9069-BFBFAA695AD7}" type="pres">
      <dgm:prSet presAssocID="{022D112F-656C-43F9-870E-D58EB8443EB4}" presName="conn2-1" presStyleLbl="parChTrans1D3" presStyleIdx="2" presStyleCnt="3"/>
      <dgm:spPr/>
    </dgm:pt>
    <dgm:pt modelId="{29F83440-D5E8-4E3E-A8D0-EE9EA9E424E5}" type="pres">
      <dgm:prSet presAssocID="{022D112F-656C-43F9-870E-D58EB8443EB4}" presName="connTx" presStyleLbl="parChTrans1D3" presStyleIdx="2" presStyleCnt="3"/>
      <dgm:spPr/>
    </dgm:pt>
    <dgm:pt modelId="{F2FC142E-1E87-42E2-925D-B728D4224EB7}" type="pres">
      <dgm:prSet presAssocID="{3CE28F21-845E-407A-8F17-0F4CB36196BB}" presName="root2" presStyleCnt="0"/>
      <dgm:spPr/>
    </dgm:pt>
    <dgm:pt modelId="{A3DB6A56-9481-46BF-89CB-2AF1351226A9}" type="pres">
      <dgm:prSet presAssocID="{3CE28F21-845E-407A-8F17-0F4CB36196BB}" presName="LevelTwoTextNode" presStyleLbl="node3" presStyleIdx="2" presStyleCnt="3" custScaleY="194968">
        <dgm:presLayoutVars>
          <dgm:chPref val="3"/>
        </dgm:presLayoutVars>
      </dgm:prSet>
      <dgm:spPr/>
    </dgm:pt>
    <dgm:pt modelId="{58722CF8-0943-4889-8846-2B0D515E538F}" type="pres">
      <dgm:prSet presAssocID="{3CE28F21-845E-407A-8F17-0F4CB36196BB}" presName="level3hierChild" presStyleCnt="0"/>
      <dgm:spPr/>
    </dgm:pt>
  </dgm:ptLst>
  <dgm:cxnLst>
    <dgm:cxn modelId="{888AF713-30CB-4D5B-8F71-11B134FB697C}" type="presOf" srcId="{D76B93DB-A11E-4485-8B74-291F7050241D}" destId="{670C3A75-9157-4534-AFE9-79E32894AB79}" srcOrd="0" destOrd="0" presId="urn:microsoft.com/office/officeart/2005/8/layout/hierarchy2"/>
    <dgm:cxn modelId="{C987C614-1419-460E-9CDF-F1274754E398}" srcId="{E5DAAFE3-D9E5-47D7-9F96-DB69ACC39DED}" destId="{0CAD36C5-8564-4CD4-8AFA-A416A68A97CE}" srcOrd="1" destOrd="0" parTransId="{070466BB-69B7-4A64-880E-DF1CA9474FB5}" sibTransId="{4F87CB72-8072-429C-A3A5-39A5B403E6AB}"/>
    <dgm:cxn modelId="{95D0C71F-6009-4091-9211-7CDCC890ECFA}" srcId="{0CAD36C5-8564-4CD4-8AFA-A416A68A97CE}" destId="{EFEDD9D5-81FE-452F-B889-A42F8DAC4CA9}" srcOrd="0" destOrd="0" parTransId="{C192A381-A051-412B-B0BC-629534072649}" sibTransId="{C1CDDF3A-604D-45B2-ACFF-228B82747DB8}"/>
    <dgm:cxn modelId="{17F70435-F154-48B3-9990-D220424910D0}" srcId="{E5DAAFE3-D9E5-47D7-9F96-DB69ACC39DED}" destId="{27081633-56D9-423E-8587-F0533A51F68F}" srcOrd="0" destOrd="0" parTransId="{344693D5-5564-4CC7-8AD5-34390E9AC507}" sibTransId="{A919FD0F-EB2D-49A7-9C9F-220AB1713F5F}"/>
    <dgm:cxn modelId="{CCAB8037-1300-4E56-BE24-8D4592888333}" type="presOf" srcId="{0DB549F1-EAB9-402C-8658-D649C385B7C5}" destId="{8DBA3B0E-A7C9-4E91-BC08-262E105BB463}" srcOrd="0" destOrd="0" presId="urn:microsoft.com/office/officeart/2005/8/layout/hierarchy2"/>
    <dgm:cxn modelId="{D08F8A62-109E-4A63-920D-F13C55CEFB40}" srcId="{D76B93DB-A11E-4485-8B74-291F7050241D}" destId="{74B25FB2-3955-4515-A059-549BB7512F52}" srcOrd="0" destOrd="0" parTransId="{38B72286-44FF-4051-9E6B-D872451A9A84}" sibTransId="{A53BD6EA-9762-4DFC-91A2-22DE8C715B9B}"/>
    <dgm:cxn modelId="{76E3EA63-EA2D-4A46-BA93-596A8DFF4808}" type="presOf" srcId="{022D112F-656C-43F9-870E-D58EB8443EB4}" destId="{6E34F027-BD67-43DB-9069-BFBFAA695AD7}" srcOrd="0" destOrd="0" presId="urn:microsoft.com/office/officeart/2005/8/layout/hierarchy2"/>
    <dgm:cxn modelId="{5AAB3365-A320-4E2E-B5AA-A745275B80C7}" type="presOf" srcId="{3CE28F21-845E-407A-8F17-0F4CB36196BB}" destId="{A3DB6A56-9481-46BF-89CB-2AF1351226A9}" srcOrd="0" destOrd="0" presId="urn:microsoft.com/office/officeart/2005/8/layout/hierarchy2"/>
    <dgm:cxn modelId="{F4C31546-44A6-4215-995D-32CB81D3FE1A}" type="presOf" srcId="{6F857CD8-11C2-4783-9C31-C3DC9EE416C1}" destId="{AA8C8271-FE02-4B89-88BE-20733BAC61A9}" srcOrd="0" destOrd="0" presId="urn:microsoft.com/office/officeart/2005/8/layout/hierarchy2"/>
    <dgm:cxn modelId="{758A0567-74BE-4878-BAAC-4791DD8B2058}" type="presOf" srcId="{EFEDD9D5-81FE-452F-B889-A42F8DAC4CA9}" destId="{184DAC58-1ADB-4802-8F5F-4C2D536A6D93}" srcOrd="0" destOrd="0" presId="urn:microsoft.com/office/officeart/2005/8/layout/hierarchy2"/>
    <dgm:cxn modelId="{EC1A904B-CE12-4991-890F-E13BFA7F4D74}" srcId="{E5DAAFE3-D9E5-47D7-9F96-DB69ACC39DED}" destId="{3CE28F21-845E-407A-8F17-0F4CB36196BB}" srcOrd="2" destOrd="0" parTransId="{022D112F-656C-43F9-870E-D58EB8443EB4}" sibTransId="{F15FBB47-0226-4660-B2E2-CFB66671871A}"/>
    <dgm:cxn modelId="{256A976C-3903-4884-8215-A8EE5BB8A5FD}" type="presOf" srcId="{0CAD36C5-8564-4CD4-8AFA-A416A68A97CE}" destId="{620EA933-04DD-4783-86B5-528C88C2E1C1}" srcOrd="0" destOrd="0" presId="urn:microsoft.com/office/officeart/2005/8/layout/hierarchy2"/>
    <dgm:cxn modelId="{EAE4BA51-780E-4A87-95E8-5A443CB4D929}" type="presOf" srcId="{E5DAAFE3-D9E5-47D7-9F96-DB69ACC39DED}" destId="{53432472-BB49-40C8-B333-78E3A2AC5F22}" srcOrd="0" destOrd="0" presId="urn:microsoft.com/office/officeart/2005/8/layout/hierarchy2"/>
    <dgm:cxn modelId="{EDFBFA57-B189-4BDD-98B2-0583C59EB85D}" type="presOf" srcId="{344693D5-5564-4CC7-8AD5-34390E9AC507}" destId="{F945FD36-DEBE-4D67-B533-3FFF49396440}" srcOrd="0" destOrd="0" presId="urn:microsoft.com/office/officeart/2005/8/layout/hierarchy2"/>
    <dgm:cxn modelId="{8D90B589-756A-4FE0-A0B1-F2C2842A78C1}" type="presOf" srcId="{DAA80759-8F36-479E-91C3-07B8413A7785}" destId="{A29E8A0D-5A8B-45E9-A79C-3BCF67B42D65}" srcOrd="0" destOrd="0" presId="urn:microsoft.com/office/officeart/2005/8/layout/hierarchy2"/>
    <dgm:cxn modelId="{D1F03B96-0478-457C-96A3-18E85BFB4D29}" type="presOf" srcId="{C192A381-A051-412B-B0BC-629534072649}" destId="{75C72A4E-5449-4A48-A3BA-F5EA69F5F90B}" srcOrd="1" destOrd="0" presId="urn:microsoft.com/office/officeart/2005/8/layout/hierarchy2"/>
    <dgm:cxn modelId="{26E986A4-20E5-4C34-9CF2-0B4C428B4E24}" type="presOf" srcId="{6F857CD8-11C2-4783-9C31-C3DC9EE416C1}" destId="{DB592BB4-0918-47FC-B94F-4EBFF146077A}" srcOrd="1" destOrd="0" presId="urn:microsoft.com/office/officeart/2005/8/layout/hierarchy2"/>
    <dgm:cxn modelId="{815462A6-CB60-4851-ADCF-0103607B0629}" type="presOf" srcId="{C192A381-A051-412B-B0BC-629534072649}" destId="{ADC60497-534E-45FE-8246-3F412883FBF3}" srcOrd="0" destOrd="0" presId="urn:microsoft.com/office/officeart/2005/8/layout/hierarchy2"/>
    <dgm:cxn modelId="{2B9A90AE-ED98-46C6-ACEC-FA98768E8CDA}" type="presOf" srcId="{DAA80759-8F36-479E-91C3-07B8413A7785}" destId="{6E786034-AC0A-4724-B68F-F2EAC1572135}" srcOrd="1" destOrd="0" presId="urn:microsoft.com/office/officeart/2005/8/layout/hierarchy2"/>
    <dgm:cxn modelId="{BE00F9BE-042C-4F1C-B490-2F4E8D14647F}" type="presOf" srcId="{070466BB-69B7-4A64-880E-DF1CA9474FB5}" destId="{5186FFA0-FA87-463C-BC0B-D5BF8FE06D72}" srcOrd="0" destOrd="0" presId="urn:microsoft.com/office/officeart/2005/8/layout/hierarchy2"/>
    <dgm:cxn modelId="{70065AC5-7A08-4E8C-82AE-BC89F3246510}" srcId="{74B25FB2-3955-4515-A059-549BB7512F52}" destId="{E5DAAFE3-D9E5-47D7-9F96-DB69ACC39DED}" srcOrd="0" destOrd="0" parTransId="{DAA80759-8F36-479E-91C3-07B8413A7785}" sibTransId="{AD6E6F35-8EC6-4A1C-BA2D-555A1974A271}"/>
    <dgm:cxn modelId="{3403B4C7-D27E-49BA-8C8A-89773C5987B2}" type="presOf" srcId="{344693D5-5564-4CC7-8AD5-34390E9AC507}" destId="{F3D81021-7BDA-4034-9DCC-8CB6453FE36E}" srcOrd="1" destOrd="0" presId="urn:microsoft.com/office/officeart/2005/8/layout/hierarchy2"/>
    <dgm:cxn modelId="{4CC051CD-16B1-46C0-9FBC-BBFA72551662}" type="presOf" srcId="{070466BB-69B7-4A64-880E-DF1CA9474FB5}" destId="{98C643AB-4ED1-4AD0-BB64-B86779E39F3F}" srcOrd="1" destOrd="0" presId="urn:microsoft.com/office/officeart/2005/8/layout/hierarchy2"/>
    <dgm:cxn modelId="{7E6F3BD4-7386-4F82-B6FC-9EC21E1E8A85}" type="presOf" srcId="{27081633-56D9-423E-8587-F0533A51F68F}" destId="{7DD0620A-9B59-48FB-AC2E-BAF873E356BE}" srcOrd="0" destOrd="0" presId="urn:microsoft.com/office/officeart/2005/8/layout/hierarchy2"/>
    <dgm:cxn modelId="{9CBEACD9-87B8-4972-9EB4-3A870CA32020}" type="presOf" srcId="{74B25FB2-3955-4515-A059-549BB7512F52}" destId="{7B27E649-1BF0-484A-BC22-F7A294A4A89C}" srcOrd="0" destOrd="0" presId="urn:microsoft.com/office/officeart/2005/8/layout/hierarchy2"/>
    <dgm:cxn modelId="{7C0B7FDC-9DDA-45BA-98B2-415B2F154A1C}" type="presOf" srcId="{022D112F-656C-43F9-870E-D58EB8443EB4}" destId="{29F83440-D5E8-4E3E-A8D0-EE9EA9E424E5}" srcOrd="1" destOrd="0" presId="urn:microsoft.com/office/officeart/2005/8/layout/hierarchy2"/>
    <dgm:cxn modelId="{35B12AF9-59B7-41D8-8E18-C22A766CFEEE}" srcId="{EFEDD9D5-81FE-452F-B889-A42F8DAC4CA9}" destId="{0DB549F1-EAB9-402C-8658-D649C385B7C5}" srcOrd="0" destOrd="0" parTransId="{6F857CD8-11C2-4783-9C31-C3DC9EE416C1}" sibTransId="{EB4A613C-DB62-443D-A538-C1526885AE87}"/>
    <dgm:cxn modelId="{E1E8E6DA-703F-4C50-BC35-A95D712A324E}" type="presParOf" srcId="{670C3A75-9157-4534-AFE9-79E32894AB79}" destId="{5E25730A-A8A3-4DE7-8E21-D7A53D923464}" srcOrd="0" destOrd="0" presId="urn:microsoft.com/office/officeart/2005/8/layout/hierarchy2"/>
    <dgm:cxn modelId="{E2E022A0-B74E-46BF-A988-8095888870A2}" type="presParOf" srcId="{5E25730A-A8A3-4DE7-8E21-D7A53D923464}" destId="{7B27E649-1BF0-484A-BC22-F7A294A4A89C}" srcOrd="0" destOrd="0" presId="urn:microsoft.com/office/officeart/2005/8/layout/hierarchy2"/>
    <dgm:cxn modelId="{F543D2F1-B609-457C-BF0F-C0E48CA9DA8E}" type="presParOf" srcId="{5E25730A-A8A3-4DE7-8E21-D7A53D923464}" destId="{8A1FCA0C-EF5E-418E-8AD4-91713244FFD2}" srcOrd="1" destOrd="0" presId="urn:microsoft.com/office/officeart/2005/8/layout/hierarchy2"/>
    <dgm:cxn modelId="{A1611CF7-2438-4B7B-A834-F332728A9CF1}" type="presParOf" srcId="{8A1FCA0C-EF5E-418E-8AD4-91713244FFD2}" destId="{A29E8A0D-5A8B-45E9-A79C-3BCF67B42D65}" srcOrd="0" destOrd="0" presId="urn:microsoft.com/office/officeart/2005/8/layout/hierarchy2"/>
    <dgm:cxn modelId="{8B5E30DF-ED64-4490-ADA3-5BB4B197AE2B}" type="presParOf" srcId="{A29E8A0D-5A8B-45E9-A79C-3BCF67B42D65}" destId="{6E786034-AC0A-4724-B68F-F2EAC1572135}" srcOrd="0" destOrd="0" presId="urn:microsoft.com/office/officeart/2005/8/layout/hierarchy2"/>
    <dgm:cxn modelId="{FF3E690E-B311-4ED6-B1CF-3AA74D2244A7}" type="presParOf" srcId="{8A1FCA0C-EF5E-418E-8AD4-91713244FFD2}" destId="{387E4EF9-8B2D-40E8-AFED-DEA0DCC7ECAE}" srcOrd="1" destOrd="0" presId="urn:microsoft.com/office/officeart/2005/8/layout/hierarchy2"/>
    <dgm:cxn modelId="{333C6958-A028-4C46-B24A-9279954F6F76}" type="presParOf" srcId="{387E4EF9-8B2D-40E8-AFED-DEA0DCC7ECAE}" destId="{53432472-BB49-40C8-B333-78E3A2AC5F22}" srcOrd="0" destOrd="0" presId="urn:microsoft.com/office/officeart/2005/8/layout/hierarchy2"/>
    <dgm:cxn modelId="{039E543B-D41D-4D47-9588-055D6D689ADB}" type="presParOf" srcId="{387E4EF9-8B2D-40E8-AFED-DEA0DCC7ECAE}" destId="{9EEF5226-C27D-495B-934C-694E6D9863B2}" srcOrd="1" destOrd="0" presId="urn:microsoft.com/office/officeart/2005/8/layout/hierarchy2"/>
    <dgm:cxn modelId="{4F5855F4-9613-4F42-82D9-F0043F626C43}" type="presParOf" srcId="{9EEF5226-C27D-495B-934C-694E6D9863B2}" destId="{F945FD36-DEBE-4D67-B533-3FFF49396440}" srcOrd="0" destOrd="0" presId="urn:microsoft.com/office/officeart/2005/8/layout/hierarchy2"/>
    <dgm:cxn modelId="{173A174F-9794-4926-AF07-80E51A40CAD2}" type="presParOf" srcId="{F945FD36-DEBE-4D67-B533-3FFF49396440}" destId="{F3D81021-7BDA-4034-9DCC-8CB6453FE36E}" srcOrd="0" destOrd="0" presId="urn:microsoft.com/office/officeart/2005/8/layout/hierarchy2"/>
    <dgm:cxn modelId="{A9FA14F6-793C-47D1-B1BF-DD97A5B7789B}" type="presParOf" srcId="{9EEF5226-C27D-495B-934C-694E6D9863B2}" destId="{A843D27E-89ED-4F79-966E-F0F45E171722}" srcOrd="1" destOrd="0" presId="urn:microsoft.com/office/officeart/2005/8/layout/hierarchy2"/>
    <dgm:cxn modelId="{6A568D13-87F5-42D7-A7CA-6FD2B1360F40}" type="presParOf" srcId="{A843D27E-89ED-4F79-966E-F0F45E171722}" destId="{7DD0620A-9B59-48FB-AC2E-BAF873E356BE}" srcOrd="0" destOrd="0" presId="urn:microsoft.com/office/officeart/2005/8/layout/hierarchy2"/>
    <dgm:cxn modelId="{81AEBDDA-19BC-4395-B13E-53320AB26722}" type="presParOf" srcId="{A843D27E-89ED-4F79-966E-F0F45E171722}" destId="{6EA4A164-A660-4277-BF82-E3D1CC779950}" srcOrd="1" destOrd="0" presId="urn:microsoft.com/office/officeart/2005/8/layout/hierarchy2"/>
    <dgm:cxn modelId="{A4E2F75B-EC33-4479-9D92-85B0B4990E03}" type="presParOf" srcId="{9EEF5226-C27D-495B-934C-694E6D9863B2}" destId="{5186FFA0-FA87-463C-BC0B-D5BF8FE06D72}" srcOrd="2" destOrd="0" presId="urn:microsoft.com/office/officeart/2005/8/layout/hierarchy2"/>
    <dgm:cxn modelId="{54816D7F-4C13-4D5A-8826-1AFF25B5B762}" type="presParOf" srcId="{5186FFA0-FA87-463C-BC0B-D5BF8FE06D72}" destId="{98C643AB-4ED1-4AD0-BB64-B86779E39F3F}" srcOrd="0" destOrd="0" presId="urn:microsoft.com/office/officeart/2005/8/layout/hierarchy2"/>
    <dgm:cxn modelId="{9601EE7F-DEF6-4C47-87CB-0DE67A0CD0D2}" type="presParOf" srcId="{9EEF5226-C27D-495B-934C-694E6D9863B2}" destId="{C4BBB038-9B1E-4C08-9684-4B91BCADBA63}" srcOrd="3" destOrd="0" presId="urn:microsoft.com/office/officeart/2005/8/layout/hierarchy2"/>
    <dgm:cxn modelId="{F91DEAB2-34B0-43F5-B55B-489777354C93}" type="presParOf" srcId="{C4BBB038-9B1E-4C08-9684-4B91BCADBA63}" destId="{620EA933-04DD-4783-86B5-528C88C2E1C1}" srcOrd="0" destOrd="0" presId="urn:microsoft.com/office/officeart/2005/8/layout/hierarchy2"/>
    <dgm:cxn modelId="{A6A3E022-E2E2-45FA-9FEF-82024EA8B74F}" type="presParOf" srcId="{C4BBB038-9B1E-4C08-9684-4B91BCADBA63}" destId="{3145EFA0-EF37-44DB-855F-1E22238CB1CB}" srcOrd="1" destOrd="0" presId="urn:microsoft.com/office/officeart/2005/8/layout/hierarchy2"/>
    <dgm:cxn modelId="{234EE655-62F6-42FC-8445-3097895F78F8}" type="presParOf" srcId="{3145EFA0-EF37-44DB-855F-1E22238CB1CB}" destId="{ADC60497-534E-45FE-8246-3F412883FBF3}" srcOrd="0" destOrd="0" presId="urn:microsoft.com/office/officeart/2005/8/layout/hierarchy2"/>
    <dgm:cxn modelId="{5694E159-05A5-4DF9-8264-ABE3A9788FF9}" type="presParOf" srcId="{ADC60497-534E-45FE-8246-3F412883FBF3}" destId="{75C72A4E-5449-4A48-A3BA-F5EA69F5F90B}" srcOrd="0" destOrd="0" presId="urn:microsoft.com/office/officeart/2005/8/layout/hierarchy2"/>
    <dgm:cxn modelId="{09955EFB-9FCC-4157-BCAC-275C8C749262}" type="presParOf" srcId="{3145EFA0-EF37-44DB-855F-1E22238CB1CB}" destId="{AC1E8860-9AD3-4C21-BC27-634B49253C0C}" srcOrd="1" destOrd="0" presId="urn:microsoft.com/office/officeart/2005/8/layout/hierarchy2"/>
    <dgm:cxn modelId="{75C7DF90-D844-4FEE-B4BB-9FC84A91302F}" type="presParOf" srcId="{AC1E8860-9AD3-4C21-BC27-634B49253C0C}" destId="{184DAC58-1ADB-4802-8F5F-4C2D536A6D93}" srcOrd="0" destOrd="0" presId="urn:microsoft.com/office/officeart/2005/8/layout/hierarchy2"/>
    <dgm:cxn modelId="{0DDB578D-D583-4357-89EF-E870CE2D001C}" type="presParOf" srcId="{AC1E8860-9AD3-4C21-BC27-634B49253C0C}" destId="{08D54E79-55C0-4997-A864-F0DC60AB93EF}" srcOrd="1" destOrd="0" presId="urn:microsoft.com/office/officeart/2005/8/layout/hierarchy2"/>
    <dgm:cxn modelId="{A563CEA3-930D-4FA3-BF0B-963783EB862C}" type="presParOf" srcId="{08D54E79-55C0-4997-A864-F0DC60AB93EF}" destId="{AA8C8271-FE02-4B89-88BE-20733BAC61A9}" srcOrd="0" destOrd="0" presId="urn:microsoft.com/office/officeart/2005/8/layout/hierarchy2"/>
    <dgm:cxn modelId="{B75D1DC0-03E4-47FE-BC0F-D3E6B81E8051}" type="presParOf" srcId="{AA8C8271-FE02-4B89-88BE-20733BAC61A9}" destId="{DB592BB4-0918-47FC-B94F-4EBFF146077A}" srcOrd="0" destOrd="0" presId="urn:microsoft.com/office/officeart/2005/8/layout/hierarchy2"/>
    <dgm:cxn modelId="{B14A7348-71EA-49CD-9543-B6E37D58F01D}" type="presParOf" srcId="{08D54E79-55C0-4997-A864-F0DC60AB93EF}" destId="{E6A667BF-0DB3-4750-955F-A2C0C695484F}" srcOrd="1" destOrd="0" presId="urn:microsoft.com/office/officeart/2005/8/layout/hierarchy2"/>
    <dgm:cxn modelId="{44D7106C-92FF-4CF3-907B-BB84207CF17E}" type="presParOf" srcId="{E6A667BF-0DB3-4750-955F-A2C0C695484F}" destId="{8DBA3B0E-A7C9-4E91-BC08-262E105BB463}" srcOrd="0" destOrd="0" presId="urn:microsoft.com/office/officeart/2005/8/layout/hierarchy2"/>
    <dgm:cxn modelId="{2EF2F516-7CCD-4515-AC42-E242469B9D85}" type="presParOf" srcId="{E6A667BF-0DB3-4750-955F-A2C0C695484F}" destId="{9BF6BAA8-7DF7-42FE-9A5E-CA5624146D70}" srcOrd="1" destOrd="0" presId="urn:microsoft.com/office/officeart/2005/8/layout/hierarchy2"/>
    <dgm:cxn modelId="{7C8D7F08-F899-4470-BAC9-CA32EF9E1152}" type="presParOf" srcId="{9EEF5226-C27D-495B-934C-694E6D9863B2}" destId="{6E34F027-BD67-43DB-9069-BFBFAA695AD7}" srcOrd="4" destOrd="0" presId="urn:microsoft.com/office/officeart/2005/8/layout/hierarchy2"/>
    <dgm:cxn modelId="{EDE0D293-0F5E-491A-9053-583AE059F505}" type="presParOf" srcId="{6E34F027-BD67-43DB-9069-BFBFAA695AD7}" destId="{29F83440-D5E8-4E3E-A8D0-EE9EA9E424E5}" srcOrd="0" destOrd="0" presId="urn:microsoft.com/office/officeart/2005/8/layout/hierarchy2"/>
    <dgm:cxn modelId="{0DF96AAC-B43A-40F2-BE8E-F6AFBDD59BD7}" type="presParOf" srcId="{9EEF5226-C27D-495B-934C-694E6D9863B2}" destId="{F2FC142E-1E87-42E2-925D-B728D4224EB7}" srcOrd="5" destOrd="0" presId="urn:microsoft.com/office/officeart/2005/8/layout/hierarchy2"/>
    <dgm:cxn modelId="{D74EE80F-4AC5-47DC-A39F-255D0857570D}" type="presParOf" srcId="{F2FC142E-1E87-42E2-925D-B728D4224EB7}" destId="{A3DB6A56-9481-46BF-89CB-2AF1351226A9}" srcOrd="0" destOrd="0" presId="urn:microsoft.com/office/officeart/2005/8/layout/hierarchy2"/>
    <dgm:cxn modelId="{41CA0017-E00C-4BFF-B1FE-A9BFBB0B47D6}" type="presParOf" srcId="{F2FC142E-1E87-42E2-925D-B728D4224EB7}" destId="{58722CF8-0943-4889-8846-2B0D515E538F}" srcOrd="1" destOrd="0" presId="urn:microsoft.com/office/officeart/2005/8/layout/hierarchy2"/>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7E649-1BF0-484A-BC22-F7A294A4A89C}">
      <dsp:nvSpPr>
        <dsp:cNvPr id="0" name=""/>
        <dsp:cNvSpPr/>
      </dsp:nvSpPr>
      <dsp:spPr>
        <a:xfrm>
          <a:off x="7436" y="2165717"/>
          <a:ext cx="1270056" cy="121108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solidFill>
                <a:srgbClr val="2D391B"/>
              </a:solidFill>
              <a:latin typeface="Gill Sans MT" panose="020B0502020104020203" pitchFamily="34" charset="0"/>
            </a:rPr>
            <a:t>Log in</a:t>
          </a:r>
          <a:endParaRPr lang="en-US" sz="3600" kern="1200" dirty="0">
            <a:solidFill>
              <a:srgbClr val="2D391B"/>
            </a:solidFill>
            <a:latin typeface="Gill Sans MT" panose="020B0502020104020203" pitchFamily="34" charset="0"/>
          </a:endParaRPr>
        </a:p>
      </dsp:txBody>
      <dsp:txXfrm>
        <a:off x="42907" y="2201188"/>
        <a:ext cx="1199114" cy="1140142"/>
      </dsp:txXfrm>
    </dsp:sp>
    <dsp:sp modelId="{A29E8A0D-5A8B-45E9-A79C-3BCF67B42D65}">
      <dsp:nvSpPr>
        <dsp:cNvPr id="0" name=""/>
        <dsp:cNvSpPr/>
      </dsp:nvSpPr>
      <dsp:spPr>
        <a:xfrm>
          <a:off x="1277492" y="2759779"/>
          <a:ext cx="565606" cy="22960"/>
        </a:xfrm>
        <a:custGeom>
          <a:avLst/>
          <a:gdLst/>
          <a:ahLst/>
          <a:cxnLst/>
          <a:rect l="0" t="0" r="0" b="0"/>
          <a:pathLst>
            <a:path>
              <a:moveTo>
                <a:pt x="0" y="11480"/>
              </a:moveTo>
              <a:lnTo>
                <a:pt x="565606" y="11480"/>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1546155" y="2757119"/>
        <a:ext cx="28280" cy="28280"/>
      </dsp:txXfrm>
    </dsp:sp>
    <dsp:sp modelId="{53432472-BB49-40C8-B333-78E3A2AC5F22}">
      <dsp:nvSpPr>
        <dsp:cNvPr id="0" name=""/>
        <dsp:cNvSpPr/>
      </dsp:nvSpPr>
      <dsp:spPr>
        <a:xfrm>
          <a:off x="1843098" y="1814511"/>
          <a:ext cx="1414017" cy="191349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2D391B"/>
              </a:solidFill>
              <a:latin typeface="Gill Sans MT" panose="020B0502020104020203" pitchFamily="34" charset="0"/>
            </a:rPr>
            <a:t>Multiple options available in the menu bar</a:t>
          </a:r>
        </a:p>
      </dsp:txBody>
      <dsp:txXfrm>
        <a:off x="1884513" y="1855926"/>
        <a:ext cx="1331187" cy="1830667"/>
      </dsp:txXfrm>
    </dsp:sp>
    <dsp:sp modelId="{F945FD36-DEBE-4D67-B533-3FFF49396440}">
      <dsp:nvSpPr>
        <dsp:cNvPr id="0" name=""/>
        <dsp:cNvSpPr/>
      </dsp:nvSpPr>
      <dsp:spPr>
        <a:xfrm rot="17553736">
          <a:off x="2802851" y="2079124"/>
          <a:ext cx="1474135" cy="22960"/>
        </a:xfrm>
        <a:custGeom>
          <a:avLst/>
          <a:gdLst/>
          <a:ahLst/>
          <a:cxnLst/>
          <a:rect l="0" t="0" r="0" b="0"/>
          <a:pathLst>
            <a:path>
              <a:moveTo>
                <a:pt x="0" y="11480"/>
              </a:moveTo>
              <a:lnTo>
                <a:pt x="1474135" y="11480"/>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3503066" y="2053751"/>
        <a:ext cx="73706" cy="73706"/>
      </dsp:txXfrm>
    </dsp:sp>
    <dsp:sp modelId="{7DD0620A-9B59-48FB-AC2E-BAF873E356BE}">
      <dsp:nvSpPr>
        <dsp:cNvPr id="0" name=""/>
        <dsp:cNvSpPr/>
      </dsp:nvSpPr>
      <dsp:spPr>
        <a:xfrm>
          <a:off x="3822723" y="546166"/>
          <a:ext cx="1414017" cy="172756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2D391B"/>
              </a:solidFill>
              <a:latin typeface="Gill Sans MT" panose="020B0502020104020203" pitchFamily="34" charset="0"/>
            </a:rPr>
            <a:t>- Financial concepts videos.</a:t>
          </a:r>
          <a:br>
            <a:rPr lang="en-US" sz="2000" kern="1200" dirty="0">
              <a:solidFill>
                <a:srgbClr val="2D391B"/>
              </a:solidFill>
              <a:latin typeface="Gill Sans MT" panose="020B0502020104020203" pitchFamily="34" charset="0"/>
            </a:rPr>
          </a:br>
          <a:r>
            <a:rPr lang="en-US" sz="2000" kern="1200" dirty="0">
              <a:solidFill>
                <a:srgbClr val="2D391B"/>
              </a:solidFill>
              <a:latin typeface="Gill Sans MT" panose="020B0502020104020203" pitchFamily="34" charset="0"/>
            </a:rPr>
            <a:t>- Advance courses.</a:t>
          </a:r>
        </a:p>
      </dsp:txBody>
      <dsp:txXfrm>
        <a:off x="3864138" y="587581"/>
        <a:ext cx="1331187" cy="1644738"/>
      </dsp:txXfrm>
    </dsp:sp>
    <dsp:sp modelId="{5186FFA0-FA87-463C-BC0B-D5BF8FE06D72}">
      <dsp:nvSpPr>
        <dsp:cNvPr id="0" name=""/>
        <dsp:cNvSpPr/>
      </dsp:nvSpPr>
      <dsp:spPr>
        <a:xfrm rot="1029112">
          <a:off x="3243953" y="2847061"/>
          <a:ext cx="591932" cy="22960"/>
        </a:xfrm>
        <a:custGeom>
          <a:avLst/>
          <a:gdLst/>
          <a:ahLst/>
          <a:cxnLst/>
          <a:rect l="0" t="0" r="0" b="0"/>
          <a:pathLst>
            <a:path>
              <a:moveTo>
                <a:pt x="0" y="11480"/>
              </a:moveTo>
              <a:lnTo>
                <a:pt x="591932" y="11480"/>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3525121" y="2843743"/>
        <a:ext cx="29596" cy="29596"/>
      </dsp:txXfrm>
    </dsp:sp>
    <dsp:sp modelId="{620EA933-04DD-4783-86B5-528C88C2E1C1}">
      <dsp:nvSpPr>
        <dsp:cNvPr id="0" name=""/>
        <dsp:cNvSpPr/>
      </dsp:nvSpPr>
      <dsp:spPr>
        <a:xfrm>
          <a:off x="3822723" y="2379785"/>
          <a:ext cx="1414017" cy="113207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2D391B"/>
              </a:solidFill>
              <a:latin typeface="Gill Sans MT" panose="020B0502020104020203" pitchFamily="34" charset="0"/>
            </a:rPr>
            <a:t>- Quiz</a:t>
          </a:r>
          <a:br>
            <a:rPr lang="en-US" sz="2000" kern="1200">
              <a:solidFill>
                <a:srgbClr val="2D391B"/>
              </a:solidFill>
              <a:latin typeface="Gill Sans MT" panose="020B0502020104020203" pitchFamily="34" charset="0"/>
            </a:rPr>
          </a:br>
          <a:r>
            <a:rPr lang="en-US" sz="2000" kern="1200">
              <a:solidFill>
                <a:srgbClr val="2D391B"/>
              </a:solidFill>
              <a:latin typeface="Gill Sans MT" panose="020B0502020104020203" pitchFamily="34" charset="0"/>
            </a:rPr>
            <a:t>- Lead board</a:t>
          </a:r>
          <a:br>
            <a:rPr lang="en-US" sz="2000" kern="1200">
              <a:solidFill>
                <a:srgbClr val="2D391B"/>
              </a:solidFill>
              <a:latin typeface="Gill Sans MT" panose="020B0502020104020203" pitchFamily="34" charset="0"/>
            </a:rPr>
          </a:br>
          <a:r>
            <a:rPr lang="en-US" sz="2000" kern="1200">
              <a:solidFill>
                <a:srgbClr val="2D391B"/>
              </a:solidFill>
              <a:latin typeface="Gill Sans MT" panose="020B0502020104020203" pitchFamily="34" charset="0"/>
            </a:rPr>
            <a:t>- Certificate download</a:t>
          </a:r>
          <a:endParaRPr lang="en-US" sz="2000" kern="1200" dirty="0">
            <a:solidFill>
              <a:srgbClr val="2D391B"/>
            </a:solidFill>
            <a:latin typeface="Gill Sans MT" panose="020B0502020104020203" pitchFamily="34" charset="0"/>
          </a:endParaRPr>
        </a:p>
      </dsp:txBody>
      <dsp:txXfrm>
        <a:off x="3855880" y="2412942"/>
        <a:ext cx="1347703" cy="1065762"/>
      </dsp:txXfrm>
    </dsp:sp>
    <dsp:sp modelId="{ADC60497-534E-45FE-8246-3F412883FBF3}">
      <dsp:nvSpPr>
        <dsp:cNvPr id="0" name=""/>
        <dsp:cNvSpPr/>
      </dsp:nvSpPr>
      <dsp:spPr>
        <a:xfrm>
          <a:off x="5236740" y="2934343"/>
          <a:ext cx="565606" cy="22960"/>
        </a:xfrm>
        <a:custGeom>
          <a:avLst/>
          <a:gdLst/>
          <a:ahLst/>
          <a:cxnLst/>
          <a:rect l="0" t="0" r="0" b="0"/>
          <a:pathLst>
            <a:path>
              <a:moveTo>
                <a:pt x="0" y="11480"/>
              </a:moveTo>
              <a:lnTo>
                <a:pt x="565606" y="1148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5505403" y="2931683"/>
        <a:ext cx="28280" cy="28280"/>
      </dsp:txXfrm>
    </dsp:sp>
    <dsp:sp modelId="{184DAC58-1ADB-4802-8F5F-4C2D536A6D93}">
      <dsp:nvSpPr>
        <dsp:cNvPr id="0" name=""/>
        <dsp:cNvSpPr/>
      </dsp:nvSpPr>
      <dsp:spPr>
        <a:xfrm>
          <a:off x="5802347" y="1944356"/>
          <a:ext cx="1414017" cy="200293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2D391B"/>
              </a:solidFill>
              <a:latin typeface="Gill Sans MT" panose="020B0502020104020203" pitchFamily="34" charset="0"/>
            </a:rPr>
            <a:t>Reward Points for top place on the quiz and referring the app. </a:t>
          </a:r>
          <a:endParaRPr lang="en-US" sz="2000" kern="1200" dirty="0">
            <a:solidFill>
              <a:srgbClr val="2D391B"/>
            </a:solidFill>
            <a:latin typeface="Gill Sans MT" panose="020B0502020104020203" pitchFamily="34" charset="0"/>
          </a:endParaRPr>
        </a:p>
      </dsp:txBody>
      <dsp:txXfrm>
        <a:off x="5843762" y="1985771"/>
        <a:ext cx="1331187" cy="1920104"/>
      </dsp:txXfrm>
    </dsp:sp>
    <dsp:sp modelId="{AA8C8271-FE02-4B89-88BE-20733BAC61A9}">
      <dsp:nvSpPr>
        <dsp:cNvPr id="0" name=""/>
        <dsp:cNvSpPr/>
      </dsp:nvSpPr>
      <dsp:spPr>
        <a:xfrm>
          <a:off x="7216364" y="2934343"/>
          <a:ext cx="565606" cy="22960"/>
        </a:xfrm>
        <a:custGeom>
          <a:avLst/>
          <a:gdLst/>
          <a:ahLst/>
          <a:cxnLst/>
          <a:rect l="0" t="0" r="0" b="0"/>
          <a:pathLst>
            <a:path>
              <a:moveTo>
                <a:pt x="0" y="11480"/>
              </a:moveTo>
              <a:lnTo>
                <a:pt x="565606" y="1148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7485027" y="2931683"/>
        <a:ext cx="28280" cy="28280"/>
      </dsp:txXfrm>
    </dsp:sp>
    <dsp:sp modelId="{8DBA3B0E-A7C9-4E91-BC08-262E105BB463}">
      <dsp:nvSpPr>
        <dsp:cNvPr id="0" name=""/>
        <dsp:cNvSpPr/>
      </dsp:nvSpPr>
      <dsp:spPr>
        <a:xfrm>
          <a:off x="7781971" y="2328460"/>
          <a:ext cx="1443442" cy="1234726"/>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2D391B"/>
              </a:solidFill>
              <a:latin typeface="Gill Sans MT" panose="020B0502020104020203" pitchFamily="34" charset="0"/>
            </a:rPr>
            <a:t>Checkout</a:t>
          </a:r>
          <a:endParaRPr lang="en-US" sz="1400" kern="1200" dirty="0">
            <a:solidFill>
              <a:srgbClr val="2D391B"/>
            </a:solidFill>
            <a:latin typeface="Gill Sans MT" panose="020B0502020104020203" pitchFamily="34" charset="0"/>
          </a:endParaRPr>
        </a:p>
      </dsp:txBody>
      <dsp:txXfrm>
        <a:off x="7818135" y="2364624"/>
        <a:ext cx="1371114" cy="1162398"/>
      </dsp:txXfrm>
    </dsp:sp>
    <dsp:sp modelId="{6E34F027-BD67-43DB-9069-BFBFAA695AD7}">
      <dsp:nvSpPr>
        <dsp:cNvPr id="0" name=""/>
        <dsp:cNvSpPr/>
      </dsp:nvSpPr>
      <dsp:spPr>
        <a:xfrm rot="4186984">
          <a:off x="2721564" y="3527716"/>
          <a:ext cx="1636709" cy="22960"/>
        </a:xfrm>
        <a:custGeom>
          <a:avLst/>
          <a:gdLst/>
          <a:ahLst/>
          <a:cxnLst/>
          <a:rect l="0" t="0" r="0" b="0"/>
          <a:pathLst>
            <a:path>
              <a:moveTo>
                <a:pt x="0" y="11480"/>
              </a:moveTo>
              <a:lnTo>
                <a:pt x="1636709" y="11480"/>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3499001" y="3498279"/>
        <a:ext cx="81835" cy="81835"/>
      </dsp:txXfrm>
    </dsp:sp>
    <dsp:sp modelId="{A3DB6A56-9481-46BF-89CB-2AF1351226A9}">
      <dsp:nvSpPr>
        <dsp:cNvPr id="0" name=""/>
        <dsp:cNvSpPr/>
      </dsp:nvSpPr>
      <dsp:spPr>
        <a:xfrm>
          <a:off x="3822723" y="3617913"/>
          <a:ext cx="1414017" cy="137844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2D391B"/>
              </a:solidFill>
              <a:latin typeface="Gill Sans MT" panose="020B0502020104020203" pitchFamily="34" charset="0"/>
            </a:rPr>
            <a:t>- Budgeting feature</a:t>
          </a:r>
          <a:br>
            <a:rPr lang="en-US" sz="2000" kern="1200" dirty="0">
              <a:solidFill>
                <a:srgbClr val="2D391B"/>
              </a:solidFill>
              <a:latin typeface="Gill Sans MT" panose="020B0502020104020203" pitchFamily="34" charset="0"/>
            </a:rPr>
          </a:br>
          <a:r>
            <a:rPr lang="en-US" sz="2000" kern="1200" dirty="0">
              <a:solidFill>
                <a:srgbClr val="2D391B"/>
              </a:solidFill>
              <a:latin typeface="Gill Sans MT" panose="020B0502020104020203" pitchFamily="34" charset="0"/>
            </a:rPr>
            <a:t>- Latest updates</a:t>
          </a:r>
        </a:p>
      </dsp:txBody>
      <dsp:txXfrm>
        <a:off x="3863096" y="3658286"/>
        <a:ext cx="1333271" cy="12976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54DC3-AF10-41C0-A421-2332F0092DBE}"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98156A-D303-4C8E-8F84-113DC3F1C391}" type="slidenum">
              <a:rPr lang="en-US" smtClean="0"/>
              <a:t>‹#›</a:t>
            </a:fld>
            <a:endParaRPr lang="en-US"/>
          </a:p>
        </p:txBody>
      </p:sp>
    </p:spTree>
    <p:extLst>
      <p:ext uri="{BB962C8B-B14F-4D97-AF65-F5344CB8AC3E}">
        <p14:creationId xmlns:p14="http://schemas.microsoft.com/office/powerpoint/2010/main" val="3148797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rtl="0">
              <a:lnSpc>
                <a:spcPct val="107000"/>
              </a:lnSpc>
              <a:spcBef>
                <a:spcPts val="0"/>
              </a:spcBef>
              <a:spcAft>
                <a:spcPts val="800"/>
              </a:spcAft>
            </a:pPr>
            <a:r>
              <a:rPr lang="en-US" sz="1800" b="1" kern="100" dirty="0">
                <a:solidFill>
                  <a:srgbClr val="343541"/>
                </a:solidFill>
                <a:effectLst/>
                <a:latin typeface="Segoe UI" panose="020B0502040204020203" pitchFamily="34" charset="0"/>
                <a:ea typeface="Calibri" panose="020F0502020204030204" pitchFamily="34" charset="0"/>
                <a:cs typeface="Arial" panose="020B0604020202020204" pitchFamily="34" charset="0"/>
              </a:rPr>
              <a:t>maxi </a:t>
            </a:r>
            <a:r>
              <a:rPr lang="en-US" sz="1800" b="1" kern="100" dirty="0" err="1">
                <a:solidFill>
                  <a:srgbClr val="343541"/>
                </a:solidFill>
                <a:effectLst/>
                <a:latin typeface="Segoe UI" panose="020B0502040204020203" pitchFamily="34" charset="0"/>
                <a:ea typeface="Calibri" panose="020F0502020204030204" pitchFamily="34" charset="0"/>
                <a:cs typeface="Arial" panose="020B0604020202020204" pitchFamily="34" charset="0"/>
              </a:rPr>
              <a:t>maxi</a:t>
            </a:r>
            <a:r>
              <a:rPr lang="en-US" sz="1800" b="1" kern="100" dirty="0">
                <a:solidFill>
                  <a:srgbClr val="343541"/>
                </a:solidFill>
                <a:effectLst/>
                <a:latin typeface="Segoe UI" panose="020B0502040204020203" pitchFamily="34" charset="0"/>
                <a:ea typeface="Calibri" panose="020F0502020204030204" pitchFamily="34" charset="0"/>
                <a:cs typeface="Arial" panose="020B0604020202020204" pitchFamily="34" charset="0"/>
              </a:rPr>
              <a:t> part: (Strengths +Opportunities - SO):</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Clr>
                <a:srgbClr val="343541"/>
              </a:buClr>
              <a:buFont typeface="Segoe UI" panose="020B0502040204020203"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identified an opportunity to create workbooks with the patented course and target finance graduates to become part of the network to reach more segments. This can help to address the weaknesses of a small operations team, a small marketing team, and low availability of funds compared to the competition</a:t>
            </a:r>
            <a:r>
              <a:rPr lang="he-IL"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1800" b="1" kern="100" dirty="0">
                <a:solidFill>
                  <a:srgbClr val="343541"/>
                </a:solidFill>
                <a:effectLst/>
                <a:latin typeface="Segoe UI" panose="020B0502040204020203" pitchFamily="34" charset="0"/>
                <a:ea typeface="Calibri" panose="020F0502020204030204" pitchFamily="34" charset="0"/>
                <a:cs typeface="Arial" panose="020B0604020202020204" pitchFamily="34" charset="0"/>
              </a:rPr>
              <a:t>maxi mini part (Strengths +Threats- ST):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Clr>
                <a:srgbClr val="343541"/>
              </a:buClr>
              <a:buFont typeface="Segoe UI" panose="020B0502040204020203"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identified a threat of competitors like JUNIO and free YouTube finance bloggers, and proposed a solution to create a YouTube channel with basic financial education and a forward link to download the app and get advanced materials by subscribing. This can help to leverage the strengths of the fun interactive course and user-friendly application, while addressing the threat of competition</a:t>
            </a:r>
            <a:r>
              <a:rPr lang="he-IL"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1800" b="1" kern="100" dirty="0">
                <a:solidFill>
                  <a:srgbClr val="343541"/>
                </a:solidFill>
                <a:effectLst/>
                <a:latin typeface="Segoe UI" panose="020B0502040204020203" pitchFamily="34" charset="0"/>
                <a:ea typeface="Calibri" panose="020F0502020204030204" pitchFamily="34" charset="0"/>
                <a:cs typeface="Arial" panose="020B0604020202020204" pitchFamily="34" charset="0"/>
              </a:rPr>
              <a:t>mini maxi part (Opportunities +Weaknesses- OW):</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egoe UI" panose="020B0502040204020203"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identified an opportunity to apply for funds from finance companies as part of their CSR initiatives, while also addressing the weakness of low availability of funds compared to the competition and the opportunity of a new education policy and demand for financial educators</a:t>
            </a:r>
            <a:r>
              <a:rPr lang="he-IL"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egoe UI" panose="020B0502040204020203"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Collaborate with NGOs and local governments: Since there is a demand for financial educators from local governments and NGOs, it might be worth exploring opportunities to collaborate with them to offer financial education programs for the target segments</a:t>
            </a:r>
            <a:r>
              <a:rPr lang="he-IL"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why is it in the mini maxi part: it addresses the weakness of low availability of funds compared to the competition and the opportunity of demand for financial educators from local governments and NGOs.</a:t>
            </a:r>
          </a:p>
          <a:p>
            <a:pPr marL="342900" marR="0" lvl="0" indent="-342900" algn="l" rtl="0">
              <a:lnSpc>
                <a:spcPct val="107000"/>
              </a:lnSpc>
              <a:spcBef>
                <a:spcPts val="0"/>
              </a:spcBef>
              <a:spcAft>
                <a:spcPts val="800"/>
              </a:spcAft>
              <a:buFont typeface="Segoe UI" panose="020B0502040204020203"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Explore partnerships with schools and universities: As the startup offers financial education for students over 10 years of age, it might be useful to explore partnerships with schools and universities to offer the course as a part of their curriculum. This can help to increase the reach of the startup while also addressing the weakness of a small marketing team</a:t>
            </a:r>
            <a:r>
              <a:rPr lang="he-IL"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why is it in the mini maxi part: it addresses the weakness of a small marketing team and the opportunity of targeting students as a potential customer segment.</a:t>
            </a:r>
          </a:p>
          <a:p>
            <a:pPr marL="342900" marR="0" lvl="0" indent="-342900" algn="l" rtl="0">
              <a:lnSpc>
                <a:spcPct val="107000"/>
              </a:lnSpc>
              <a:spcBef>
                <a:spcPts val="0"/>
              </a:spcBef>
              <a:spcAft>
                <a:spcPts val="800"/>
              </a:spcAft>
              <a:buFont typeface="Segoe UI" panose="020B0502040204020203" pitchFamily="34" charset="0"/>
              <a:buChar char="-"/>
            </a:pPr>
            <a:r>
              <a:rPr lang="en-US" sz="1800" kern="100" dirty="0">
                <a:solidFill>
                  <a:srgbClr val="343541"/>
                </a:solidFill>
                <a:effectLst/>
                <a:latin typeface="Segoe UI" panose="020B0502040204020203" pitchFamily="34" charset="0"/>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1800" b="1" kern="100" dirty="0">
                <a:solidFill>
                  <a:srgbClr val="343541"/>
                </a:solidFill>
                <a:effectLst/>
                <a:latin typeface="Segoe UI" panose="020B0502040204020203" pitchFamily="34" charset="0"/>
                <a:ea typeface="Calibri" panose="020F0502020204030204" pitchFamily="34" charset="0"/>
                <a:cs typeface="Arial" panose="020B0604020202020204" pitchFamily="34" charset="0"/>
              </a:rPr>
              <a:t>mini </a:t>
            </a:r>
            <a:r>
              <a:rPr lang="en-US" sz="1800" b="1" kern="100" dirty="0" err="1">
                <a:solidFill>
                  <a:srgbClr val="343541"/>
                </a:solidFill>
                <a:effectLst/>
                <a:latin typeface="Segoe UI" panose="020B0502040204020203" pitchFamily="34" charset="0"/>
                <a:ea typeface="Calibri" panose="020F0502020204030204" pitchFamily="34" charset="0"/>
                <a:cs typeface="Arial" panose="020B0604020202020204" pitchFamily="34" charset="0"/>
              </a:rPr>
              <a:t>mini</a:t>
            </a:r>
            <a:r>
              <a:rPr lang="en-US" sz="1800" b="1" kern="100" dirty="0">
                <a:solidFill>
                  <a:srgbClr val="343541"/>
                </a:solidFill>
                <a:effectLst/>
                <a:latin typeface="Segoe UI" panose="020B0502040204020203" pitchFamily="34" charset="0"/>
                <a:ea typeface="Calibri" panose="020F0502020204030204" pitchFamily="34" charset="0"/>
                <a:cs typeface="Arial" panose="020B0604020202020204" pitchFamily="34" charset="0"/>
              </a:rPr>
              <a:t> part (Threats +Weaknesses- TW):</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egoe UI" panose="020B0502040204020203"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identified a threat of changes in taxation or economic policies, and proposed a solution to set up a one-man research team to stay updated on any changes and adapt the course materials accordingly</a:t>
            </a:r>
            <a:r>
              <a:rPr lang="he-IL"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egoe UI" panose="020B0502040204020203"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Leverage social media platforms: In addition to creating a YouTube channel, it might also be useful to leverage other social media platforms such as Instagram and Facebook to promote the startup and engage with potential customers. This can help to address the threat of free YouTube finance bloggers and increase brand awareness</a:t>
            </a:r>
            <a:r>
              <a:rPr lang="he-IL"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why is it in the mini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mini</a:t>
            </a:r>
            <a:r>
              <a:rPr lang="en-US" sz="1800" kern="100" dirty="0">
                <a:effectLst/>
                <a:latin typeface="Calibri" panose="020F0502020204030204" pitchFamily="34" charset="0"/>
                <a:ea typeface="Calibri" panose="020F0502020204030204" pitchFamily="34" charset="0"/>
                <a:cs typeface="Arial" panose="020B0604020202020204" pitchFamily="34" charset="0"/>
              </a:rPr>
              <a:t> part: it addresses the threat of free YouTube finance bloggers and the weakness of a small marketing team.</a:t>
            </a:r>
          </a:p>
          <a:p>
            <a:pPr marL="0" marR="0" algn="l" rtl="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Overall, our mini-maxi SWOT analysis provides a good starting point for identifying strategic initiatives that can help the Financial Education Crew startup leverage its strengths and opportunities, while addressing its weaknesses and threats</a:t>
            </a:r>
            <a:r>
              <a:rPr lang="he-IL"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D98156A-D303-4C8E-8F84-113DC3F1C391}" type="slidenum">
              <a:rPr lang="en-US" smtClean="0"/>
              <a:t>6</a:t>
            </a:fld>
            <a:endParaRPr lang="en-US"/>
          </a:p>
        </p:txBody>
      </p:sp>
    </p:spTree>
    <p:extLst>
      <p:ext uri="{BB962C8B-B14F-4D97-AF65-F5344CB8AC3E}">
        <p14:creationId xmlns:p14="http://schemas.microsoft.com/office/powerpoint/2010/main" val="139238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Medicals International is a company that sells medical equipment and supplies. Here is an analysis of their value chain based on Porter's model: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Inbound logistics: Medicals International would need to source their medical equipment and supplies from various suppliers. They would need to </a:t>
            </a:r>
            <a:r>
              <a:rPr lang="en-US" sz="1800" dirty="0">
                <a:effectLst/>
                <a:highlight>
                  <a:srgbClr val="FFFF00"/>
                </a:highlight>
                <a:latin typeface="Arial" panose="020B0604020202020204" pitchFamily="34" charset="0"/>
                <a:ea typeface="Calibri" panose="020F0502020204030204" pitchFamily="34" charset="0"/>
                <a:cs typeface="Arial" panose="020B0604020202020204" pitchFamily="34" charset="0"/>
              </a:rPr>
              <a:t>negotiate favorable terms with their suppliers to ensure they get quality products at a reasonable price</a:t>
            </a:r>
            <a:r>
              <a:rPr lang="en-US" sz="1800" dirty="0">
                <a:effectLst/>
                <a:latin typeface="Arial" panose="020B0604020202020204" pitchFamily="34" charset="0"/>
                <a:ea typeface="Calibri" panose="020F0502020204030204" pitchFamily="34" charset="0"/>
                <a:cs typeface="Arial" panose="020B0604020202020204" pitchFamily="34" charset="0"/>
              </a:rPr>
              <a:t> (off-shore staff, who are in contact with the companies) – Negotiate delivery terms and options.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Operations: Medicals International would need to ensure that they store, handle, and distribute their </a:t>
            </a: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products efficiently</a:t>
            </a:r>
            <a:r>
              <a:rPr lang="en-US" sz="1800" dirty="0">
                <a:effectLst/>
                <a:latin typeface="Arial" panose="020B0604020202020204" pitchFamily="34" charset="0"/>
                <a:ea typeface="Calibri" panose="020F0502020204030204" pitchFamily="34" charset="0"/>
                <a:cs typeface="Arial" panose="020B0604020202020204" pitchFamily="34" charset="0"/>
              </a:rPr>
              <a:t>. This would require </a:t>
            </a:r>
            <a:r>
              <a:rPr lang="en-US" sz="1800" dirty="0">
                <a:effectLst/>
                <a:highlight>
                  <a:srgbClr val="FFFF00"/>
                </a:highlight>
                <a:latin typeface="Arial" panose="020B0604020202020204" pitchFamily="34" charset="0"/>
                <a:ea typeface="Calibri" panose="020F0502020204030204" pitchFamily="34" charset="0"/>
                <a:cs typeface="Arial" panose="020B0604020202020204" pitchFamily="34" charset="0"/>
              </a:rPr>
              <a:t>effective inventory management</a:t>
            </a:r>
            <a:r>
              <a:rPr lang="en-US" sz="1800" dirty="0">
                <a:effectLst/>
                <a:latin typeface="Arial" panose="020B0604020202020204" pitchFamily="34" charset="0"/>
                <a:ea typeface="Calibri" panose="020F0502020204030204" pitchFamily="34" charset="0"/>
                <a:cs typeface="Arial" panose="020B0604020202020204" pitchFamily="34" charset="0"/>
              </a:rPr>
              <a:t> (inventory managers), logistics management, and </a:t>
            </a:r>
            <a:r>
              <a:rPr lang="en-US" sz="1800" dirty="0">
                <a:effectLst/>
                <a:highlight>
                  <a:srgbClr val="FFFF00"/>
                </a:highlight>
                <a:latin typeface="Arial" panose="020B0604020202020204" pitchFamily="34" charset="0"/>
                <a:ea typeface="Calibri" panose="020F0502020204030204" pitchFamily="34" charset="0"/>
                <a:cs typeface="Arial" panose="020B0604020202020204" pitchFamily="34" charset="0"/>
              </a:rPr>
              <a:t>quality control</a:t>
            </a:r>
            <a:r>
              <a:rPr lang="en-US" sz="1800" dirty="0">
                <a:effectLst/>
                <a:latin typeface="Arial" panose="020B0604020202020204" pitchFamily="34" charset="0"/>
                <a:ea typeface="Calibri" panose="020F0502020204030204" pitchFamily="34" charset="0"/>
                <a:cs typeface="Arial" panose="020B0604020202020204" pitchFamily="34" charset="0"/>
              </a:rPr>
              <a:t> (service engineers) processes to ensure that their products are in good condition when they reach their customers. – Inventory managers receive the shipment, then they count it, check to make sure it is up to quality standards, and distribute it as is needed.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Outbound logistics: Medicals International would need to ensure that their </a:t>
            </a:r>
            <a:r>
              <a:rPr lang="en-US" sz="1800" dirty="0">
                <a:effectLst/>
                <a:highlight>
                  <a:srgbClr val="FFFF00"/>
                </a:highlight>
                <a:latin typeface="Arial" panose="020B0604020202020204" pitchFamily="34" charset="0"/>
                <a:ea typeface="Calibri" panose="020F0502020204030204" pitchFamily="34" charset="0"/>
                <a:cs typeface="Arial" panose="020B0604020202020204" pitchFamily="34" charset="0"/>
              </a:rPr>
              <a:t>products are delivered to their customers in a timely</a:t>
            </a:r>
            <a:r>
              <a:rPr lang="en-US" sz="1800" dirty="0">
                <a:effectLst/>
                <a:latin typeface="Arial" panose="020B0604020202020204" pitchFamily="34" charset="0"/>
                <a:ea typeface="Calibri" panose="020F0502020204030204" pitchFamily="34" charset="0"/>
                <a:cs typeface="Arial" panose="020B0604020202020204" pitchFamily="34" charset="0"/>
              </a:rPr>
              <a:t> and efficient manner (delivery officers). This would require effective distribution channels, transportation systems, and delivery networks to ensure that their products are delivered to their customers on time. Delivery officer receives directions from the office, checks that the packaging of the products is up to delivery safety standards, delivers the product to the customer and have the customer sign off that all is received properly.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Marketing and sales: Medicals International would need to promote their products to potential customers through various </a:t>
            </a:r>
            <a:r>
              <a:rPr lang="en-US" sz="1800" dirty="0">
                <a:effectLst/>
                <a:highlight>
                  <a:srgbClr val="FFFF00"/>
                </a:highlight>
                <a:latin typeface="Arial" panose="020B0604020202020204" pitchFamily="34" charset="0"/>
                <a:ea typeface="Calibri" panose="020F0502020204030204" pitchFamily="34" charset="0"/>
                <a:cs typeface="Arial" panose="020B0604020202020204" pitchFamily="34" charset="0"/>
              </a:rPr>
              <a:t>marketing</a:t>
            </a:r>
            <a:r>
              <a:rPr lang="en-US" sz="1800" dirty="0">
                <a:effectLst/>
                <a:latin typeface="Arial" panose="020B0604020202020204" pitchFamily="34" charset="0"/>
                <a:ea typeface="Calibri" panose="020F0502020204030204" pitchFamily="34" charset="0"/>
                <a:cs typeface="Arial" panose="020B0604020202020204" pitchFamily="34" charset="0"/>
              </a:rPr>
              <a:t> (digital, pamphlets and events (conferences)) and </a:t>
            </a:r>
            <a:r>
              <a:rPr lang="en-US" sz="1800" dirty="0">
                <a:effectLst/>
                <a:highlight>
                  <a:srgbClr val="FFFF00"/>
                </a:highlight>
                <a:latin typeface="Arial" panose="020B0604020202020204" pitchFamily="34" charset="0"/>
                <a:ea typeface="Calibri" panose="020F0502020204030204" pitchFamily="34" charset="0"/>
                <a:cs typeface="Arial" panose="020B0604020202020204" pitchFamily="34" charset="0"/>
              </a:rPr>
              <a:t>sales channels</a:t>
            </a:r>
            <a:r>
              <a:rPr lang="en-US" sz="1800" dirty="0">
                <a:effectLst/>
                <a:latin typeface="Arial" panose="020B0604020202020204" pitchFamily="34" charset="0"/>
                <a:ea typeface="Calibri" panose="020F0502020204030204" pitchFamily="34" charset="0"/>
                <a:cs typeface="Arial" panose="020B0604020202020204" pitchFamily="34" charset="0"/>
              </a:rPr>
              <a:t> (sales team that visits potential customers). This would require effective marketing strategies and sales processes to attract and retain customers. The sales team work will be explained thoroughly in the next slide.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Service: Medicals International would need to provide effective after-sales service to their customers to ensure customer satisfaction (customer service agents). This would require effective customer service processes to handle customer queries and complaints, and to </a:t>
            </a:r>
            <a:r>
              <a:rPr lang="en-US" sz="1800" dirty="0">
                <a:effectLst/>
                <a:highlight>
                  <a:srgbClr val="FFFF00"/>
                </a:highlight>
                <a:latin typeface="Arial" panose="020B0604020202020204" pitchFamily="34" charset="0"/>
                <a:ea typeface="Calibri" panose="020F0502020204030204" pitchFamily="34" charset="0"/>
                <a:cs typeface="Arial" panose="020B0604020202020204" pitchFamily="34" charset="0"/>
              </a:rPr>
              <a:t>provide support and advice to their customers (Service engineers)</a:t>
            </a:r>
            <a:r>
              <a:rPr lang="en-US" sz="1800" dirty="0">
                <a:effectLst/>
                <a:latin typeface="Arial" panose="020B060402020202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Support Activities: Collection officers to receive payments from customers. Account Managers: they follow up on orders and payments for customers. Country Managers working as support (Human Resource tasks). Collection officer receive weekly updates from accounting as to what needs to be collected, call and visit customers to inform them of their balance, collect weekly payments, then deliver payments to accounting and </a:t>
            </a:r>
            <a:r>
              <a:rPr lang="en-US" sz="1800">
                <a:effectLst/>
                <a:latin typeface="Arial" panose="020B0604020202020204" pitchFamily="34" charset="0"/>
                <a:ea typeface="Calibri" panose="020F0502020204030204" pitchFamily="34" charset="0"/>
                <a:cs typeface="Arial" panose="020B0604020202020204" pitchFamily="34" charset="0"/>
              </a:rPr>
              <a:t>update them.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Overall, Medicals International's value chain would involve managing their inbound logistics, operations, outbound logistics, marketing and sales, and service processes effectively to ensure that they provide high-quality products and services to their customers at a reasonable cost.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D98156A-D303-4C8E-8F84-113DC3F1C391}" type="slidenum">
              <a:rPr lang="en-US" smtClean="0"/>
              <a:t>9</a:t>
            </a:fld>
            <a:endParaRPr lang="en-US"/>
          </a:p>
        </p:txBody>
      </p:sp>
    </p:spTree>
    <p:extLst>
      <p:ext uri="{BB962C8B-B14F-4D97-AF65-F5344CB8AC3E}">
        <p14:creationId xmlns:p14="http://schemas.microsoft.com/office/powerpoint/2010/main" val="39792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Further breakdown of the Sales team’s activities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Acquire comprehensive knowledge of all available products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Conduct territory mapping to identify potential clients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Conduct research on competitors to gain a competitive edge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Establish a schedule for visiting potential clients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Provide daily reports on market activities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Respond to client comments and inquiries in a timely manner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Submit orders to the office once confirmed by the client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Develop contractual agreements between the company and clients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Follow up with clients on product usage and satisfaction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Coordinate with the service team for annual check-ups or as requested by clients.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D98156A-D303-4C8E-8F84-113DC3F1C391}" type="slidenum">
              <a:rPr lang="en-US" smtClean="0"/>
              <a:t>10</a:t>
            </a:fld>
            <a:endParaRPr lang="en-US"/>
          </a:p>
        </p:txBody>
      </p:sp>
    </p:spTree>
    <p:extLst>
      <p:ext uri="{BB962C8B-B14F-4D97-AF65-F5344CB8AC3E}">
        <p14:creationId xmlns:p14="http://schemas.microsoft.com/office/powerpoint/2010/main" val="13040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Dangote Group is a Nigerian multinational industrial conglomerate in West Africa and one of the largest in Africa and one of the largest on the African continent. The group employs more than 30,000 people, generating revenue in excess of USD 4.1 billion in 2017.</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Portfolio</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Dangote Sugar</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NASCON</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Dangote Flour Mills Plc</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Steel</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Dangote Oil and gas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Packaging</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Dangote Cement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1.  Dangote Sugar:</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Relative Market Share = 1.9 (HIGH)</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Market Growth Rate = 3.5%. (LOW)</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2. NASCON:</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Relative Market Share =  2.5 (HIGH)</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Market Growth Rate =  10.54% (HIGH)</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3. Dangote Flour Mills Plc :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Relative Market Share = 0. (LOW)</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Market Growth Rate = 3.8%(LOW)</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4. Steel (Metal and Mining):</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Relative Market Share = 0. (LOW)</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Market Growth Rate = 10%(HIGH)</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5. Dangote Oil and Gas: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Relative Market Share = 0. (LOW)</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Market Growth Rate = 9% (HIGH)</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6. Dangote Cement: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Relative Market Share = 2.7(HIGH)</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Market Growth Rate = 10.02% (HIGH)</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D98156A-D303-4C8E-8F84-113DC3F1C391}" type="slidenum">
              <a:rPr lang="en-US" smtClean="0"/>
              <a:t>13</a:t>
            </a:fld>
            <a:endParaRPr lang="en-US"/>
          </a:p>
        </p:txBody>
      </p:sp>
    </p:spTree>
    <p:extLst>
      <p:ext uri="{BB962C8B-B14F-4D97-AF65-F5344CB8AC3E}">
        <p14:creationId xmlns:p14="http://schemas.microsoft.com/office/powerpoint/2010/main" val="349122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407A-1906-BDBB-2C03-BADEA6279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360503-700C-C2CC-0F89-2F9C96B67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11D53F-FECE-7B30-927B-F4666250B2C1}"/>
              </a:ext>
            </a:extLst>
          </p:cNvPr>
          <p:cNvSpPr>
            <a:spLocks noGrp="1"/>
          </p:cNvSpPr>
          <p:nvPr>
            <p:ph type="dt" sz="half" idx="10"/>
          </p:nvPr>
        </p:nvSpPr>
        <p:spPr/>
        <p:txBody>
          <a:bodyPr/>
          <a:lstStyle/>
          <a:p>
            <a:fld id="{36856041-02ED-42E1-AD45-FB76CF0A9BD3}" type="datetimeFigureOut">
              <a:rPr lang="en-US" smtClean="0"/>
              <a:t>4/2/2023</a:t>
            </a:fld>
            <a:endParaRPr lang="en-US"/>
          </a:p>
        </p:txBody>
      </p:sp>
      <p:sp>
        <p:nvSpPr>
          <p:cNvPr id="5" name="Footer Placeholder 4">
            <a:extLst>
              <a:ext uri="{FF2B5EF4-FFF2-40B4-BE49-F238E27FC236}">
                <a16:creationId xmlns:a16="http://schemas.microsoft.com/office/drawing/2014/main" id="{3B23A908-16AC-67CF-D0DC-4D2E15C9E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A1A85-DE81-B6E7-F8BD-52A31CABD1FA}"/>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3342939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4187-EC5D-2DE2-B468-8025E5EBD8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57D019-4CA5-C9FB-E0FD-35E074950D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6AFF1-3BD4-18B8-7352-EBD26D1186D0}"/>
              </a:ext>
            </a:extLst>
          </p:cNvPr>
          <p:cNvSpPr>
            <a:spLocks noGrp="1"/>
          </p:cNvSpPr>
          <p:nvPr>
            <p:ph type="dt" sz="half" idx="10"/>
          </p:nvPr>
        </p:nvSpPr>
        <p:spPr/>
        <p:txBody>
          <a:bodyPr/>
          <a:lstStyle/>
          <a:p>
            <a:fld id="{36856041-02ED-42E1-AD45-FB76CF0A9BD3}" type="datetimeFigureOut">
              <a:rPr lang="en-US" smtClean="0"/>
              <a:t>4/2/2023</a:t>
            </a:fld>
            <a:endParaRPr lang="en-US"/>
          </a:p>
        </p:txBody>
      </p:sp>
      <p:sp>
        <p:nvSpPr>
          <p:cNvPr id="5" name="Footer Placeholder 4">
            <a:extLst>
              <a:ext uri="{FF2B5EF4-FFF2-40B4-BE49-F238E27FC236}">
                <a16:creationId xmlns:a16="http://schemas.microsoft.com/office/drawing/2014/main" id="{EE573F45-9DE6-679B-DC83-3EB002DF9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C32F1-F0C8-0F67-3D3D-8DD4743E0527}"/>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362451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76ECD-B4B0-58C9-7757-126575AEA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777D64-CCC4-360B-72F8-17C86639AA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6B09A-361C-A5A5-7BEB-6FC36CF09F0A}"/>
              </a:ext>
            </a:extLst>
          </p:cNvPr>
          <p:cNvSpPr>
            <a:spLocks noGrp="1"/>
          </p:cNvSpPr>
          <p:nvPr>
            <p:ph type="dt" sz="half" idx="10"/>
          </p:nvPr>
        </p:nvSpPr>
        <p:spPr/>
        <p:txBody>
          <a:bodyPr/>
          <a:lstStyle/>
          <a:p>
            <a:fld id="{36856041-02ED-42E1-AD45-FB76CF0A9BD3}" type="datetimeFigureOut">
              <a:rPr lang="en-US" smtClean="0"/>
              <a:t>4/2/2023</a:t>
            </a:fld>
            <a:endParaRPr lang="en-US"/>
          </a:p>
        </p:txBody>
      </p:sp>
      <p:sp>
        <p:nvSpPr>
          <p:cNvPr id="5" name="Footer Placeholder 4">
            <a:extLst>
              <a:ext uri="{FF2B5EF4-FFF2-40B4-BE49-F238E27FC236}">
                <a16:creationId xmlns:a16="http://schemas.microsoft.com/office/drawing/2014/main" id="{33CD205E-5B6B-6F9F-7A41-D08A9E8E5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6F63A-8DD5-0A7D-3503-FF265E8F6C86}"/>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2634563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3685-9D7A-25C2-34E2-388D77195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3F233B-6BB2-9BC9-9ADE-F8BA05034F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06014-E303-AB57-F6CB-8E72746934F4}"/>
              </a:ext>
            </a:extLst>
          </p:cNvPr>
          <p:cNvSpPr>
            <a:spLocks noGrp="1"/>
          </p:cNvSpPr>
          <p:nvPr>
            <p:ph type="dt" sz="half" idx="10"/>
          </p:nvPr>
        </p:nvSpPr>
        <p:spPr/>
        <p:txBody>
          <a:bodyPr/>
          <a:lstStyle/>
          <a:p>
            <a:fld id="{36856041-02ED-42E1-AD45-FB76CF0A9BD3}" type="datetimeFigureOut">
              <a:rPr lang="en-US" smtClean="0"/>
              <a:t>4/2/2023</a:t>
            </a:fld>
            <a:endParaRPr lang="en-US"/>
          </a:p>
        </p:txBody>
      </p:sp>
      <p:sp>
        <p:nvSpPr>
          <p:cNvPr id="5" name="Footer Placeholder 4">
            <a:extLst>
              <a:ext uri="{FF2B5EF4-FFF2-40B4-BE49-F238E27FC236}">
                <a16:creationId xmlns:a16="http://schemas.microsoft.com/office/drawing/2014/main" id="{C118FEEB-9531-0233-84ED-7E62CE881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85A8B-6A69-AF72-3B50-994DE9D216D2}"/>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2085907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659B-5E1B-BBB7-FB1C-9872C0537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BA688A-49BD-6316-A851-0655B7DFFA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EC34DB-215E-D315-61B9-465526B5F57D}"/>
              </a:ext>
            </a:extLst>
          </p:cNvPr>
          <p:cNvSpPr>
            <a:spLocks noGrp="1"/>
          </p:cNvSpPr>
          <p:nvPr>
            <p:ph type="dt" sz="half" idx="10"/>
          </p:nvPr>
        </p:nvSpPr>
        <p:spPr/>
        <p:txBody>
          <a:bodyPr/>
          <a:lstStyle/>
          <a:p>
            <a:fld id="{36856041-02ED-42E1-AD45-FB76CF0A9BD3}" type="datetimeFigureOut">
              <a:rPr lang="en-US" smtClean="0"/>
              <a:t>4/2/2023</a:t>
            </a:fld>
            <a:endParaRPr lang="en-US"/>
          </a:p>
        </p:txBody>
      </p:sp>
      <p:sp>
        <p:nvSpPr>
          <p:cNvPr id="5" name="Footer Placeholder 4">
            <a:extLst>
              <a:ext uri="{FF2B5EF4-FFF2-40B4-BE49-F238E27FC236}">
                <a16:creationId xmlns:a16="http://schemas.microsoft.com/office/drawing/2014/main" id="{3B871380-ED3F-72EE-943E-76E6C2BDF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3298C-7CCD-D2C0-9A34-635246B49F06}"/>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3949756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04C0-17A3-920F-DD2B-19DE831BD9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8B101-12C1-F7A3-9741-856CBDDD23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C47528-4BD8-DAA5-9A85-ECE72CA0A1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BB3FDB-227D-6952-D600-5DD94148A744}"/>
              </a:ext>
            </a:extLst>
          </p:cNvPr>
          <p:cNvSpPr>
            <a:spLocks noGrp="1"/>
          </p:cNvSpPr>
          <p:nvPr>
            <p:ph type="dt" sz="half" idx="10"/>
          </p:nvPr>
        </p:nvSpPr>
        <p:spPr/>
        <p:txBody>
          <a:bodyPr/>
          <a:lstStyle/>
          <a:p>
            <a:fld id="{36856041-02ED-42E1-AD45-FB76CF0A9BD3}" type="datetimeFigureOut">
              <a:rPr lang="en-US" smtClean="0"/>
              <a:t>4/2/2023</a:t>
            </a:fld>
            <a:endParaRPr lang="en-US"/>
          </a:p>
        </p:txBody>
      </p:sp>
      <p:sp>
        <p:nvSpPr>
          <p:cNvPr id="6" name="Footer Placeholder 5">
            <a:extLst>
              <a:ext uri="{FF2B5EF4-FFF2-40B4-BE49-F238E27FC236}">
                <a16:creationId xmlns:a16="http://schemas.microsoft.com/office/drawing/2014/main" id="{FF0D9302-3BBF-9E5C-6809-716ED8F53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F5842-0D70-62AC-FA06-0E5A3029DF5E}"/>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182022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7CD0-CA9F-7CD2-ED7B-F5AE97A01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6CA3F6-1318-AD12-DB3F-07C4B94EE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89949-1F01-85E7-74FE-757E4C7928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263BFA-A3C9-E3A7-D85F-0D5AB0D4A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6E8B16-FB37-32A2-2343-6D1D96381D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8A6FD0-F302-A915-4FD0-0E53454DC338}"/>
              </a:ext>
            </a:extLst>
          </p:cNvPr>
          <p:cNvSpPr>
            <a:spLocks noGrp="1"/>
          </p:cNvSpPr>
          <p:nvPr>
            <p:ph type="dt" sz="half" idx="10"/>
          </p:nvPr>
        </p:nvSpPr>
        <p:spPr/>
        <p:txBody>
          <a:bodyPr/>
          <a:lstStyle/>
          <a:p>
            <a:fld id="{36856041-02ED-42E1-AD45-FB76CF0A9BD3}" type="datetimeFigureOut">
              <a:rPr lang="en-US" smtClean="0"/>
              <a:t>4/2/2023</a:t>
            </a:fld>
            <a:endParaRPr lang="en-US"/>
          </a:p>
        </p:txBody>
      </p:sp>
      <p:sp>
        <p:nvSpPr>
          <p:cNvPr id="8" name="Footer Placeholder 7">
            <a:extLst>
              <a:ext uri="{FF2B5EF4-FFF2-40B4-BE49-F238E27FC236}">
                <a16:creationId xmlns:a16="http://schemas.microsoft.com/office/drawing/2014/main" id="{E7481C9B-562B-DAB4-66D5-ED1325248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E2997B-B6E7-F61B-052D-698893270C63}"/>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464507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E94D-F17A-F27A-964F-045B7EDF60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8A6FB-CCC3-3669-E573-09DA0BA074F1}"/>
              </a:ext>
            </a:extLst>
          </p:cNvPr>
          <p:cNvSpPr>
            <a:spLocks noGrp="1"/>
          </p:cNvSpPr>
          <p:nvPr>
            <p:ph type="dt" sz="half" idx="10"/>
          </p:nvPr>
        </p:nvSpPr>
        <p:spPr/>
        <p:txBody>
          <a:bodyPr/>
          <a:lstStyle/>
          <a:p>
            <a:fld id="{36856041-02ED-42E1-AD45-FB76CF0A9BD3}" type="datetimeFigureOut">
              <a:rPr lang="en-US" smtClean="0"/>
              <a:t>4/2/2023</a:t>
            </a:fld>
            <a:endParaRPr lang="en-US"/>
          </a:p>
        </p:txBody>
      </p:sp>
      <p:sp>
        <p:nvSpPr>
          <p:cNvPr id="4" name="Footer Placeholder 3">
            <a:extLst>
              <a:ext uri="{FF2B5EF4-FFF2-40B4-BE49-F238E27FC236}">
                <a16:creationId xmlns:a16="http://schemas.microsoft.com/office/drawing/2014/main" id="{12EB5B75-BFE3-AE9B-3A05-F8301384B5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766977-E05F-A301-81FA-69FF0A8599DA}"/>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3034697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C3DAB-EF4F-EE35-506F-B8B5F24EDB40}"/>
              </a:ext>
            </a:extLst>
          </p:cNvPr>
          <p:cNvSpPr>
            <a:spLocks noGrp="1"/>
          </p:cNvSpPr>
          <p:nvPr>
            <p:ph type="dt" sz="half" idx="10"/>
          </p:nvPr>
        </p:nvSpPr>
        <p:spPr/>
        <p:txBody>
          <a:bodyPr/>
          <a:lstStyle/>
          <a:p>
            <a:fld id="{36856041-02ED-42E1-AD45-FB76CF0A9BD3}" type="datetimeFigureOut">
              <a:rPr lang="en-US" smtClean="0"/>
              <a:t>4/2/2023</a:t>
            </a:fld>
            <a:endParaRPr lang="en-US"/>
          </a:p>
        </p:txBody>
      </p:sp>
      <p:sp>
        <p:nvSpPr>
          <p:cNvPr id="3" name="Footer Placeholder 2">
            <a:extLst>
              <a:ext uri="{FF2B5EF4-FFF2-40B4-BE49-F238E27FC236}">
                <a16:creationId xmlns:a16="http://schemas.microsoft.com/office/drawing/2014/main" id="{57F37D83-D073-3DBB-BCC3-F77CF35077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2854D2-570D-8A12-D08C-82FD10DF7D3B}"/>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1719040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8953-07FC-21AC-7A57-223933522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5989FC-5B2E-6A94-0079-774F3D430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829A0D-74E4-C8AE-80C3-C5B35F540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1D0BE-23DF-ADED-D04C-6C63677B2C6B}"/>
              </a:ext>
            </a:extLst>
          </p:cNvPr>
          <p:cNvSpPr>
            <a:spLocks noGrp="1"/>
          </p:cNvSpPr>
          <p:nvPr>
            <p:ph type="dt" sz="half" idx="10"/>
          </p:nvPr>
        </p:nvSpPr>
        <p:spPr/>
        <p:txBody>
          <a:bodyPr/>
          <a:lstStyle/>
          <a:p>
            <a:fld id="{36856041-02ED-42E1-AD45-FB76CF0A9BD3}" type="datetimeFigureOut">
              <a:rPr lang="en-US" smtClean="0"/>
              <a:t>4/2/2023</a:t>
            </a:fld>
            <a:endParaRPr lang="en-US"/>
          </a:p>
        </p:txBody>
      </p:sp>
      <p:sp>
        <p:nvSpPr>
          <p:cNvPr id="6" name="Footer Placeholder 5">
            <a:extLst>
              <a:ext uri="{FF2B5EF4-FFF2-40B4-BE49-F238E27FC236}">
                <a16:creationId xmlns:a16="http://schemas.microsoft.com/office/drawing/2014/main" id="{5779E6E8-EC0B-2217-AFB5-C6BE086C2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0D58B-8500-5396-3C19-ED769FD3197A}"/>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2022694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0968-A95F-DC94-08CA-C542F6D9E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7F5263-A43E-76A0-EB0A-0C26BD03F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0B17EF-E290-FC53-56F9-C0985190A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6CBE8-FB3B-C800-8EBA-0DCE6AB1C29E}"/>
              </a:ext>
            </a:extLst>
          </p:cNvPr>
          <p:cNvSpPr>
            <a:spLocks noGrp="1"/>
          </p:cNvSpPr>
          <p:nvPr>
            <p:ph type="dt" sz="half" idx="10"/>
          </p:nvPr>
        </p:nvSpPr>
        <p:spPr/>
        <p:txBody>
          <a:bodyPr/>
          <a:lstStyle/>
          <a:p>
            <a:fld id="{36856041-02ED-42E1-AD45-FB76CF0A9BD3}" type="datetimeFigureOut">
              <a:rPr lang="en-US" smtClean="0"/>
              <a:t>4/2/2023</a:t>
            </a:fld>
            <a:endParaRPr lang="en-US"/>
          </a:p>
        </p:txBody>
      </p:sp>
      <p:sp>
        <p:nvSpPr>
          <p:cNvPr id="6" name="Footer Placeholder 5">
            <a:extLst>
              <a:ext uri="{FF2B5EF4-FFF2-40B4-BE49-F238E27FC236}">
                <a16:creationId xmlns:a16="http://schemas.microsoft.com/office/drawing/2014/main" id="{E6748637-BDD7-D347-8BED-4F3F4AAF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F5CBA0-2F60-EE84-5341-6EF2E3B3DDFF}"/>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2009236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4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6E2B9-7FB7-B5AB-0095-9F978836C6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F7DE3E-FC87-11BC-4B5C-1B1A08C47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986E4-B69C-D3C1-9C1B-C4686777D8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latin typeface="Gill Sans MT" panose="020B0502020104020203" pitchFamily="34" charset="0"/>
              </a:defRPr>
            </a:lvl1pPr>
          </a:lstStyle>
          <a:p>
            <a:fld id="{36856041-02ED-42E1-AD45-FB76CF0A9BD3}" type="datetimeFigureOut">
              <a:rPr lang="en-US" smtClean="0"/>
              <a:pPr/>
              <a:t>4/2/2023</a:t>
            </a:fld>
            <a:endParaRPr lang="en-US"/>
          </a:p>
        </p:txBody>
      </p:sp>
      <p:sp>
        <p:nvSpPr>
          <p:cNvPr id="5" name="Footer Placeholder 4">
            <a:extLst>
              <a:ext uri="{FF2B5EF4-FFF2-40B4-BE49-F238E27FC236}">
                <a16:creationId xmlns:a16="http://schemas.microsoft.com/office/drawing/2014/main" id="{9885111A-A667-8172-FC80-4DC4F5A24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latin typeface="Gill Sans MT" panose="020B0502020104020203" pitchFamily="34" charset="0"/>
              </a:defRPr>
            </a:lvl1pPr>
          </a:lstStyle>
          <a:p>
            <a:endParaRPr lang="en-US"/>
          </a:p>
        </p:txBody>
      </p:sp>
      <p:sp>
        <p:nvSpPr>
          <p:cNvPr id="6" name="Slide Number Placeholder 5">
            <a:extLst>
              <a:ext uri="{FF2B5EF4-FFF2-40B4-BE49-F238E27FC236}">
                <a16:creationId xmlns:a16="http://schemas.microsoft.com/office/drawing/2014/main" id="{067543E1-9343-980B-5C19-5D9C14E39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latin typeface="Gill Sans MT" panose="020B0502020104020203" pitchFamily="34" charset="0"/>
              </a:defRPr>
            </a:lvl1pPr>
          </a:lstStyle>
          <a:p>
            <a:fld id="{6CF4EC98-F249-46DE-A069-E0610BE82AD7}" type="slidenum">
              <a:rPr lang="en-US" smtClean="0"/>
              <a:pPr/>
              <a:t>‹#›</a:t>
            </a:fld>
            <a:endParaRPr lang="en-US"/>
          </a:p>
        </p:txBody>
      </p:sp>
    </p:spTree>
    <p:extLst>
      <p:ext uri="{BB962C8B-B14F-4D97-AF65-F5344CB8AC3E}">
        <p14:creationId xmlns:p14="http://schemas.microsoft.com/office/powerpoint/2010/main" val="1970442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F4B078-0112-F141-10CC-387CA494D573}"/>
              </a:ext>
            </a:extLst>
          </p:cNvPr>
          <p:cNvSpPr>
            <a:spLocks noGrp="1"/>
          </p:cNvSpPr>
          <p:nvPr>
            <p:ph type="ctrTitle"/>
          </p:nvPr>
        </p:nvSpPr>
        <p:spPr>
          <a:xfrm>
            <a:off x="116541" y="1996748"/>
            <a:ext cx="5082988" cy="2864503"/>
          </a:xfrm>
        </p:spPr>
        <p:txBody>
          <a:bodyPr>
            <a:noAutofit/>
          </a:bodyPr>
          <a:lstStyle/>
          <a:p>
            <a:r>
              <a:rPr lang="en-US" sz="7000" b="1" dirty="0"/>
              <a:t>Internal Business Analysis</a:t>
            </a:r>
          </a:p>
        </p:txBody>
      </p:sp>
      <p:sp>
        <p:nvSpPr>
          <p:cNvPr id="5" name="Rectangle 4">
            <a:extLst>
              <a:ext uri="{FF2B5EF4-FFF2-40B4-BE49-F238E27FC236}">
                <a16:creationId xmlns:a16="http://schemas.microsoft.com/office/drawing/2014/main" id="{CE02E355-CA54-A5AD-9000-DF2DC82965D6}"/>
              </a:ext>
            </a:extLst>
          </p:cNvPr>
          <p:cNvSpPr/>
          <p:nvPr/>
        </p:nvSpPr>
        <p:spPr>
          <a:xfrm>
            <a:off x="0" y="0"/>
            <a:ext cx="1299882" cy="129091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3">
            <a:extLst>
              <a:ext uri="{FF2B5EF4-FFF2-40B4-BE49-F238E27FC236}">
                <a16:creationId xmlns:a16="http://schemas.microsoft.com/office/drawing/2014/main" id="{D2ED5CEA-7F03-0CE9-9281-B29ADF4BB08B}"/>
              </a:ext>
            </a:extLst>
          </p:cNvPr>
          <p:cNvSpPr txBox="1"/>
          <p:nvPr/>
        </p:nvSpPr>
        <p:spPr>
          <a:xfrm>
            <a:off x="1299882" y="829253"/>
            <a:ext cx="276344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FCA210"/>
                </a:solidFill>
                <a:latin typeface="Arial Rounded MT Bold" panose="020F0704030504030204" pitchFamily="34" charset="0"/>
              </a:rPr>
              <a:t>Assignment 3</a:t>
            </a:r>
          </a:p>
        </p:txBody>
      </p:sp>
    </p:spTree>
    <p:extLst>
      <p:ext uri="{BB962C8B-B14F-4D97-AF65-F5344CB8AC3E}">
        <p14:creationId xmlns:p14="http://schemas.microsoft.com/office/powerpoint/2010/main" val="3255582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normAutofit/>
          </a:bodyPr>
          <a:lstStyle/>
          <a:p>
            <a:r>
              <a:rPr lang="en-US" sz="4200" dirty="0"/>
              <a:t>Porter’s Value Chain For Medicals International</a:t>
            </a:r>
          </a:p>
        </p:txBody>
      </p:sp>
      <p:sp>
        <p:nvSpPr>
          <p:cNvPr id="3" name="Rectangle 2">
            <a:extLst>
              <a:ext uri="{FF2B5EF4-FFF2-40B4-BE49-F238E27FC236}">
                <a16:creationId xmlns:a16="http://schemas.microsoft.com/office/drawing/2014/main" id="{9EF28E31-050D-0138-889A-55516868E8DA}"/>
              </a:ext>
            </a:extLst>
          </p:cNvPr>
          <p:cNvSpPr/>
          <p:nvPr/>
        </p:nvSpPr>
        <p:spPr>
          <a:xfrm>
            <a:off x="10201834" y="6087035"/>
            <a:ext cx="1990165" cy="770964"/>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C94920-ACF6-E30B-FB71-9AEAAB7EA836}"/>
              </a:ext>
            </a:extLst>
          </p:cNvPr>
          <p:cNvSpPr/>
          <p:nvPr/>
        </p:nvSpPr>
        <p:spPr>
          <a:xfrm>
            <a:off x="1841938" y="1690688"/>
            <a:ext cx="8508124" cy="4396347"/>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2400" dirty="0">
                <a:solidFill>
                  <a:schemeClr val="tx1"/>
                </a:solidFill>
                <a:latin typeface="Gill Sans MT" panose="020B0502020104020203" pitchFamily="34" charset="0"/>
                <a:ea typeface="Calibri" panose="020F0502020204030204" pitchFamily="34" charset="0"/>
                <a:cs typeface="Arial" panose="020B0604020202020204" pitchFamily="34" charset="0"/>
              </a:rPr>
              <a:t>Acquire comprehensive knowledge of all available products</a:t>
            </a:r>
          </a:p>
          <a:p>
            <a:pPr marL="285750" indent="-285750" algn="ctr">
              <a:buFont typeface="Wingdings" panose="05000000000000000000" pitchFamily="2" charset="2"/>
              <a:buChar char="v"/>
            </a:pPr>
            <a:r>
              <a:rPr lang="en-US" sz="2400" dirty="0">
                <a:solidFill>
                  <a:schemeClr val="tx1"/>
                </a:solidFill>
                <a:latin typeface="Gill Sans MT" panose="020B0502020104020203" pitchFamily="34" charset="0"/>
                <a:ea typeface="Calibri" panose="020F0502020204030204" pitchFamily="34" charset="0"/>
                <a:cs typeface="Arial" panose="020B0604020202020204" pitchFamily="34" charset="0"/>
              </a:rPr>
              <a:t>Conduct territory mapping to identify potential clients</a:t>
            </a:r>
          </a:p>
          <a:p>
            <a:pPr marL="285750" indent="-285750" algn="ctr">
              <a:buFont typeface="Wingdings" panose="05000000000000000000" pitchFamily="2" charset="2"/>
              <a:buChar char="v"/>
            </a:pPr>
            <a:r>
              <a:rPr lang="en-US" sz="2400" dirty="0">
                <a:solidFill>
                  <a:schemeClr val="tx1"/>
                </a:solidFill>
                <a:latin typeface="Gill Sans MT" panose="020B0502020104020203" pitchFamily="34" charset="0"/>
                <a:ea typeface="Calibri" panose="020F0502020204030204" pitchFamily="34" charset="0"/>
                <a:cs typeface="Arial" panose="020B0604020202020204" pitchFamily="34" charset="0"/>
              </a:rPr>
              <a:t>Conduct research on competitors to gain a competitive edge</a:t>
            </a:r>
          </a:p>
          <a:p>
            <a:pPr marL="285750" indent="-285750" algn="ctr">
              <a:buFont typeface="Wingdings" panose="05000000000000000000" pitchFamily="2" charset="2"/>
              <a:buChar char="v"/>
            </a:pPr>
            <a:r>
              <a:rPr lang="en-US" sz="2400" dirty="0">
                <a:solidFill>
                  <a:schemeClr val="tx1"/>
                </a:solidFill>
                <a:latin typeface="Gill Sans MT" panose="020B0502020104020203" pitchFamily="34" charset="0"/>
                <a:ea typeface="Calibri" panose="020F0502020204030204" pitchFamily="34" charset="0"/>
                <a:cs typeface="Arial" panose="020B0604020202020204" pitchFamily="34" charset="0"/>
              </a:rPr>
              <a:t>Establish a schedule for visiting potential clients</a:t>
            </a:r>
          </a:p>
          <a:p>
            <a:pPr marL="285750" indent="-285750" algn="ctr">
              <a:buFont typeface="Wingdings" panose="05000000000000000000" pitchFamily="2" charset="2"/>
              <a:buChar char="v"/>
            </a:pPr>
            <a:r>
              <a:rPr lang="en-US" sz="2400" dirty="0">
                <a:solidFill>
                  <a:schemeClr val="tx1"/>
                </a:solidFill>
                <a:latin typeface="Gill Sans MT" panose="020B0502020104020203" pitchFamily="34" charset="0"/>
                <a:ea typeface="Calibri" panose="020F0502020204030204" pitchFamily="34" charset="0"/>
                <a:cs typeface="Arial" panose="020B0604020202020204" pitchFamily="34" charset="0"/>
              </a:rPr>
              <a:t>Provide daily reports on market activities</a:t>
            </a:r>
          </a:p>
          <a:p>
            <a:pPr marL="285750" indent="-285750" algn="ctr">
              <a:buFont typeface="Wingdings" panose="05000000000000000000" pitchFamily="2" charset="2"/>
              <a:buChar char="v"/>
            </a:pPr>
            <a:r>
              <a:rPr lang="en-US" sz="2400" dirty="0">
                <a:solidFill>
                  <a:schemeClr val="tx1"/>
                </a:solidFill>
                <a:latin typeface="Gill Sans MT" panose="020B0502020104020203" pitchFamily="34" charset="0"/>
                <a:ea typeface="Calibri" panose="020F0502020204030204" pitchFamily="34" charset="0"/>
                <a:cs typeface="Arial" panose="020B0604020202020204" pitchFamily="34" charset="0"/>
              </a:rPr>
              <a:t>Respond to client comments and inquiries in a timely manner</a:t>
            </a:r>
          </a:p>
          <a:p>
            <a:pPr marL="285750" indent="-285750" algn="ctr">
              <a:buFont typeface="Wingdings" panose="05000000000000000000" pitchFamily="2" charset="2"/>
              <a:buChar char="v"/>
            </a:pPr>
            <a:r>
              <a:rPr lang="en-US" sz="2400" dirty="0">
                <a:solidFill>
                  <a:schemeClr val="tx1"/>
                </a:solidFill>
                <a:latin typeface="Gill Sans MT" panose="020B0502020104020203" pitchFamily="34" charset="0"/>
                <a:ea typeface="Calibri" panose="020F0502020204030204" pitchFamily="34" charset="0"/>
                <a:cs typeface="Arial" panose="020B0604020202020204" pitchFamily="34" charset="0"/>
              </a:rPr>
              <a:t>Submit orders to the office once confirmed by the client</a:t>
            </a:r>
          </a:p>
          <a:p>
            <a:pPr marL="285750" indent="-285750" algn="ctr">
              <a:buFont typeface="Wingdings" panose="05000000000000000000" pitchFamily="2" charset="2"/>
              <a:buChar char="v"/>
            </a:pPr>
            <a:r>
              <a:rPr lang="en-US" sz="2400" dirty="0">
                <a:solidFill>
                  <a:schemeClr val="tx1"/>
                </a:solidFill>
                <a:latin typeface="Gill Sans MT" panose="020B0502020104020203" pitchFamily="34" charset="0"/>
                <a:ea typeface="Calibri" panose="020F0502020204030204" pitchFamily="34" charset="0"/>
                <a:cs typeface="Arial" panose="020B0604020202020204" pitchFamily="34" charset="0"/>
              </a:rPr>
              <a:t>Develop contractual agreements between the company and clients</a:t>
            </a:r>
          </a:p>
          <a:p>
            <a:pPr marL="285750" indent="-285750" algn="ctr">
              <a:buFont typeface="Wingdings" panose="05000000000000000000" pitchFamily="2" charset="2"/>
              <a:buChar char="v"/>
            </a:pPr>
            <a:r>
              <a:rPr lang="en-US" sz="2400" dirty="0">
                <a:solidFill>
                  <a:schemeClr val="tx1"/>
                </a:solidFill>
                <a:latin typeface="Gill Sans MT" panose="020B0502020104020203" pitchFamily="34" charset="0"/>
                <a:ea typeface="Calibri" panose="020F0502020204030204" pitchFamily="34" charset="0"/>
                <a:cs typeface="Arial" panose="020B0604020202020204" pitchFamily="34" charset="0"/>
              </a:rPr>
              <a:t>Follow up with clients on product usage and satisfaction</a:t>
            </a:r>
          </a:p>
          <a:p>
            <a:pPr marL="285750" indent="-285750" algn="ctr">
              <a:buFont typeface="Wingdings" panose="05000000000000000000" pitchFamily="2" charset="2"/>
              <a:buChar char="v"/>
            </a:pPr>
            <a:r>
              <a:rPr lang="en-US" sz="2400" dirty="0">
                <a:solidFill>
                  <a:schemeClr val="tx1"/>
                </a:solidFill>
                <a:latin typeface="Gill Sans MT" panose="020B0502020104020203" pitchFamily="34" charset="0"/>
                <a:ea typeface="Calibri" panose="020F0502020204030204" pitchFamily="34" charset="0"/>
                <a:cs typeface="Arial" panose="020B0604020202020204" pitchFamily="34" charset="0"/>
              </a:rPr>
              <a:t>Coordinate with the service team for annual check-ups or as requested by clients.</a:t>
            </a:r>
          </a:p>
        </p:txBody>
      </p:sp>
      <p:sp>
        <p:nvSpPr>
          <p:cNvPr id="4" name="Rectangle 3">
            <a:extLst>
              <a:ext uri="{FF2B5EF4-FFF2-40B4-BE49-F238E27FC236}">
                <a16:creationId xmlns:a16="http://schemas.microsoft.com/office/drawing/2014/main" id="{C2C1B32F-E886-77E7-F0CF-A834DC6A0C5C}"/>
              </a:ext>
            </a:extLst>
          </p:cNvPr>
          <p:cNvSpPr/>
          <p:nvPr/>
        </p:nvSpPr>
        <p:spPr>
          <a:xfrm>
            <a:off x="427435" y="2766219"/>
            <a:ext cx="978694" cy="1325561"/>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720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dirty="0"/>
              <a:t>BCG Analysis</a:t>
            </a:r>
          </a:p>
        </p:txBody>
      </p:sp>
      <p:grpSp>
        <p:nvGrpSpPr>
          <p:cNvPr id="44" name="Group 43">
            <a:extLst>
              <a:ext uri="{FF2B5EF4-FFF2-40B4-BE49-F238E27FC236}">
                <a16:creationId xmlns:a16="http://schemas.microsoft.com/office/drawing/2014/main" id="{020D2B90-EB12-90AA-F3DB-6F2FC62807BB}"/>
              </a:ext>
            </a:extLst>
          </p:cNvPr>
          <p:cNvGrpSpPr/>
          <p:nvPr/>
        </p:nvGrpSpPr>
        <p:grpSpPr>
          <a:xfrm>
            <a:off x="2066287" y="1690688"/>
            <a:ext cx="7053844" cy="5026868"/>
            <a:chOff x="2066287" y="1690688"/>
            <a:chExt cx="7053844" cy="5026868"/>
          </a:xfrm>
        </p:grpSpPr>
        <p:grpSp>
          <p:nvGrpSpPr>
            <p:cNvPr id="32" name="Group 31">
              <a:extLst>
                <a:ext uri="{FF2B5EF4-FFF2-40B4-BE49-F238E27FC236}">
                  <a16:creationId xmlns:a16="http://schemas.microsoft.com/office/drawing/2014/main" id="{3BCFB2EF-234D-A974-8209-DB1E7918D663}"/>
                </a:ext>
              </a:extLst>
            </p:cNvPr>
            <p:cNvGrpSpPr/>
            <p:nvPr/>
          </p:nvGrpSpPr>
          <p:grpSpPr>
            <a:xfrm>
              <a:off x="3071869" y="1768482"/>
              <a:ext cx="6048262" cy="4077248"/>
              <a:chOff x="3119717" y="1966572"/>
              <a:chExt cx="6048262" cy="4077248"/>
            </a:xfrm>
            <a:solidFill>
              <a:srgbClr val="FCA412">
                <a:alpha val="15000"/>
              </a:srgbClr>
            </a:solidFill>
          </p:grpSpPr>
          <p:sp>
            <p:nvSpPr>
              <p:cNvPr id="33" name="Rectangle 32">
                <a:extLst>
                  <a:ext uri="{FF2B5EF4-FFF2-40B4-BE49-F238E27FC236}">
                    <a16:creationId xmlns:a16="http://schemas.microsoft.com/office/drawing/2014/main" id="{61F94BAA-7FD9-C34E-AF87-1948DE9CE680}"/>
                  </a:ext>
                </a:extLst>
              </p:cNvPr>
              <p:cNvSpPr/>
              <p:nvPr/>
            </p:nvSpPr>
            <p:spPr>
              <a:xfrm>
                <a:off x="3119717" y="196657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ill Sans MT" panose="020B0502020104020203" pitchFamily="34" charset="0"/>
                </a:endParaRPr>
              </a:p>
            </p:txBody>
          </p:sp>
          <p:sp>
            <p:nvSpPr>
              <p:cNvPr id="34" name="Rectangle 33">
                <a:extLst>
                  <a:ext uri="{FF2B5EF4-FFF2-40B4-BE49-F238E27FC236}">
                    <a16:creationId xmlns:a16="http://schemas.microsoft.com/office/drawing/2014/main" id="{BDEF954A-4D1D-9E23-1AD0-40FEEDBA27E7}"/>
                  </a:ext>
                </a:extLst>
              </p:cNvPr>
              <p:cNvSpPr/>
              <p:nvPr/>
            </p:nvSpPr>
            <p:spPr>
              <a:xfrm>
                <a:off x="6208803" y="196657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ill Sans MT" panose="020B0502020104020203" pitchFamily="34" charset="0"/>
                </a:endParaRPr>
              </a:p>
            </p:txBody>
          </p:sp>
          <p:sp>
            <p:nvSpPr>
              <p:cNvPr id="35" name="Rectangle 34">
                <a:extLst>
                  <a:ext uri="{FF2B5EF4-FFF2-40B4-BE49-F238E27FC236}">
                    <a16:creationId xmlns:a16="http://schemas.microsoft.com/office/drawing/2014/main" id="{921A4170-40E7-C14D-6E41-6D96E993288A}"/>
                  </a:ext>
                </a:extLst>
              </p:cNvPr>
              <p:cNvSpPr/>
              <p:nvPr/>
            </p:nvSpPr>
            <p:spPr>
              <a:xfrm>
                <a:off x="3119717" y="405418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MT" panose="020B0502020104020203" pitchFamily="34" charset="0"/>
                </a:endParaRPr>
              </a:p>
            </p:txBody>
          </p:sp>
          <p:sp>
            <p:nvSpPr>
              <p:cNvPr id="36" name="Rectangle 35">
                <a:extLst>
                  <a:ext uri="{FF2B5EF4-FFF2-40B4-BE49-F238E27FC236}">
                    <a16:creationId xmlns:a16="http://schemas.microsoft.com/office/drawing/2014/main" id="{F4513278-6ABE-787F-031D-2B37A2885BB9}"/>
                  </a:ext>
                </a:extLst>
              </p:cNvPr>
              <p:cNvSpPr/>
              <p:nvPr/>
            </p:nvSpPr>
            <p:spPr>
              <a:xfrm>
                <a:off x="6208803" y="4065925"/>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endParaRPr lang="en-US" dirty="0">
                  <a:solidFill>
                    <a:schemeClr val="tx1"/>
                  </a:solidFill>
                  <a:latin typeface="Gill Sans MT" panose="020B0502020104020203" pitchFamily="34" charset="0"/>
                </a:endParaRPr>
              </a:p>
            </p:txBody>
          </p:sp>
        </p:grpSp>
        <p:grpSp>
          <p:nvGrpSpPr>
            <p:cNvPr id="29" name="Group 28">
              <a:extLst>
                <a:ext uri="{FF2B5EF4-FFF2-40B4-BE49-F238E27FC236}">
                  <a16:creationId xmlns:a16="http://schemas.microsoft.com/office/drawing/2014/main" id="{8F691416-0846-C9D1-DAD1-FD41ECAAC0B4}"/>
                </a:ext>
              </a:extLst>
            </p:cNvPr>
            <p:cNvGrpSpPr/>
            <p:nvPr/>
          </p:nvGrpSpPr>
          <p:grpSpPr>
            <a:xfrm>
              <a:off x="3712977" y="3997794"/>
              <a:ext cx="1737664" cy="1606958"/>
              <a:chOff x="54955" y="4527732"/>
              <a:chExt cx="1737664" cy="1606958"/>
            </a:xfrm>
          </p:grpSpPr>
          <p:sp>
            <p:nvSpPr>
              <p:cNvPr id="10" name="Rectangle 9">
                <a:extLst>
                  <a:ext uri="{FF2B5EF4-FFF2-40B4-BE49-F238E27FC236}">
                    <a16:creationId xmlns:a16="http://schemas.microsoft.com/office/drawing/2014/main" id="{54986CB4-2BB6-C3A9-EA97-A10AA1263415}"/>
                  </a:ext>
                </a:extLst>
              </p:cNvPr>
              <p:cNvSpPr/>
              <p:nvPr/>
            </p:nvSpPr>
            <p:spPr>
              <a:xfrm>
                <a:off x="121767" y="4527732"/>
                <a:ext cx="1604040" cy="111367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75E6FF9-D0A9-1EDC-5390-518F02CC44CE}"/>
                  </a:ext>
                </a:extLst>
              </p:cNvPr>
              <p:cNvSpPr txBox="1"/>
              <p:nvPr/>
            </p:nvSpPr>
            <p:spPr>
              <a:xfrm>
                <a:off x="54955" y="5734580"/>
                <a:ext cx="1737664" cy="400110"/>
              </a:xfrm>
              <a:prstGeom prst="rect">
                <a:avLst/>
              </a:prstGeom>
              <a:noFill/>
            </p:spPr>
            <p:txBody>
              <a:bodyPr wrap="square" rtlCol="0">
                <a:spAutoFit/>
              </a:bodyPr>
              <a:lstStyle/>
              <a:p>
                <a:pPr algn="ctr"/>
                <a:r>
                  <a:rPr lang="en-US" sz="2000" b="1" dirty="0">
                    <a:latin typeface="Gill Sans MT" panose="020B0502020104020203" pitchFamily="34" charset="0"/>
                  </a:rPr>
                  <a:t>Cash Cow</a:t>
                </a:r>
              </a:p>
            </p:txBody>
          </p:sp>
        </p:grpSp>
        <p:grpSp>
          <p:nvGrpSpPr>
            <p:cNvPr id="31" name="Group 30">
              <a:extLst>
                <a:ext uri="{FF2B5EF4-FFF2-40B4-BE49-F238E27FC236}">
                  <a16:creationId xmlns:a16="http://schemas.microsoft.com/office/drawing/2014/main" id="{11438323-24A6-6DBC-655B-319E7C288334}"/>
                </a:ext>
              </a:extLst>
            </p:cNvPr>
            <p:cNvGrpSpPr/>
            <p:nvPr/>
          </p:nvGrpSpPr>
          <p:grpSpPr>
            <a:xfrm>
              <a:off x="6971790" y="4069995"/>
              <a:ext cx="1337505" cy="1788420"/>
              <a:chOff x="6754346" y="4546325"/>
              <a:chExt cx="1337505" cy="1788420"/>
            </a:xfrm>
          </p:grpSpPr>
          <p:sp>
            <p:nvSpPr>
              <p:cNvPr id="16" name="Rectangle 15">
                <a:extLst>
                  <a:ext uri="{FF2B5EF4-FFF2-40B4-BE49-F238E27FC236}">
                    <a16:creationId xmlns:a16="http://schemas.microsoft.com/office/drawing/2014/main" id="{C1924489-C511-F7AF-33D0-11A8842D7532}"/>
                  </a:ext>
                </a:extLst>
              </p:cNvPr>
              <p:cNvSpPr/>
              <p:nvPr/>
            </p:nvSpPr>
            <p:spPr>
              <a:xfrm>
                <a:off x="6754346" y="4546325"/>
                <a:ext cx="1337505" cy="138831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149F643-3ED5-C1BF-0802-910424DC040D}"/>
                  </a:ext>
                </a:extLst>
              </p:cNvPr>
              <p:cNvSpPr txBox="1"/>
              <p:nvPr/>
            </p:nvSpPr>
            <p:spPr>
              <a:xfrm>
                <a:off x="6903298" y="5934635"/>
                <a:ext cx="1039597" cy="400110"/>
              </a:xfrm>
              <a:prstGeom prst="rect">
                <a:avLst/>
              </a:prstGeom>
              <a:noFill/>
            </p:spPr>
            <p:txBody>
              <a:bodyPr wrap="square" rtlCol="0">
                <a:spAutoFit/>
              </a:bodyPr>
              <a:lstStyle/>
              <a:p>
                <a:pPr algn="ctr"/>
                <a:r>
                  <a:rPr lang="en-US" sz="2000" b="1" dirty="0">
                    <a:latin typeface="Gill Sans MT" panose="020B0502020104020203" pitchFamily="34" charset="0"/>
                  </a:rPr>
                  <a:t>Dog</a:t>
                </a:r>
              </a:p>
            </p:txBody>
          </p:sp>
        </p:grpSp>
        <p:grpSp>
          <p:nvGrpSpPr>
            <p:cNvPr id="30" name="Group 29">
              <a:extLst>
                <a:ext uri="{FF2B5EF4-FFF2-40B4-BE49-F238E27FC236}">
                  <a16:creationId xmlns:a16="http://schemas.microsoft.com/office/drawing/2014/main" id="{0F2D285E-EF2C-02EA-1887-8CD7825F40CB}"/>
                </a:ext>
              </a:extLst>
            </p:cNvPr>
            <p:cNvGrpSpPr/>
            <p:nvPr/>
          </p:nvGrpSpPr>
          <p:grpSpPr>
            <a:xfrm>
              <a:off x="6927849" y="1894200"/>
              <a:ext cx="1425388" cy="1738312"/>
              <a:chOff x="6710403" y="1690688"/>
              <a:chExt cx="1425388" cy="1738312"/>
            </a:xfrm>
          </p:grpSpPr>
          <p:sp>
            <p:nvSpPr>
              <p:cNvPr id="19" name="Rectangle 18">
                <a:extLst>
                  <a:ext uri="{FF2B5EF4-FFF2-40B4-BE49-F238E27FC236}">
                    <a16:creationId xmlns:a16="http://schemas.microsoft.com/office/drawing/2014/main" id="{8ADAF14C-13AE-3C22-511B-12D923BFF601}"/>
                  </a:ext>
                </a:extLst>
              </p:cNvPr>
              <p:cNvSpPr/>
              <p:nvPr/>
            </p:nvSpPr>
            <p:spPr>
              <a:xfrm>
                <a:off x="6715995" y="1690688"/>
                <a:ext cx="1333498" cy="111177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8C0AACA-91F9-9FBE-0935-2E9E1203BEEC}"/>
                  </a:ext>
                </a:extLst>
              </p:cNvPr>
              <p:cNvSpPr txBox="1"/>
              <p:nvPr/>
            </p:nvSpPr>
            <p:spPr>
              <a:xfrm>
                <a:off x="6710403" y="2721114"/>
                <a:ext cx="1425388" cy="707886"/>
              </a:xfrm>
              <a:prstGeom prst="rect">
                <a:avLst/>
              </a:prstGeom>
              <a:noFill/>
            </p:spPr>
            <p:txBody>
              <a:bodyPr wrap="square" rtlCol="0">
                <a:spAutoFit/>
              </a:bodyPr>
              <a:lstStyle/>
              <a:p>
                <a:pPr algn="ctr"/>
                <a:r>
                  <a:rPr lang="en-US" sz="2000" b="1" dirty="0">
                    <a:latin typeface="Gill Sans MT" panose="020B0502020104020203" pitchFamily="34" charset="0"/>
                  </a:rPr>
                  <a:t>Question Mark</a:t>
                </a:r>
              </a:p>
            </p:txBody>
          </p:sp>
        </p:grpSp>
        <p:grpSp>
          <p:nvGrpSpPr>
            <p:cNvPr id="28" name="Group 27">
              <a:extLst>
                <a:ext uri="{FF2B5EF4-FFF2-40B4-BE49-F238E27FC236}">
                  <a16:creationId xmlns:a16="http://schemas.microsoft.com/office/drawing/2014/main" id="{07FD40B5-F17A-AFF1-1169-E4E15D6FB7B5}"/>
                </a:ext>
              </a:extLst>
            </p:cNvPr>
            <p:cNvGrpSpPr/>
            <p:nvPr/>
          </p:nvGrpSpPr>
          <p:grpSpPr>
            <a:xfrm>
              <a:off x="3712977" y="2031752"/>
              <a:ext cx="1676960" cy="1474204"/>
              <a:chOff x="0" y="1677648"/>
              <a:chExt cx="1676960" cy="1474204"/>
            </a:xfrm>
          </p:grpSpPr>
          <p:sp>
            <p:nvSpPr>
              <p:cNvPr id="13" name="Rectangle 12">
                <a:extLst>
                  <a:ext uri="{FF2B5EF4-FFF2-40B4-BE49-F238E27FC236}">
                    <a16:creationId xmlns:a16="http://schemas.microsoft.com/office/drawing/2014/main" id="{D50237D3-84D4-234E-0FA8-C26E534DEBEA}"/>
                  </a:ext>
                </a:extLst>
              </p:cNvPr>
              <p:cNvSpPr/>
              <p:nvPr/>
            </p:nvSpPr>
            <p:spPr>
              <a:xfrm>
                <a:off x="209240" y="1677648"/>
                <a:ext cx="1257920" cy="111177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3353948-80E7-B387-B977-DBEEF24DB2CA}"/>
                  </a:ext>
                </a:extLst>
              </p:cNvPr>
              <p:cNvSpPr txBox="1"/>
              <p:nvPr/>
            </p:nvSpPr>
            <p:spPr>
              <a:xfrm>
                <a:off x="0" y="2751742"/>
                <a:ext cx="1676960" cy="400110"/>
              </a:xfrm>
              <a:prstGeom prst="rect">
                <a:avLst/>
              </a:prstGeom>
              <a:noFill/>
            </p:spPr>
            <p:txBody>
              <a:bodyPr wrap="square" rtlCol="0">
                <a:spAutoFit/>
              </a:bodyPr>
              <a:lstStyle/>
              <a:p>
                <a:pPr algn="ctr"/>
                <a:r>
                  <a:rPr lang="en-US" sz="2000" b="1" dirty="0">
                    <a:latin typeface="Gill Sans MT" panose="020B0502020104020203" pitchFamily="34" charset="0"/>
                  </a:rPr>
                  <a:t>Star</a:t>
                </a:r>
              </a:p>
            </p:txBody>
          </p:sp>
        </p:grpSp>
        <p:sp>
          <p:nvSpPr>
            <p:cNvPr id="38" name="Arrow: Right 37">
              <a:extLst>
                <a:ext uri="{FF2B5EF4-FFF2-40B4-BE49-F238E27FC236}">
                  <a16:creationId xmlns:a16="http://schemas.microsoft.com/office/drawing/2014/main" id="{36C534F8-6634-B914-0255-C2C9C6AA2EE8}"/>
                </a:ext>
              </a:extLst>
            </p:cNvPr>
            <p:cNvSpPr/>
            <p:nvPr/>
          </p:nvSpPr>
          <p:spPr>
            <a:xfrm rot="10800000">
              <a:off x="3071869" y="5911393"/>
              <a:ext cx="6048262" cy="40011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Arrow: Down 39">
              <a:extLst>
                <a:ext uri="{FF2B5EF4-FFF2-40B4-BE49-F238E27FC236}">
                  <a16:creationId xmlns:a16="http://schemas.microsoft.com/office/drawing/2014/main" id="{FFE2A646-B33F-F37E-21C7-AF1B094CAB59}"/>
                </a:ext>
              </a:extLst>
            </p:cNvPr>
            <p:cNvSpPr/>
            <p:nvPr/>
          </p:nvSpPr>
          <p:spPr>
            <a:xfrm rot="10800000">
              <a:off x="2448886" y="1690688"/>
              <a:ext cx="435132" cy="420720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1ABF2A2-24AF-17EB-D5A1-C18EA7A631DA}"/>
                </a:ext>
              </a:extLst>
            </p:cNvPr>
            <p:cNvSpPr/>
            <p:nvPr/>
          </p:nvSpPr>
          <p:spPr>
            <a:xfrm>
              <a:off x="4944638" y="6317446"/>
              <a:ext cx="2432634" cy="40011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MT" panose="020B0502020104020203" pitchFamily="34" charset="0"/>
                </a:rPr>
                <a:t>Relative Market Share</a:t>
              </a:r>
            </a:p>
          </p:txBody>
        </p:sp>
        <p:sp>
          <p:nvSpPr>
            <p:cNvPr id="43" name="Rectangle 42">
              <a:extLst>
                <a:ext uri="{FF2B5EF4-FFF2-40B4-BE49-F238E27FC236}">
                  <a16:creationId xmlns:a16="http://schemas.microsoft.com/office/drawing/2014/main" id="{02C858B4-C3E0-B870-AD8A-EA690897C8BE}"/>
                </a:ext>
              </a:extLst>
            </p:cNvPr>
            <p:cNvSpPr/>
            <p:nvPr/>
          </p:nvSpPr>
          <p:spPr>
            <a:xfrm rot="16200000">
              <a:off x="1050025" y="3464273"/>
              <a:ext cx="2432634" cy="40011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MT" panose="020B0502020104020203" pitchFamily="34" charset="0"/>
                </a:rPr>
                <a:t>Market Growth</a:t>
              </a:r>
            </a:p>
          </p:txBody>
        </p:sp>
      </p:grpSp>
    </p:spTree>
    <p:extLst>
      <p:ext uri="{BB962C8B-B14F-4D97-AF65-F5344CB8AC3E}">
        <p14:creationId xmlns:p14="http://schemas.microsoft.com/office/powerpoint/2010/main" val="2992909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dirty="0"/>
              <a:t>BCG Analysis For Dangote Group</a:t>
            </a:r>
          </a:p>
        </p:txBody>
      </p:sp>
      <p:sp>
        <p:nvSpPr>
          <p:cNvPr id="3" name="Rectangle 2">
            <a:extLst>
              <a:ext uri="{FF2B5EF4-FFF2-40B4-BE49-F238E27FC236}">
                <a16:creationId xmlns:a16="http://schemas.microsoft.com/office/drawing/2014/main" id="{F4CC1F71-435B-1852-1BAA-13A353E6C265}"/>
              </a:ext>
            </a:extLst>
          </p:cNvPr>
          <p:cNvSpPr/>
          <p:nvPr/>
        </p:nvSpPr>
        <p:spPr>
          <a:xfrm>
            <a:off x="1841938" y="1690688"/>
            <a:ext cx="3630175" cy="4396347"/>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15000"/>
              </a:lnSpc>
              <a:spcBef>
                <a:spcPts val="0"/>
              </a:spcBef>
              <a:spcAft>
                <a:spcPts val="1000"/>
              </a:spcAft>
            </a:pPr>
            <a:r>
              <a:rPr lang="en-US" sz="2000" dirty="0">
                <a:solidFill>
                  <a:schemeClr val="tx1"/>
                </a:solidFill>
                <a:effectLst/>
                <a:latin typeface="Gill Sans MT" panose="020B0502020104020203" pitchFamily="34" charset="0"/>
                <a:ea typeface="Calibri" panose="020F0502020204030204" pitchFamily="34" charset="0"/>
                <a:cs typeface="Calibri" panose="020F0502020204030204" pitchFamily="34" charset="0"/>
              </a:rPr>
              <a:t>The Dangote Group is a Nigerian multinational industrial conglomerate in West Africa and one of the largest in Africa and one of the largest on the African continent. The group employs more than 30,000 people, generating revenue in excess of USD 4.1 billion in 2017.</a:t>
            </a:r>
            <a:endParaRPr lang="en-US" sz="2000" dirty="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E52F4B1C-4686-C218-E4E4-A55C062EA0BE}"/>
              </a:ext>
            </a:extLst>
          </p:cNvPr>
          <p:cNvSpPr/>
          <p:nvPr/>
        </p:nvSpPr>
        <p:spPr>
          <a:xfrm>
            <a:off x="5666226" y="1690687"/>
            <a:ext cx="3630175" cy="4396347"/>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15000"/>
              </a:lnSpc>
              <a:spcBef>
                <a:spcPts val="0"/>
              </a:spcBef>
              <a:spcAft>
                <a:spcPts val="1000"/>
              </a:spcAft>
            </a:pPr>
            <a:r>
              <a:rPr lang="en-US" sz="1800" b="1" dirty="0">
                <a:solidFill>
                  <a:schemeClr val="tx1"/>
                </a:solidFill>
                <a:effectLst/>
                <a:latin typeface="Gill Sans MT" panose="020B0502020104020203" pitchFamily="34" charset="0"/>
                <a:ea typeface="Calibri" panose="020F0502020204030204" pitchFamily="34" charset="0"/>
                <a:cs typeface="Calibri" panose="020F0502020204030204" pitchFamily="34" charset="0"/>
              </a:rPr>
              <a:t>Portfolio</a:t>
            </a:r>
            <a:r>
              <a:rPr lang="en-US" sz="1800" dirty="0">
                <a:solidFill>
                  <a:schemeClr val="tx1"/>
                </a:solidFill>
                <a:effectLst/>
                <a:latin typeface="Gill Sans MT" panose="020B0502020104020203" pitchFamily="34" charset="0"/>
                <a:ea typeface="Calibri" panose="020F0502020204030204" pitchFamily="34" charset="0"/>
                <a:cs typeface="Calibri" panose="020F0502020204030204" pitchFamily="34" charset="0"/>
              </a:rPr>
              <a:t>:</a:t>
            </a:r>
            <a:endParaRPr lang="en-US" sz="1800" dirty="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ts val="0"/>
              </a:spcBef>
              <a:spcAft>
                <a:spcPts val="1000"/>
              </a:spcAft>
              <a:buFont typeface="Wingdings" panose="05000000000000000000" pitchFamily="2" charset="2"/>
              <a:buChar char="v"/>
            </a:pPr>
            <a:r>
              <a:rPr lang="en-US" sz="1800" dirty="0">
                <a:solidFill>
                  <a:schemeClr val="tx1"/>
                </a:solidFill>
                <a:effectLst/>
                <a:latin typeface="Gill Sans MT" panose="020B0502020104020203" pitchFamily="34" charset="0"/>
                <a:ea typeface="Calibri" panose="020F0502020204030204" pitchFamily="34" charset="0"/>
                <a:cs typeface="Calibri" panose="020F0502020204030204" pitchFamily="34" charset="0"/>
              </a:rPr>
              <a:t>Dangote Sugar</a:t>
            </a:r>
            <a:endParaRPr lang="en-US" sz="1800" dirty="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ts val="0"/>
              </a:spcBef>
              <a:spcAft>
                <a:spcPts val="1000"/>
              </a:spcAft>
              <a:buFont typeface="Wingdings" panose="05000000000000000000" pitchFamily="2" charset="2"/>
              <a:buChar char="v"/>
            </a:pPr>
            <a:r>
              <a:rPr lang="en-US" sz="1800" dirty="0">
                <a:solidFill>
                  <a:schemeClr val="tx1"/>
                </a:solidFill>
                <a:effectLst/>
                <a:latin typeface="Gill Sans MT" panose="020B0502020104020203" pitchFamily="34" charset="0"/>
                <a:ea typeface="Calibri" panose="020F0502020204030204" pitchFamily="34" charset="0"/>
                <a:cs typeface="Calibri" panose="020F0502020204030204" pitchFamily="34" charset="0"/>
              </a:rPr>
              <a:t>NASCON</a:t>
            </a:r>
            <a:endParaRPr lang="en-US" sz="1800" dirty="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ts val="0"/>
              </a:spcBef>
              <a:spcAft>
                <a:spcPts val="1000"/>
              </a:spcAft>
              <a:buFont typeface="Wingdings" panose="05000000000000000000" pitchFamily="2" charset="2"/>
              <a:buChar char="v"/>
            </a:pPr>
            <a:r>
              <a:rPr lang="en-US" sz="1800" dirty="0">
                <a:solidFill>
                  <a:schemeClr val="tx1"/>
                </a:solidFill>
                <a:effectLst/>
                <a:latin typeface="Gill Sans MT" panose="020B0502020104020203" pitchFamily="34" charset="0"/>
                <a:ea typeface="Calibri" panose="020F0502020204030204" pitchFamily="34" charset="0"/>
                <a:cs typeface="Calibri" panose="020F0502020204030204" pitchFamily="34" charset="0"/>
              </a:rPr>
              <a:t>Dangote Flour Mills Plc</a:t>
            </a:r>
            <a:endParaRPr lang="en-US" sz="1800" dirty="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ts val="0"/>
              </a:spcBef>
              <a:spcAft>
                <a:spcPts val="1000"/>
              </a:spcAft>
              <a:buFont typeface="Wingdings" panose="05000000000000000000" pitchFamily="2" charset="2"/>
              <a:buChar char="v"/>
            </a:pPr>
            <a:r>
              <a:rPr lang="en-US" sz="1800" dirty="0">
                <a:solidFill>
                  <a:schemeClr val="tx1"/>
                </a:solidFill>
                <a:effectLst/>
                <a:latin typeface="Gill Sans MT" panose="020B0502020104020203" pitchFamily="34" charset="0"/>
                <a:ea typeface="Calibri" panose="020F0502020204030204" pitchFamily="34" charset="0"/>
                <a:cs typeface="Calibri" panose="020F0502020204030204" pitchFamily="34" charset="0"/>
              </a:rPr>
              <a:t>Steel</a:t>
            </a:r>
            <a:endParaRPr lang="en-US" sz="1800" dirty="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ts val="0"/>
              </a:spcBef>
              <a:spcAft>
                <a:spcPts val="1000"/>
              </a:spcAft>
              <a:buFont typeface="Wingdings" panose="05000000000000000000" pitchFamily="2" charset="2"/>
              <a:buChar char="v"/>
            </a:pPr>
            <a:r>
              <a:rPr lang="en-US" sz="1800" dirty="0">
                <a:solidFill>
                  <a:schemeClr val="tx1"/>
                </a:solidFill>
                <a:effectLst/>
                <a:latin typeface="Gill Sans MT" panose="020B0502020104020203" pitchFamily="34" charset="0"/>
                <a:ea typeface="Calibri" panose="020F0502020204030204" pitchFamily="34" charset="0"/>
                <a:cs typeface="Calibri" panose="020F0502020204030204" pitchFamily="34" charset="0"/>
              </a:rPr>
              <a:t>Dangote Oil and gas</a:t>
            </a:r>
            <a:endParaRPr lang="en-US" sz="1800" dirty="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ts val="0"/>
              </a:spcBef>
              <a:spcAft>
                <a:spcPts val="1000"/>
              </a:spcAft>
              <a:buFont typeface="Wingdings" panose="05000000000000000000" pitchFamily="2" charset="2"/>
              <a:buChar char="v"/>
            </a:pPr>
            <a:r>
              <a:rPr lang="en-US" sz="1800" dirty="0">
                <a:solidFill>
                  <a:schemeClr val="tx1"/>
                </a:solidFill>
                <a:effectLst/>
                <a:latin typeface="Gill Sans MT" panose="020B0502020104020203" pitchFamily="34" charset="0"/>
                <a:ea typeface="Calibri" panose="020F0502020204030204" pitchFamily="34" charset="0"/>
                <a:cs typeface="Calibri" panose="020F0502020204030204" pitchFamily="34" charset="0"/>
              </a:rPr>
              <a:t>Packaging</a:t>
            </a:r>
            <a:endParaRPr lang="en-US" sz="1800" dirty="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ts val="0"/>
              </a:spcBef>
              <a:spcAft>
                <a:spcPts val="1000"/>
              </a:spcAft>
              <a:buFont typeface="Wingdings" panose="05000000000000000000" pitchFamily="2" charset="2"/>
              <a:buChar char="v"/>
            </a:pPr>
            <a:r>
              <a:rPr lang="en-US" sz="1800" dirty="0">
                <a:solidFill>
                  <a:schemeClr val="tx1"/>
                </a:solidFill>
                <a:effectLst/>
                <a:latin typeface="Gill Sans MT" panose="020B0502020104020203" pitchFamily="34" charset="0"/>
                <a:ea typeface="Calibri" panose="020F0502020204030204" pitchFamily="34" charset="0"/>
                <a:cs typeface="Calibri" panose="020F0502020204030204" pitchFamily="34" charset="0"/>
              </a:rPr>
              <a:t>Dangote Cement</a:t>
            </a:r>
            <a:endParaRPr lang="en-US" sz="1800" dirty="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83DECA94-2F2B-867C-86CD-DBF806079BF5}"/>
              </a:ext>
            </a:extLst>
          </p:cNvPr>
          <p:cNvSpPr/>
          <p:nvPr/>
        </p:nvSpPr>
        <p:spPr>
          <a:xfrm>
            <a:off x="10300139" y="5369859"/>
            <a:ext cx="1891860" cy="148814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7582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1BBE-5077-518D-EF92-D50FCF23CF36}"/>
              </a:ext>
            </a:extLst>
          </p:cNvPr>
          <p:cNvSpPr>
            <a:spLocks noGrp="1"/>
          </p:cNvSpPr>
          <p:nvPr>
            <p:ph type="title"/>
          </p:nvPr>
        </p:nvSpPr>
        <p:spPr/>
        <p:txBody>
          <a:bodyPr/>
          <a:lstStyle/>
          <a:p>
            <a:r>
              <a:rPr lang="en-US" dirty="0"/>
              <a:t>BCG analysis for Dangote Group</a:t>
            </a:r>
          </a:p>
        </p:txBody>
      </p:sp>
      <p:grpSp>
        <p:nvGrpSpPr>
          <p:cNvPr id="3" name="Group 2">
            <a:extLst>
              <a:ext uri="{FF2B5EF4-FFF2-40B4-BE49-F238E27FC236}">
                <a16:creationId xmlns:a16="http://schemas.microsoft.com/office/drawing/2014/main" id="{FEA59BE5-C72F-2F7F-8AAC-7482D8F5AF03}"/>
              </a:ext>
            </a:extLst>
          </p:cNvPr>
          <p:cNvGrpSpPr/>
          <p:nvPr/>
        </p:nvGrpSpPr>
        <p:grpSpPr>
          <a:xfrm>
            <a:off x="3071869" y="1768482"/>
            <a:ext cx="6048262" cy="4077248"/>
            <a:chOff x="3119717" y="1966572"/>
            <a:chExt cx="6048262" cy="4077248"/>
          </a:xfrm>
          <a:solidFill>
            <a:srgbClr val="FCA412">
              <a:alpha val="15000"/>
            </a:srgbClr>
          </a:solidFill>
        </p:grpSpPr>
        <p:sp>
          <p:nvSpPr>
            <p:cNvPr id="21" name="Rectangle 20">
              <a:extLst>
                <a:ext uri="{FF2B5EF4-FFF2-40B4-BE49-F238E27FC236}">
                  <a16:creationId xmlns:a16="http://schemas.microsoft.com/office/drawing/2014/main" id="{1DCF19A5-1537-F2F7-3CC5-1F5DD76197C1}"/>
                </a:ext>
              </a:extLst>
            </p:cNvPr>
            <p:cNvSpPr/>
            <p:nvPr/>
          </p:nvSpPr>
          <p:spPr>
            <a:xfrm>
              <a:off x="3119717" y="196657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MT" panose="020B0502020104020203" pitchFamily="34" charset="0"/>
                </a:rPr>
                <a:t>NASCON &amp; Dangote Cement</a:t>
              </a:r>
            </a:p>
          </p:txBody>
        </p:sp>
        <p:sp>
          <p:nvSpPr>
            <p:cNvPr id="22" name="Rectangle 21">
              <a:extLst>
                <a:ext uri="{FF2B5EF4-FFF2-40B4-BE49-F238E27FC236}">
                  <a16:creationId xmlns:a16="http://schemas.microsoft.com/office/drawing/2014/main" id="{0E5203CD-F98D-9B65-81EA-25EC29D70053}"/>
                </a:ext>
              </a:extLst>
            </p:cNvPr>
            <p:cNvSpPr/>
            <p:nvPr/>
          </p:nvSpPr>
          <p:spPr>
            <a:xfrm>
              <a:off x="6208803" y="196657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MT" panose="020B0502020104020203" pitchFamily="34" charset="0"/>
                </a:rPr>
                <a:t>Dangote Oil and Gas</a:t>
              </a:r>
            </a:p>
            <a:p>
              <a:pPr algn="ctr"/>
              <a:r>
                <a:rPr lang="en-US" dirty="0">
                  <a:solidFill>
                    <a:schemeClr val="tx1"/>
                  </a:solidFill>
                  <a:latin typeface="Gill Sans MT" panose="020B0502020104020203" pitchFamily="34" charset="0"/>
                </a:rPr>
                <a:t>Dangote Steel (Metal &amp; Mining)</a:t>
              </a:r>
            </a:p>
          </p:txBody>
        </p:sp>
        <p:sp>
          <p:nvSpPr>
            <p:cNvPr id="23" name="Rectangle 22">
              <a:extLst>
                <a:ext uri="{FF2B5EF4-FFF2-40B4-BE49-F238E27FC236}">
                  <a16:creationId xmlns:a16="http://schemas.microsoft.com/office/drawing/2014/main" id="{51986E20-295B-258A-7A8B-C3DAE9C48ACB}"/>
                </a:ext>
              </a:extLst>
            </p:cNvPr>
            <p:cNvSpPr/>
            <p:nvPr/>
          </p:nvSpPr>
          <p:spPr>
            <a:xfrm>
              <a:off x="3119717" y="405418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Gill Sans MT" panose="020B0502020104020203" pitchFamily="34" charset="0"/>
                </a:rPr>
                <a:t>Dangote Sugar</a:t>
              </a:r>
            </a:p>
          </p:txBody>
        </p:sp>
        <p:sp>
          <p:nvSpPr>
            <p:cNvPr id="24" name="Rectangle 23">
              <a:extLst>
                <a:ext uri="{FF2B5EF4-FFF2-40B4-BE49-F238E27FC236}">
                  <a16:creationId xmlns:a16="http://schemas.microsoft.com/office/drawing/2014/main" id="{8BBB6990-3E69-7B21-EB69-1024E7262193}"/>
                </a:ext>
              </a:extLst>
            </p:cNvPr>
            <p:cNvSpPr/>
            <p:nvPr/>
          </p:nvSpPr>
          <p:spPr>
            <a:xfrm>
              <a:off x="6208803" y="4065925"/>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dirty="0">
                  <a:solidFill>
                    <a:schemeClr val="tx1"/>
                  </a:solidFill>
                  <a:latin typeface="Gill Sans MT" panose="020B0502020104020203" pitchFamily="34" charset="0"/>
                </a:rPr>
                <a:t>Dangote Flour Mills</a:t>
              </a:r>
            </a:p>
          </p:txBody>
        </p:sp>
      </p:grpSp>
      <p:sp>
        <p:nvSpPr>
          <p:cNvPr id="26" name="Rectangle 25">
            <a:extLst>
              <a:ext uri="{FF2B5EF4-FFF2-40B4-BE49-F238E27FC236}">
                <a16:creationId xmlns:a16="http://schemas.microsoft.com/office/drawing/2014/main" id="{BBC09B48-2A90-F990-6617-B6A4B43A129F}"/>
              </a:ext>
            </a:extLst>
          </p:cNvPr>
          <p:cNvSpPr/>
          <p:nvPr/>
        </p:nvSpPr>
        <p:spPr>
          <a:xfrm>
            <a:off x="3067479" y="3883649"/>
            <a:ext cx="732996" cy="58226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3DF556-42E1-D128-5AA7-28F350F7E275}"/>
              </a:ext>
            </a:extLst>
          </p:cNvPr>
          <p:cNvSpPr/>
          <p:nvPr/>
        </p:nvSpPr>
        <p:spPr>
          <a:xfrm>
            <a:off x="8461791" y="3883648"/>
            <a:ext cx="658340" cy="631721"/>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708C878-8C7A-264F-6D6A-A3DEC4B67B19}"/>
              </a:ext>
            </a:extLst>
          </p:cNvPr>
          <p:cNvSpPr/>
          <p:nvPr/>
        </p:nvSpPr>
        <p:spPr>
          <a:xfrm>
            <a:off x="8608219" y="1845061"/>
            <a:ext cx="511912" cy="50529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BD3DC09-4DD8-4ECC-8016-94168C723FBC}"/>
              </a:ext>
            </a:extLst>
          </p:cNvPr>
          <p:cNvSpPr/>
          <p:nvPr/>
        </p:nvSpPr>
        <p:spPr>
          <a:xfrm>
            <a:off x="3067479" y="1768094"/>
            <a:ext cx="618696" cy="582259"/>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431323DF-2C5D-51D0-8588-65872F2ED4AC}"/>
              </a:ext>
            </a:extLst>
          </p:cNvPr>
          <p:cNvSpPr/>
          <p:nvPr/>
        </p:nvSpPr>
        <p:spPr>
          <a:xfrm rot="10800000">
            <a:off x="3071869" y="5911393"/>
            <a:ext cx="6048262" cy="40011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Down 4">
            <a:extLst>
              <a:ext uri="{FF2B5EF4-FFF2-40B4-BE49-F238E27FC236}">
                <a16:creationId xmlns:a16="http://schemas.microsoft.com/office/drawing/2014/main" id="{373F3511-9BC0-0EE1-FDA3-B82C59B86207}"/>
              </a:ext>
            </a:extLst>
          </p:cNvPr>
          <p:cNvSpPr/>
          <p:nvPr/>
        </p:nvSpPr>
        <p:spPr>
          <a:xfrm rot="10800000">
            <a:off x="2448886" y="1690688"/>
            <a:ext cx="435132" cy="420720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28A6C7-506E-69D6-EB8B-F5A71F770D75}"/>
              </a:ext>
            </a:extLst>
          </p:cNvPr>
          <p:cNvSpPr/>
          <p:nvPr/>
        </p:nvSpPr>
        <p:spPr>
          <a:xfrm>
            <a:off x="4944638" y="6317446"/>
            <a:ext cx="2432634" cy="40011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MT" panose="020B0502020104020203" pitchFamily="34" charset="0"/>
              </a:rPr>
              <a:t>Relative Market Share</a:t>
            </a:r>
          </a:p>
        </p:txBody>
      </p:sp>
      <p:sp>
        <p:nvSpPr>
          <p:cNvPr id="7" name="Rectangle 6">
            <a:extLst>
              <a:ext uri="{FF2B5EF4-FFF2-40B4-BE49-F238E27FC236}">
                <a16:creationId xmlns:a16="http://schemas.microsoft.com/office/drawing/2014/main" id="{20F95E25-73C2-93E0-B372-85857B309553}"/>
              </a:ext>
            </a:extLst>
          </p:cNvPr>
          <p:cNvSpPr/>
          <p:nvPr/>
        </p:nvSpPr>
        <p:spPr>
          <a:xfrm rot="16200000">
            <a:off x="1050025" y="3464273"/>
            <a:ext cx="2432634" cy="40011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MT" panose="020B0502020104020203" pitchFamily="34" charset="0"/>
              </a:rPr>
              <a:t>Market Growth</a:t>
            </a:r>
          </a:p>
        </p:txBody>
      </p:sp>
      <p:sp>
        <p:nvSpPr>
          <p:cNvPr id="9" name="Rectangle 8">
            <a:extLst>
              <a:ext uri="{FF2B5EF4-FFF2-40B4-BE49-F238E27FC236}">
                <a16:creationId xmlns:a16="http://schemas.microsoft.com/office/drawing/2014/main" id="{D6351CF7-E483-0851-D86F-305A13E914D5}"/>
              </a:ext>
            </a:extLst>
          </p:cNvPr>
          <p:cNvSpPr/>
          <p:nvPr/>
        </p:nvSpPr>
        <p:spPr>
          <a:xfrm>
            <a:off x="10300139" y="5369859"/>
            <a:ext cx="1891860" cy="1488140"/>
          </a:xfrm>
          <a:prstGeom prst="rect">
            <a:avLst/>
          </a:prstGeom>
          <a:blipFill dpi="0" rotWithShape="1">
            <a:blip r:embed="rId7"/>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211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F4B078-0112-F141-10CC-387CA494D573}"/>
              </a:ext>
            </a:extLst>
          </p:cNvPr>
          <p:cNvSpPr>
            <a:spLocks noGrp="1"/>
          </p:cNvSpPr>
          <p:nvPr>
            <p:ph type="ctrTitle"/>
          </p:nvPr>
        </p:nvSpPr>
        <p:spPr>
          <a:xfrm>
            <a:off x="116541" y="3925659"/>
            <a:ext cx="5082988" cy="1083730"/>
          </a:xfrm>
        </p:spPr>
        <p:txBody>
          <a:bodyPr>
            <a:noAutofit/>
          </a:bodyPr>
          <a:lstStyle/>
          <a:p>
            <a:r>
              <a:rPr lang="en-US" sz="2000" b="1" dirty="0"/>
              <a:t>Emma Cohen - Ikenna Daniel Nwankwo - Lamis </a:t>
            </a:r>
            <a:r>
              <a:rPr lang="en-US" sz="2000" b="1" dirty="0" err="1"/>
              <a:t>Salloum</a:t>
            </a:r>
            <a:r>
              <a:rPr lang="en-US" sz="2000" b="1" dirty="0"/>
              <a:t> </a:t>
            </a:r>
            <a:r>
              <a:rPr lang="en-US" sz="2000" b="1" dirty="0" err="1"/>
              <a:t>Yared</a:t>
            </a:r>
            <a:r>
              <a:rPr lang="en-US" sz="2000" b="1" dirty="0"/>
              <a:t> - Rohan </a:t>
            </a:r>
            <a:r>
              <a:rPr lang="en-US" sz="2000" b="1" dirty="0" err="1"/>
              <a:t>Upadhaya</a:t>
            </a:r>
            <a:r>
              <a:rPr lang="en-US" sz="2000" b="1" dirty="0"/>
              <a:t> - Vaishnavi Pritam Veer</a:t>
            </a:r>
          </a:p>
        </p:txBody>
      </p:sp>
      <p:sp>
        <p:nvSpPr>
          <p:cNvPr id="5" name="Rectangle 4">
            <a:extLst>
              <a:ext uri="{FF2B5EF4-FFF2-40B4-BE49-F238E27FC236}">
                <a16:creationId xmlns:a16="http://schemas.microsoft.com/office/drawing/2014/main" id="{CE02E355-CA54-A5AD-9000-DF2DC82965D6}"/>
              </a:ext>
            </a:extLst>
          </p:cNvPr>
          <p:cNvSpPr/>
          <p:nvPr/>
        </p:nvSpPr>
        <p:spPr>
          <a:xfrm>
            <a:off x="0" y="0"/>
            <a:ext cx="1299882" cy="129091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BD3BF-DEEE-DD94-1701-AD8B552651FF}"/>
              </a:ext>
            </a:extLst>
          </p:cNvPr>
          <p:cNvSpPr txBox="1">
            <a:spLocks/>
          </p:cNvSpPr>
          <p:nvPr/>
        </p:nvSpPr>
        <p:spPr>
          <a:xfrm>
            <a:off x="116541" y="1996749"/>
            <a:ext cx="5082988" cy="1290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Gill Sans MT" panose="020B0502020104020203" pitchFamily="34" charset="0"/>
                <a:ea typeface="+mj-ea"/>
                <a:cs typeface="+mj-cs"/>
              </a:defRPr>
            </a:lvl1pPr>
          </a:lstStyle>
          <a:p>
            <a:r>
              <a:rPr lang="en-US" sz="7000" b="1" dirty="0"/>
              <a:t>Thank You</a:t>
            </a:r>
          </a:p>
        </p:txBody>
      </p:sp>
    </p:spTree>
    <p:extLst>
      <p:ext uri="{BB962C8B-B14F-4D97-AF65-F5344CB8AC3E}">
        <p14:creationId xmlns:p14="http://schemas.microsoft.com/office/powerpoint/2010/main" val="2255923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8E48-99E9-288C-3C65-338B59300781}"/>
              </a:ext>
            </a:extLst>
          </p:cNvPr>
          <p:cNvSpPr>
            <a:spLocks noGrp="1"/>
          </p:cNvSpPr>
          <p:nvPr>
            <p:ph type="title"/>
          </p:nvPr>
        </p:nvSpPr>
        <p:spPr/>
        <p:txBody>
          <a:bodyPr/>
          <a:lstStyle/>
          <a:p>
            <a:r>
              <a:rPr lang="en-US" dirty="0"/>
              <a:t>Content Table: </a:t>
            </a:r>
          </a:p>
        </p:txBody>
      </p:sp>
      <p:sp>
        <p:nvSpPr>
          <p:cNvPr id="4" name="Rectangle 3">
            <a:extLst>
              <a:ext uri="{FF2B5EF4-FFF2-40B4-BE49-F238E27FC236}">
                <a16:creationId xmlns:a16="http://schemas.microsoft.com/office/drawing/2014/main" id="{66BC52B0-591F-E0C8-3383-D3F28BFFA3E5}"/>
              </a:ext>
            </a:extLst>
          </p:cNvPr>
          <p:cNvSpPr/>
          <p:nvPr/>
        </p:nvSpPr>
        <p:spPr>
          <a:xfrm>
            <a:off x="838199" y="1690688"/>
            <a:ext cx="5772463" cy="4680132"/>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z="3600" dirty="0">
                <a:solidFill>
                  <a:schemeClr val="tx1"/>
                </a:solidFill>
                <a:latin typeface="Gill Sans MT" panose="020B0502020104020203" pitchFamily="34" charset="0"/>
                <a:ea typeface="Calibri" panose="020F0502020204030204" pitchFamily="34" charset="0"/>
                <a:cs typeface="Arial" panose="020B0604020202020204" pitchFamily="34" charset="0"/>
              </a:rPr>
              <a:t>SWOT analysis for Financial Education Crew </a:t>
            </a:r>
          </a:p>
          <a:p>
            <a:endParaRPr lang="en-US" sz="3600" dirty="0">
              <a:solidFill>
                <a:schemeClr val="tx1"/>
              </a:solidFill>
              <a:latin typeface="Gill Sans MT" panose="020B0502020104020203"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v"/>
            </a:pPr>
            <a:r>
              <a:rPr lang="en-US" sz="3600" dirty="0">
                <a:solidFill>
                  <a:schemeClr val="tx1"/>
                </a:solidFill>
                <a:latin typeface="Gill Sans MT" panose="020B0502020104020203" pitchFamily="34" charset="0"/>
                <a:ea typeface="Calibri" panose="020F0502020204030204" pitchFamily="34" charset="0"/>
                <a:cs typeface="Arial" panose="020B0604020202020204" pitchFamily="34" charset="0"/>
              </a:rPr>
              <a:t>Porter’s Value Chain for Medicals International</a:t>
            </a:r>
          </a:p>
          <a:p>
            <a:endParaRPr lang="en-US" sz="3600" dirty="0">
              <a:solidFill>
                <a:schemeClr val="tx1"/>
              </a:solidFill>
              <a:latin typeface="Gill Sans MT" panose="020B0502020104020203"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v"/>
            </a:pPr>
            <a:r>
              <a:rPr lang="en-US" sz="3600" dirty="0">
                <a:solidFill>
                  <a:schemeClr val="tx1"/>
                </a:solidFill>
                <a:latin typeface="Gill Sans MT" panose="020B0502020104020203" pitchFamily="34" charset="0"/>
                <a:ea typeface="Calibri" panose="020F0502020204030204" pitchFamily="34" charset="0"/>
                <a:cs typeface="Arial" panose="020B0604020202020204" pitchFamily="34" charset="0"/>
              </a:rPr>
              <a:t>BCG Analysis for Dangote Group.</a:t>
            </a:r>
          </a:p>
        </p:txBody>
      </p:sp>
    </p:spTree>
    <p:extLst>
      <p:ext uri="{BB962C8B-B14F-4D97-AF65-F5344CB8AC3E}">
        <p14:creationId xmlns:p14="http://schemas.microsoft.com/office/powerpoint/2010/main" val="3075424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dirty="0"/>
              <a:t>SWOT Analysis</a:t>
            </a:r>
          </a:p>
        </p:txBody>
      </p:sp>
      <p:grpSp>
        <p:nvGrpSpPr>
          <p:cNvPr id="9" name="Group 8">
            <a:extLst>
              <a:ext uri="{FF2B5EF4-FFF2-40B4-BE49-F238E27FC236}">
                <a16:creationId xmlns:a16="http://schemas.microsoft.com/office/drawing/2014/main" id="{FE1FA41D-A021-E100-FAEF-0D72384158E6}"/>
              </a:ext>
            </a:extLst>
          </p:cNvPr>
          <p:cNvGrpSpPr/>
          <p:nvPr/>
        </p:nvGrpSpPr>
        <p:grpSpPr>
          <a:xfrm>
            <a:off x="838200" y="1957388"/>
            <a:ext cx="10515600" cy="3505200"/>
            <a:chOff x="838200" y="2617694"/>
            <a:chExt cx="10515600" cy="3559269"/>
          </a:xfrm>
        </p:grpSpPr>
        <p:sp>
          <p:nvSpPr>
            <p:cNvPr id="4" name="Rectangle 3">
              <a:extLst>
                <a:ext uri="{FF2B5EF4-FFF2-40B4-BE49-F238E27FC236}">
                  <a16:creationId xmlns:a16="http://schemas.microsoft.com/office/drawing/2014/main" id="{2F51491D-AC1F-0EDD-E4B6-1D4942E85566}"/>
                </a:ext>
              </a:extLst>
            </p:cNvPr>
            <p:cNvSpPr/>
            <p:nvPr/>
          </p:nvSpPr>
          <p:spPr>
            <a:xfrm>
              <a:off x="838200" y="2617694"/>
              <a:ext cx="10515600" cy="355926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8713B6-EC72-6E0E-5553-103B161B1869}"/>
                </a:ext>
              </a:extLst>
            </p:cNvPr>
            <p:cNvSpPr txBox="1"/>
            <p:nvPr/>
          </p:nvSpPr>
          <p:spPr>
            <a:xfrm>
              <a:off x="1595718" y="4397328"/>
              <a:ext cx="1425388" cy="400110"/>
            </a:xfrm>
            <a:prstGeom prst="rect">
              <a:avLst/>
            </a:prstGeom>
            <a:noFill/>
          </p:spPr>
          <p:txBody>
            <a:bodyPr wrap="square" rtlCol="0">
              <a:spAutoFit/>
            </a:bodyPr>
            <a:lstStyle/>
            <a:p>
              <a:pPr algn="ctr"/>
              <a:r>
                <a:rPr lang="en-US" sz="2000" b="1" dirty="0">
                  <a:latin typeface="Gill Sans MT" panose="020B0502020104020203" pitchFamily="34" charset="0"/>
                </a:rPr>
                <a:t>Strengths</a:t>
              </a:r>
            </a:p>
          </p:txBody>
        </p:sp>
        <p:sp>
          <p:nvSpPr>
            <p:cNvPr id="6" name="TextBox 5">
              <a:extLst>
                <a:ext uri="{FF2B5EF4-FFF2-40B4-BE49-F238E27FC236}">
                  <a16:creationId xmlns:a16="http://schemas.microsoft.com/office/drawing/2014/main" id="{A9C1D4C0-06F2-DC46-EBC8-CE0DA8A992CD}"/>
                </a:ext>
              </a:extLst>
            </p:cNvPr>
            <p:cNvSpPr txBox="1"/>
            <p:nvPr/>
          </p:nvSpPr>
          <p:spPr>
            <a:xfrm>
              <a:off x="3997978" y="4401250"/>
              <a:ext cx="1676960" cy="400110"/>
            </a:xfrm>
            <a:prstGeom prst="rect">
              <a:avLst/>
            </a:prstGeom>
            <a:noFill/>
          </p:spPr>
          <p:txBody>
            <a:bodyPr wrap="square" rtlCol="0">
              <a:spAutoFit/>
            </a:bodyPr>
            <a:lstStyle/>
            <a:p>
              <a:pPr algn="ctr"/>
              <a:r>
                <a:rPr lang="en-US" sz="2000" b="1" dirty="0">
                  <a:latin typeface="Gill Sans MT" panose="020B0502020104020203" pitchFamily="34" charset="0"/>
                </a:rPr>
                <a:t>Weaknesses</a:t>
              </a:r>
            </a:p>
          </p:txBody>
        </p:sp>
        <p:sp>
          <p:nvSpPr>
            <p:cNvPr id="7" name="TextBox 6">
              <a:extLst>
                <a:ext uri="{FF2B5EF4-FFF2-40B4-BE49-F238E27FC236}">
                  <a16:creationId xmlns:a16="http://schemas.microsoft.com/office/drawing/2014/main" id="{78D54ABD-2A6B-4563-641A-9C5B74E29370}"/>
                </a:ext>
              </a:extLst>
            </p:cNvPr>
            <p:cNvSpPr txBox="1"/>
            <p:nvPr/>
          </p:nvSpPr>
          <p:spPr>
            <a:xfrm>
              <a:off x="6532049" y="4397328"/>
              <a:ext cx="1899257" cy="400110"/>
            </a:xfrm>
            <a:prstGeom prst="rect">
              <a:avLst/>
            </a:prstGeom>
            <a:noFill/>
          </p:spPr>
          <p:txBody>
            <a:bodyPr wrap="square" rtlCol="0">
              <a:spAutoFit/>
            </a:bodyPr>
            <a:lstStyle/>
            <a:p>
              <a:pPr algn="ctr"/>
              <a:r>
                <a:rPr lang="en-US" sz="2000" b="1" dirty="0">
                  <a:latin typeface="Gill Sans MT" panose="020B0502020104020203" pitchFamily="34" charset="0"/>
                </a:rPr>
                <a:t>Opportunities</a:t>
              </a:r>
            </a:p>
          </p:txBody>
        </p:sp>
        <p:sp>
          <p:nvSpPr>
            <p:cNvPr id="8" name="TextBox 7">
              <a:extLst>
                <a:ext uri="{FF2B5EF4-FFF2-40B4-BE49-F238E27FC236}">
                  <a16:creationId xmlns:a16="http://schemas.microsoft.com/office/drawing/2014/main" id="{F55F77EC-F0AA-A30D-C3FA-9C91A4A73BF2}"/>
                </a:ext>
              </a:extLst>
            </p:cNvPr>
            <p:cNvSpPr txBox="1"/>
            <p:nvPr/>
          </p:nvSpPr>
          <p:spPr>
            <a:xfrm>
              <a:off x="9288417" y="4397328"/>
              <a:ext cx="1425388" cy="400110"/>
            </a:xfrm>
            <a:prstGeom prst="rect">
              <a:avLst/>
            </a:prstGeom>
            <a:noFill/>
          </p:spPr>
          <p:txBody>
            <a:bodyPr wrap="square" rtlCol="0">
              <a:spAutoFit/>
            </a:bodyPr>
            <a:lstStyle/>
            <a:p>
              <a:pPr algn="ctr"/>
              <a:r>
                <a:rPr lang="en-US" sz="2000" b="1" dirty="0">
                  <a:latin typeface="Gill Sans MT" panose="020B0502020104020203" pitchFamily="34" charset="0"/>
                </a:rPr>
                <a:t>Threats</a:t>
              </a:r>
            </a:p>
          </p:txBody>
        </p:sp>
      </p:grpSp>
    </p:spTree>
    <p:extLst>
      <p:ext uri="{BB962C8B-B14F-4D97-AF65-F5344CB8AC3E}">
        <p14:creationId xmlns:p14="http://schemas.microsoft.com/office/powerpoint/2010/main" val="1749339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dirty="0"/>
              <a:t>SWOT analysis for Financial Education Crew</a:t>
            </a:r>
          </a:p>
        </p:txBody>
      </p:sp>
      <p:graphicFrame>
        <p:nvGraphicFramePr>
          <p:cNvPr id="3" name="Diagram 2">
            <a:extLst>
              <a:ext uri="{FF2B5EF4-FFF2-40B4-BE49-F238E27FC236}">
                <a16:creationId xmlns:a16="http://schemas.microsoft.com/office/drawing/2014/main" id="{8FABEA09-24F7-82D1-ABA8-6B6D30B3891E}"/>
              </a:ext>
            </a:extLst>
          </p:cNvPr>
          <p:cNvGraphicFramePr/>
          <p:nvPr>
            <p:extLst>
              <p:ext uri="{D42A27DB-BD31-4B8C-83A1-F6EECF244321}">
                <p14:modId xmlns:p14="http://schemas.microsoft.com/office/powerpoint/2010/main" val="2181624624"/>
              </p:ext>
            </p:extLst>
          </p:nvPr>
        </p:nvGraphicFramePr>
        <p:xfrm>
          <a:off x="560883" y="957263"/>
          <a:ext cx="9232850" cy="554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EDBF86D5-CEF5-8E94-6112-837959E56CC2}"/>
              </a:ext>
            </a:extLst>
          </p:cNvPr>
          <p:cNvSpPr/>
          <p:nvPr/>
        </p:nvSpPr>
        <p:spPr>
          <a:xfrm>
            <a:off x="10631932" y="1251092"/>
            <a:ext cx="1560068" cy="2864645"/>
          </a:xfrm>
          <a:prstGeom prst="rect">
            <a:avLst/>
          </a:prstGeom>
          <a:blipFill>
            <a:blip r:embed="rId7"/>
            <a:stretch>
              <a:fillRect/>
            </a:stretch>
          </a:blip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4B4CC6-EEC4-0283-B770-A466C2A8AC5C}"/>
              </a:ext>
            </a:extLst>
          </p:cNvPr>
          <p:cNvSpPr/>
          <p:nvPr/>
        </p:nvSpPr>
        <p:spPr>
          <a:xfrm>
            <a:off x="10631932" y="3993356"/>
            <a:ext cx="1560067" cy="2864644"/>
          </a:xfrm>
          <a:prstGeom prst="rect">
            <a:avLst/>
          </a:prstGeom>
          <a:blipFill>
            <a:blip r:embed="rId8"/>
            <a:stretch>
              <a:fillRect/>
            </a:stretch>
          </a:blip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25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1BBE-5077-518D-EF92-D50FCF23CF36}"/>
              </a:ext>
            </a:extLst>
          </p:cNvPr>
          <p:cNvSpPr>
            <a:spLocks noGrp="1"/>
          </p:cNvSpPr>
          <p:nvPr>
            <p:ph type="title"/>
          </p:nvPr>
        </p:nvSpPr>
        <p:spPr/>
        <p:txBody>
          <a:bodyPr/>
          <a:lstStyle/>
          <a:p>
            <a:r>
              <a:rPr lang="en-US" dirty="0"/>
              <a:t>SWOT analysis for Financial Education Crew</a:t>
            </a:r>
          </a:p>
        </p:txBody>
      </p:sp>
      <p:grpSp>
        <p:nvGrpSpPr>
          <p:cNvPr id="15" name="Group 14">
            <a:extLst>
              <a:ext uri="{FF2B5EF4-FFF2-40B4-BE49-F238E27FC236}">
                <a16:creationId xmlns:a16="http://schemas.microsoft.com/office/drawing/2014/main" id="{6E8D3402-D2E9-DE72-89E8-24FD37F31A23}"/>
              </a:ext>
            </a:extLst>
          </p:cNvPr>
          <p:cNvGrpSpPr/>
          <p:nvPr/>
        </p:nvGrpSpPr>
        <p:grpSpPr>
          <a:xfrm>
            <a:off x="550067" y="2075319"/>
            <a:ext cx="1786078" cy="1353681"/>
            <a:chOff x="1270887" y="4329954"/>
            <a:chExt cx="1786078" cy="1353681"/>
          </a:xfrm>
        </p:grpSpPr>
        <p:sp>
          <p:nvSpPr>
            <p:cNvPr id="5" name="Rectangle 4">
              <a:extLst>
                <a:ext uri="{FF2B5EF4-FFF2-40B4-BE49-F238E27FC236}">
                  <a16:creationId xmlns:a16="http://schemas.microsoft.com/office/drawing/2014/main" id="{3982887B-FC8F-0950-B5F7-FF502DE4D887}"/>
                </a:ext>
              </a:extLst>
            </p:cNvPr>
            <p:cNvSpPr/>
            <p:nvPr/>
          </p:nvSpPr>
          <p:spPr>
            <a:xfrm>
              <a:off x="1270887" y="4329954"/>
              <a:ext cx="1786078" cy="97939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6B3C18-F166-F288-18CC-82B7B5DFA395}"/>
                </a:ext>
              </a:extLst>
            </p:cNvPr>
            <p:cNvSpPr txBox="1"/>
            <p:nvPr/>
          </p:nvSpPr>
          <p:spPr>
            <a:xfrm>
              <a:off x="1451232" y="5289603"/>
              <a:ext cx="1425388" cy="394032"/>
            </a:xfrm>
            <a:prstGeom prst="rect">
              <a:avLst/>
            </a:prstGeom>
            <a:noFill/>
          </p:spPr>
          <p:txBody>
            <a:bodyPr wrap="square" rtlCol="0">
              <a:spAutoFit/>
            </a:bodyPr>
            <a:lstStyle/>
            <a:p>
              <a:pPr algn="ctr"/>
              <a:r>
                <a:rPr lang="en-US" sz="2000" b="1" dirty="0">
                  <a:latin typeface="Gill Sans MT" panose="020B0502020104020203" pitchFamily="34" charset="0"/>
                </a:rPr>
                <a:t>Strengths</a:t>
              </a:r>
            </a:p>
          </p:txBody>
        </p:sp>
      </p:grpSp>
      <p:grpSp>
        <p:nvGrpSpPr>
          <p:cNvPr id="13" name="Group 12">
            <a:extLst>
              <a:ext uri="{FF2B5EF4-FFF2-40B4-BE49-F238E27FC236}">
                <a16:creationId xmlns:a16="http://schemas.microsoft.com/office/drawing/2014/main" id="{3C85AF3C-8981-9D9B-FC5D-88DBE724FDDC}"/>
              </a:ext>
            </a:extLst>
          </p:cNvPr>
          <p:cNvGrpSpPr/>
          <p:nvPr/>
        </p:nvGrpSpPr>
        <p:grpSpPr>
          <a:xfrm>
            <a:off x="9873153" y="2164568"/>
            <a:ext cx="1786078" cy="1373426"/>
            <a:chOff x="7431881" y="4562055"/>
            <a:chExt cx="1786078" cy="1373426"/>
          </a:xfrm>
        </p:grpSpPr>
        <p:sp>
          <p:nvSpPr>
            <p:cNvPr id="7" name="Rectangle 6">
              <a:extLst>
                <a:ext uri="{FF2B5EF4-FFF2-40B4-BE49-F238E27FC236}">
                  <a16:creationId xmlns:a16="http://schemas.microsoft.com/office/drawing/2014/main" id="{44A29A2F-AF9E-89A9-70D7-03C06714249B}"/>
                </a:ext>
              </a:extLst>
            </p:cNvPr>
            <p:cNvSpPr/>
            <p:nvPr/>
          </p:nvSpPr>
          <p:spPr>
            <a:xfrm>
              <a:off x="7431881" y="4562055"/>
              <a:ext cx="1786078" cy="979394"/>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A55128E-2D36-78BA-AB01-D867A731DEDE}"/>
                </a:ext>
              </a:extLst>
            </p:cNvPr>
            <p:cNvSpPr txBox="1"/>
            <p:nvPr/>
          </p:nvSpPr>
          <p:spPr>
            <a:xfrm>
              <a:off x="7486440" y="5541449"/>
              <a:ext cx="1676960" cy="394032"/>
            </a:xfrm>
            <a:prstGeom prst="rect">
              <a:avLst/>
            </a:prstGeom>
            <a:noFill/>
          </p:spPr>
          <p:txBody>
            <a:bodyPr wrap="square" rtlCol="0">
              <a:spAutoFit/>
            </a:bodyPr>
            <a:lstStyle/>
            <a:p>
              <a:pPr algn="ctr"/>
              <a:r>
                <a:rPr lang="en-US" sz="2000" b="1" dirty="0">
                  <a:latin typeface="Gill Sans MT" panose="020B0502020104020203" pitchFamily="34" charset="0"/>
                </a:rPr>
                <a:t>Weaknesses</a:t>
              </a:r>
            </a:p>
          </p:txBody>
        </p:sp>
      </p:grpSp>
      <p:grpSp>
        <p:nvGrpSpPr>
          <p:cNvPr id="14" name="Group 13">
            <a:extLst>
              <a:ext uri="{FF2B5EF4-FFF2-40B4-BE49-F238E27FC236}">
                <a16:creationId xmlns:a16="http://schemas.microsoft.com/office/drawing/2014/main" id="{7C9DE70D-0F8F-7A0C-FB63-793B0C2840FE}"/>
              </a:ext>
            </a:extLst>
          </p:cNvPr>
          <p:cNvGrpSpPr/>
          <p:nvPr/>
        </p:nvGrpSpPr>
        <p:grpSpPr>
          <a:xfrm>
            <a:off x="436888" y="4608700"/>
            <a:ext cx="1899257" cy="1226058"/>
            <a:chOff x="1850791" y="2940424"/>
            <a:chExt cx="1899257" cy="1226058"/>
          </a:xfrm>
        </p:grpSpPr>
        <p:sp>
          <p:nvSpPr>
            <p:cNvPr id="4" name="Rectangle 3">
              <a:extLst>
                <a:ext uri="{FF2B5EF4-FFF2-40B4-BE49-F238E27FC236}">
                  <a16:creationId xmlns:a16="http://schemas.microsoft.com/office/drawing/2014/main" id="{DD70107F-E033-026C-76EA-E5C91334FCAB}"/>
                </a:ext>
              </a:extLst>
            </p:cNvPr>
            <p:cNvSpPr/>
            <p:nvPr/>
          </p:nvSpPr>
          <p:spPr>
            <a:xfrm>
              <a:off x="1907381" y="2940424"/>
              <a:ext cx="1786078" cy="979394"/>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C95F150-F73D-7BAB-A27D-F1DD87BAD791}"/>
                </a:ext>
              </a:extLst>
            </p:cNvPr>
            <p:cNvSpPr txBox="1"/>
            <p:nvPr/>
          </p:nvSpPr>
          <p:spPr>
            <a:xfrm>
              <a:off x="1850791" y="3772450"/>
              <a:ext cx="1899257" cy="394032"/>
            </a:xfrm>
            <a:prstGeom prst="rect">
              <a:avLst/>
            </a:prstGeom>
            <a:noFill/>
          </p:spPr>
          <p:txBody>
            <a:bodyPr wrap="square" rtlCol="0">
              <a:spAutoFit/>
            </a:bodyPr>
            <a:lstStyle/>
            <a:p>
              <a:pPr algn="ctr"/>
              <a:r>
                <a:rPr lang="en-US" sz="2000" b="1" dirty="0">
                  <a:latin typeface="Gill Sans MT" panose="020B0502020104020203" pitchFamily="34" charset="0"/>
                </a:rPr>
                <a:t>Opportunities</a:t>
              </a:r>
            </a:p>
          </p:txBody>
        </p:sp>
      </p:grpSp>
      <p:grpSp>
        <p:nvGrpSpPr>
          <p:cNvPr id="12" name="Group 11">
            <a:extLst>
              <a:ext uri="{FF2B5EF4-FFF2-40B4-BE49-F238E27FC236}">
                <a16:creationId xmlns:a16="http://schemas.microsoft.com/office/drawing/2014/main" id="{1471822B-35A8-BD62-B319-10E448C3C37A}"/>
              </a:ext>
            </a:extLst>
          </p:cNvPr>
          <p:cNvGrpSpPr/>
          <p:nvPr/>
        </p:nvGrpSpPr>
        <p:grpSpPr>
          <a:xfrm>
            <a:off x="9873153" y="4608700"/>
            <a:ext cx="1786078" cy="1391905"/>
            <a:chOff x="7824087" y="2070848"/>
            <a:chExt cx="1786078" cy="1391905"/>
          </a:xfrm>
        </p:grpSpPr>
        <p:sp>
          <p:nvSpPr>
            <p:cNvPr id="6" name="Rectangle 5">
              <a:extLst>
                <a:ext uri="{FF2B5EF4-FFF2-40B4-BE49-F238E27FC236}">
                  <a16:creationId xmlns:a16="http://schemas.microsoft.com/office/drawing/2014/main" id="{4DE20D5E-F9C2-45AB-9994-6195047D7412}"/>
                </a:ext>
              </a:extLst>
            </p:cNvPr>
            <p:cNvSpPr/>
            <p:nvPr/>
          </p:nvSpPr>
          <p:spPr>
            <a:xfrm>
              <a:off x="7824087" y="2070848"/>
              <a:ext cx="1786078" cy="979394"/>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FB071F1-26A0-7FE7-20EA-F26C027FAEDC}"/>
                </a:ext>
              </a:extLst>
            </p:cNvPr>
            <p:cNvSpPr txBox="1"/>
            <p:nvPr/>
          </p:nvSpPr>
          <p:spPr>
            <a:xfrm>
              <a:off x="8004432" y="3068721"/>
              <a:ext cx="1425388" cy="394032"/>
            </a:xfrm>
            <a:prstGeom prst="rect">
              <a:avLst/>
            </a:prstGeom>
            <a:noFill/>
          </p:spPr>
          <p:txBody>
            <a:bodyPr wrap="square" rtlCol="0">
              <a:spAutoFit/>
            </a:bodyPr>
            <a:lstStyle/>
            <a:p>
              <a:pPr algn="ctr"/>
              <a:r>
                <a:rPr lang="en-US" sz="2000" b="1" dirty="0">
                  <a:latin typeface="Gill Sans MT" panose="020B0502020104020203" pitchFamily="34" charset="0"/>
                </a:rPr>
                <a:t>Threats</a:t>
              </a:r>
            </a:p>
          </p:txBody>
        </p:sp>
      </p:grpSp>
      <p:grpSp>
        <p:nvGrpSpPr>
          <p:cNvPr id="20" name="Group 19">
            <a:extLst>
              <a:ext uri="{FF2B5EF4-FFF2-40B4-BE49-F238E27FC236}">
                <a16:creationId xmlns:a16="http://schemas.microsoft.com/office/drawing/2014/main" id="{CED6CBBF-D56C-7774-E824-8539FCB74649}"/>
              </a:ext>
            </a:extLst>
          </p:cNvPr>
          <p:cNvGrpSpPr/>
          <p:nvPr/>
        </p:nvGrpSpPr>
        <p:grpSpPr>
          <a:xfrm>
            <a:off x="2618517" y="1696170"/>
            <a:ext cx="6972895" cy="4682006"/>
            <a:chOff x="2752164" y="1631574"/>
            <a:chExt cx="6972895" cy="4682006"/>
          </a:xfrm>
          <a:solidFill>
            <a:srgbClr val="FCA412">
              <a:alpha val="15000"/>
            </a:srgbClr>
          </a:solidFill>
        </p:grpSpPr>
        <p:sp>
          <p:nvSpPr>
            <p:cNvPr id="16" name="Rectangle 15">
              <a:extLst>
                <a:ext uri="{FF2B5EF4-FFF2-40B4-BE49-F238E27FC236}">
                  <a16:creationId xmlns:a16="http://schemas.microsoft.com/office/drawing/2014/main" id="{FBCE7AED-E7C4-4D57-6EA6-73B11470B4E5}"/>
                </a:ext>
              </a:extLst>
            </p:cNvPr>
            <p:cNvSpPr/>
            <p:nvPr/>
          </p:nvSpPr>
          <p:spPr>
            <a:xfrm>
              <a:off x="2752164" y="1631574"/>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dirty="0">
                  <a:solidFill>
                    <a:schemeClr val="tx1"/>
                  </a:solidFill>
                  <a:latin typeface="Gill Sans MT" panose="020B0502020104020203" pitchFamily="34" charset="0"/>
                </a:rPr>
                <a:t>Fun Interactive Course</a:t>
              </a:r>
            </a:p>
            <a:p>
              <a:pPr marL="285750" indent="-285750" algn="ctr">
                <a:buFont typeface="Wingdings" panose="05000000000000000000" pitchFamily="2" charset="2"/>
                <a:buChar char="v"/>
              </a:pPr>
              <a:r>
                <a:rPr lang="en-US" dirty="0">
                  <a:solidFill>
                    <a:schemeClr val="tx1"/>
                  </a:solidFill>
                  <a:latin typeface="Gill Sans MT" panose="020B0502020104020203" pitchFamily="34" charset="0"/>
                </a:rPr>
                <a:t>Patent on course and ancillary material</a:t>
              </a:r>
            </a:p>
            <a:p>
              <a:pPr marL="285750" indent="-285750" algn="ctr">
                <a:buFont typeface="Wingdings" panose="05000000000000000000" pitchFamily="2" charset="2"/>
                <a:buChar char="v"/>
              </a:pPr>
              <a:r>
                <a:rPr lang="en-US" dirty="0">
                  <a:solidFill>
                    <a:schemeClr val="tx1"/>
                  </a:solidFill>
                  <a:latin typeface="Gill Sans MT" panose="020B0502020104020203" pitchFamily="34" charset="0"/>
                </a:rPr>
                <a:t>Qualified and professional team</a:t>
              </a:r>
            </a:p>
            <a:p>
              <a:pPr marL="285750" indent="-285750" algn="ctr">
                <a:buFont typeface="Wingdings" panose="05000000000000000000" pitchFamily="2" charset="2"/>
                <a:buChar char="v"/>
              </a:pPr>
              <a:r>
                <a:rPr lang="en-US" dirty="0">
                  <a:solidFill>
                    <a:schemeClr val="tx1"/>
                  </a:solidFill>
                  <a:latin typeface="Gill Sans MT" panose="020B0502020104020203" pitchFamily="34" charset="0"/>
                </a:rPr>
                <a:t>User friendly application</a:t>
              </a:r>
            </a:p>
          </p:txBody>
        </p:sp>
        <p:sp>
          <p:nvSpPr>
            <p:cNvPr id="17" name="Rectangle 16">
              <a:extLst>
                <a:ext uri="{FF2B5EF4-FFF2-40B4-BE49-F238E27FC236}">
                  <a16:creationId xmlns:a16="http://schemas.microsoft.com/office/drawing/2014/main" id="{99892A16-E9B8-ABD2-0497-DD60ABA6F274}"/>
                </a:ext>
              </a:extLst>
            </p:cNvPr>
            <p:cNvSpPr/>
            <p:nvPr/>
          </p:nvSpPr>
          <p:spPr>
            <a:xfrm>
              <a:off x="6264683" y="1631574"/>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dirty="0">
                  <a:solidFill>
                    <a:schemeClr val="tx1"/>
                  </a:solidFill>
                  <a:latin typeface="Gill Sans MT" panose="020B0502020104020203" pitchFamily="34" charset="0"/>
                </a:rPr>
                <a:t>Small operations team</a:t>
              </a:r>
            </a:p>
            <a:p>
              <a:pPr marL="285750" indent="-285750" algn="ctr">
                <a:buFont typeface="Wingdings" panose="05000000000000000000" pitchFamily="2" charset="2"/>
                <a:buChar char="v"/>
              </a:pPr>
              <a:r>
                <a:rPr lang="en-US" dirty="0">
                  <a:solidFill>
                    <a:schemeClr val="tx1"/>
                  </a:solidFill>
                  <a:latin typeface="Gill Sans MT" panose="020B0502020104020203" pitchFamily="34" charset="0"/>
                </a:rPr>
                <a:t>Small number of Marketing or customer acquisition team</a:t>
              </a:r>
            </a:p>
            <a:p>
              <a:pPr marL="285750" indent="-285750" algn="ctr">
                <a:buFont typeface="Wingdings" panose="05000000000000000000" pitchFamily="2" charset="2"/>
                <a:buChar char="v"/>
              </a:pPr>
              <a:r>
                <a:rPr lang="en-US" dirty="0">
                  <a:solidFill>
                    <a:schemeClr val="tx1"/>
                  </a:solidFill>
                  <a:latin typeface="Gill Sans MT" panose="020B0502020104020203" pitchFamily="34" charset="0"/>
                </a:rPr>
                <a:t>Low availability of funds compared to competition</a:t>
              </a:r>
            </a:p>
          </p:txBody>
        </p:sp>
        <p:sp>
          <p:nvSpPr>
            <p:cNvPr id="18" name="Rectangle 17">
              <a:extLst>
                <a:ext uri="{FF2B5EF4-FFF2-40B4-BE49-F238E27FC236}">
                  <a16:creationId xmlns:a16="http://schemas.microsoft.com/office/drawing/2014/main" id="{DCCA2687-2AC8-D51E-8BB3-D2EA5CE6A74C}"/>
                </a:ext>
              </a:extLst>
            </p:cNvPr>
            <p:cNvSpPr/>
            <p:nvPr/>
          </p:nvSpPr>
          <p:spPr>
            <a:xfrm>
              <a:off x="2752164" y="4000686"/>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1600" dirty="0">
                  <a:solidFill>
                    <a:schemeClr val="tx1"/>
                  </a:solidFill>
                  <a:latin typeface="Gill Sans MT" panose="020B0502020104020203" pitchFamily="34" charset="0"/>
                </a:rPr>
                <a:t>New education policy</a:t>
              </a:r>
            </a:p>
            <a:p>
              <a:pPr marL="285750" indent="-285750" algn="ctr">
                <a:buFont typeface="Wingdings" panose="05000000000000000000" pitchFamily="2" charset="2"/>
                <a:buChar char="v"/>
              </a:pPr>
              <a:r>
                <a:rPr lang="en-US" sz="1600" dirty="0">
                  <a:solidFill>
                    <a:schemeClr val="tx1"/>
                  </a:solidFill>
                  <a:latin typeface="Gill Sans MT" panose="020B0502020104020203" pitchFamily="34" charset="0"/>
                </a:rPr>
                <a:t>No available workbooks in the market</a:t>
              </a:r>
            </a:p>
            <a:p>
              <a:pPr marL="285750" indent="-285750" algn="ctr">
                <a:buFont typeface="Wingdings" panose="05000000000000000000" pitchFamily="2" charset="2"/>
                <a:buChar char="v"/>
              </a:pPr>
              <a:r>
                <a:rPr lang="en-US" sz="1600" dirty="0">
                  <a:solidFill>
                    <a:schemeClr val="tx1"/>
                  </a:solidFill>
                  <a:latin typeface="Gill Sans MT" panose="020B0502020104020203" pitchFamily="34" charset="0"/>
                </a:rPr>
                <a:t>Less competition targeting working people professionals</a:t>
              </a:r>
            </a:p>
            <a:p>
              <a:pPr marL="285750" indent="-285750" algn="ctr">
                <a:buFont typeface="Wingdings" panose="05000000000000000000" pitchFamily="2" charset="2"/>
                <a:buChar char="v"/>
              </a:pPr>
              <a:r>
                <a:rPr lang="en-US" sz="1600" dirty="0">
                  <a:solidFill>
                    <a:schemeClr val="tx1"/>
                  </a:solidFill>
                  <a:latin typeface="Gill Sans MT" panose="020B0502020104020203" pitchFamily="34" charset="0"/>
                </a:rPr>
                <a:t>Low number of professional financial educators</a:t>
              </a:r>
            </a:p>
            <a:p>
              <a:pPr marL="285750" indent="-285750" algn="ctr">
                <a:buFont typeface="Wingdings" panose="05000000000000000000" pitchFamily="2" charset="2"/>
                <a:buChar char="v"/>
              </a:pPr>
              <a:r>
                <a:rPr lang="en-US" sz="1600" dirty="0">
                  <a:solidFill>
                    <a:schemeClr val="tx1"/>
                  </a:solidFill>
                  <a:latin typeface="Gill Sans MT" panose="020B0502020104020203" pitchFamily="34" charset="0"/>
                </a:rPr>
                <a:t>Demand for financial educators from local government and NGOs</a:t>
              </a:r>
            </a:p>
          </p:txBody>
        </p:sp>
        <p:sp>
          <p:nvSpPr>
            <p:cNvPr id="19" name="Rectangle 18">
              <a:extLst>
                <a:ext uri="{FF2B5EF4-FFF2-40B4-BE49-F238E27FC236}">
                  <a16:creationId xmlns:a16="http://schemas.microsoft.com/office/drawing/2014/main" id="{88072A20-A1CD-193D-E35A-C949E23BF71A}"/>
                </a:ext>
              </a:extLst>
            </p:cNvPr>
            <p:cNvSpPr/>
            <p:nvPr/>
          </p:nvSpPr>
          <p:spPr>
            <a:xfrm>
              <a:off x="6264683" y="4000686"/>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dirty="0">
                  <a:solidFill>
                    <a:schemeClr val="tx1"/>
                  </a:solidFill>
                  <a:latin typeface="Gill Sans MT" panose="020B0502020104020203" pitchFamily="34" charset="0"/>
                </a:rPr>
                <a:t>Competitors like JUNIO</a:t>
              </a:r>
            </a:p>
            <a:p>
              <a:pPr marL="285750" indent="-285750" algn="ctr">
                <a:buFont typeface="Wingdings" panose="05000000000000000000" pitchFamily="2" charset="2"/>
                <a:buChar char="v"/>
              </a:pPr>
              <a:r>
                <a:rPr lang="en-US" dirty="0">
                  <a:solidFill>
                    <a:schemeClr val="tx1"/>
                  </a:solidFill>
                  <a:latin typeface="Gill Sans MT" panose="020B0502020104020203" pitchFamily="34" charset="0"/>
                </a:rPr>
                <a:t>Free YouTube Finance bloggers</a:t>
              </a:r>
            </a:p>
            <a:p>
              <a:pPr marL="285750" indent="-285750" algn="ctr">
                <a:buFont typeface="Wingdings" panose="05000000000000000000" pitchFamily="2" charset="2"/>
                <a:buChar char="v"/>
              </a:pPr>
              <a:r>
                <a:rPr lang="en-US" dirty="0">
                  <a:solidFill>
                    <a:schemeClr val="tx1"/>
                  </a:solidFill>
                  <a:latin typeface="Gill Sans MT" panose="020B0502020104020203" pitchFamily="34" charset="0"/>
                </a:rPr>
                <a:t>Change in taxation or economic policies</a:t>
              </a:r>
            </a:p>
          </p:txBody>
        </p:sp>
      </p:grpSp>
    </p:spTree>
    <p:extLst>
      <p:ext uri="{BB962C8B-B14F-4D97-AF65-F5344CB8AC3E}">
        <p14:creationId xmlns:p14="http://schemas.microsoft.com/office/powerpoint/2010/main" val="4258416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1BBE-5077-518D-EF92-D50FCF23CF36}"/>
              </a:ext>
            </a:extLst>
          </p:cNvPr>
          <p:cNvSpPr>
            <a:spLocks noGrp="1"/>
          </p:cNvSpPr>
          <p:nvPr>
            <p:ph type="title"/>
          </p:nvPr>
        </p:nvSpPr>
        <p:spPr/>
        <p:txBody>
          <a:bodyPr/>
          <a:lstStyle/>
          <a:p>
            <a:r>
              <a:rPr lang="en-US" dirty="0"/>
              <a:t>SWOT analysis for Financial Education Crew</a:t>
            </a:r>
          </a:p>
        </p:txBody>
      </p:sp>
      <p:sp>
        <p:nvSpPr>
          <p:cNvPr id="5" name="Rectangle 4">
            <a:extLst>
              <a:ext uri="{FF2B5EF4-FFF2-40B4-BE49-F238E27FC236}">
                <a16:creationId xmlns:a16="http://schemas.microsoft.com/office/drawing/2014/main" id="{3982887B-FC8F-0950-B5F7-FF502DE4D887}"/>
              </a:ext>
            </a:extLst>
          </p:cNvPr>
          <p:cNvSpPr/>
          <p:nvPr/>
        </p:nvSpPr>
        <p:spPr>
          <a:xfrm>
            <a:off x="838200" y="1981200"/>
            <a:ext cx="1497945" cy="141968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ED6CBBF-D56C-7774-E824-8539FCB74649}"/>
              </a:ext>
            </a:extLst>
          </p:cNvPr>
          <p:cNvGrpSpPr/>
          <p:nvPr/>
        </p:nvGrpSpPr>
        <p:grpSpPr>
          <a:xfrm>
            <a:off x="2618517" y="1696170"/>
            <a:ext cx="6972895" cy="4682006"/>
            <a:chOff x="2752164" y="1631574"/>
            <a:chExt cx="6972895" cy="4682006"/>
          </a:xfrm>
          <a:solidFill>
            <a:srgbClr val="FCA412">
              <a:alpha val="15000"/>
            </a:srgbClr>
          </a:solidFill>
        </p:grpSpPr>
        <p:sp>
          <p:nvSpPr>
            <p:cNvPr id="16" name="Rectangle 15">
              <a:extLst>
                <a:ext uri="{FF2B5EF4-FFF2-40B4-BE49-F238E27FC236}">
                  <a16:creationId xmlns:a16="http://schemas.microsoft.com/office/drawing/2014/main" id="{FBCE7AED-E7C4-4D57-6EA6-73B11470B4E5}"/>
                </a:ext>
              </a:extLst>
            </p:cNvPr>
            <p:cNvSpPr/>
            <p:nvPr/>
          </p:nvSpPr>
          <p:spPr>
            <a:xfrm>
              <a:off x="2752164" y="1631574"/>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dirty="0">
                  <a:solidFill>
                    <a:schemeClr val="tx1"/>
                  </a:solidFill>
                  <a:latin typeface="Gill Sans MT" panose="020B0502020104020203" pitchFamily="34" charset="0"/>
                  <a:ea typeface="Calibri" panose="020F0502020204030204" pitchFamily="34" charset="0"/>
                  <a:cs typeface="Arial" panose="020B0604020202020204" pitchFamily="34" charset="0"/>
                </a:rPr>
                <a:t>C</a:t>
              </a:r>
              <a:r>
                <a:rPr lang="en-US" sz="1800" dirty="0">
                  <a:solidFill>
                    <a:schemeClr val="tx1"/>
                  </a:solidFill>
                  <a:effectLst/>
                  <a:latin typeface="Gill Sans MT" panose="020B0502020104020203" pitchFamily="34" charset="0"/>
                  <a:ea typeface="Calibri" panose="020F0502020204030204" pitchFamily="34" charset="0"/>
                  <a:cs typeface="Arial" panose="020B0604020202020204" pitchFamily="34" charset="0"/>
                </a:rPr>
                <a:t>reate workbooks with the patented course and target finance graduates.</a:t>
              </a:r>
              <a:endParaRPr lang="en-US" dirty="0">
                <a:solidFill>
                  <a:schemeClr val="tx1"/>
                </a:solidFill>
                <a:latin typeface="Gill Sans MT" panose="020B0502020104020203" pitchFamily="34" charset="0"/>
              </a:endParaRPr>
            </a:p>
          </p:txBody>
        </p:sp>
        <p:sp>
          <p:nvSpPr>
            <p:cNvPr id="17" name="Rectangle 16">
              <a:extLst>
                <a:ext uri="{FF2B5EF4-FFF2-40B4-BE49-F238E27FC236}">
                  <a16:creationId xmlns:a16="http://schemas.microsoft.com/office/drawing/2014/main" id="{99892A16-E9B8-ABD2-0497-DD60ABA6F274}"/>
                </a:ext>
              </a:extLst>
            </p:cNvPr>
            <p:cNvSpPr/>
            <p:nvPr/>
          </p:nvSpPr>
          <p:spPr>
            <a:xfrm>
              <a:off x="6264683" y="1631574"/>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1800" dirty="0">
                  <a:solidFill>
                    <a:schemeClr val="tx1"/>
                  </a:solidFill>
                  <a:effectLst/>
                  <a:latin typeface="Gill Sans MT" panose="020B0502020104020203" pitchFamily="34" charset="0"/>
                  <a:ea typeface="Calibri" panose="020F0502020204030204" pitchFamily="34" charset="0"/>
                  <a:cs typeface="Arial" panose="020B0604020202020204" pitchFamily="34" charset="0"/>
                </a:rPr>
                <a:t>Apply for funds from finance companies as part of their CSR initiatives.</a:t>
              </a:r>
            </a:p>
            <a:p>
              <a:pPr marL="285750" indent="-285750" algn="ctr">
                <a:buFont typeface="Wingdings" panose="05000000000000000000" pitchFamily="2" charset="2"/>
                <a:buChar char="v"/>
              </a:pPr>
              <a:r>
                <a:rPr lang="en-US" sz="1800" dirty="0">
                  <a:solidFill>
                    <a:schemeClr val="tx1"/>
                  </a:solidFill>
                  <a:effectLst/>
                  <a:latin typeface="Gill Sans MT" panose="020B0502020104020203" pitchFamily="34" charset="0"/>
                  <a:ea typeface="Calibri" panose="020F0502020204030204" pitchFamily="34" charset="0"/>
                  <a:cs typeface="Arial" panose="020B0604020202020204" pitchFamily="34" charset="0"/>
                </a:rPr>
                <a:t>Collaborate with NGOs and local governments.</a:t>
              </a:r>
            </a:p>
            <a:p>
              <a:pPr marL="285750" indent="-285750" algn="ctr">
                <a:buFont typeface="Wingdings" panose="05000000000000000000" pitchFamily="2" charset="2"/>
                <a:buChar char="v"/>
              </a:pPr>
              <a:r>
                <a:rPr lang="en-US" sz="1800" dirty="0">
                  <a:solidFill>
                    <a:schemeClr val="tx1"/>
                  </a:solidFill>
                  <a:effectLst/>
                  <a:latin typeface="Gill Sans MT" panose="020B0502020104020203" pitchFamily="34" charset="0"/>
                  <a:ea typeface="Calibri" panose="020F0502020204030204" pitchFamily="34" charset="0"/>
                  <a:cs typeface="Arial" panose="020B0604020202020204" pitchFamily="34" charset="0"/>
                </a:rPr>
                <a:t>Explore partnerships with schools and universities.</a:t>
              </a:r>
              <a:endParaRPr lang="en-US" dirty="0">
                <a:solidFill>
                  <a:schemeClr val="tx1"/>
                </a:solidFill>
                <a:latin typeface="Gill Sans MT" panose="020B0502020104020203" pitchFamily="34" charset="0"/>
              </a:endParaRPr>
            </a:p>
          </p:txBody>
        </p:sp>
        <p:sp>
          <p:nvSpPr>
            <p:cNvPr id="18" name="Rectangle 17">
              <a:extLst>
                <a:ext uri="{FF2B5EF4-FFF2-40B4-BE49-F238E27FC236}">
                  <a16:creationId xmlns:a16="http://schemas.microsoft.com/office/drawing/2014/main" id="{DCCA2687-2AC8-D51E-8BB3-D2EA5CE6A74C}"/>
                </a:ext>
              </a:extLst>
            </p:cNvPr>
            <p:cNvSpPr/>
            <p:nvPr/>
          </p:nvSpPr>
          <p:spPr>
            <a:xfrm>
              <a:off x="2752164" y="4000686"/>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1600" dirty="0">
                  <a:solidFill>
                    <a:schemeClr val="tx1"/>
                  </a:solidFill>
                  <a:effectLst/>
                  <a:latin typeface="Gill Sans MT" panose="020B0502020104020203" pitchFamily="34" charset="0"/>
                  <a:ea typeface="Calibri" panose="020F0502020204030204" pitchFamily="34" charset="0"/>
                  <a:cs typeface="Arial" panose="020B0604020202020204" pitchFamily="34" charset="0"/>
                </a:rPr>
                <a:t>Create a YouTube channel with basic financial education and a forward link to download the app and get advanced materials by subscribing</a:t>
              </a:r>
              <a:endParaRPr lang="en-US" sz="1600" dirty="0">
                <a:solidFill>
                  <a:schemeClr val="tx1"/>
                </a:solidFill>
                <a:latin typeface="Gill Sans MT" panose="020B0502020104020203" pitchFamily="34" charset="0"/>
              </a:endParaRPr>
            </a:p>
            <a:p>
              <a:pPr algn="ctr"/>
              <a:endParaRPr lang="en-US" sz="1600" dirty="0">
                <a:solidFill>
                  <a:schemeClr val="tx1"/>
                </a:solidFill>
                <a:latin typeface="Gill Sans MT" panose="020B0502020104020203" pitchFamily="34" charset="0"/>
              </a:endParaRPr>
            </a:p>
          </p:txBody>
        </p:sp>
        <p:sp>
          <p:nvSpPr>
            <p:cNvPr id="19" name="Rectangle 18">
              <a:extLst>
                <a:ext uri="{FF2B5EF4-FFF2-40B4-BE49-F238E27FC236}">
                  <a16:creationId xmlns:a16="http://schemas.microsoft.com/office/drawing/2014/main" id="{88072A20-A1CD-193D-E35A-C949E23BF71A}"/>
                </a:ext>
              </a:extLst>
            </p:cNvPr>
            <p:cNvSpPr/>
            <p:nvPr/>
          </p:nvSpPr>
          <p:spPr>
            <a:xfrm>
              <a:off x="6264683" y="4000686"/>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dirty="0">
                  <a:solidFill>
                    <a:schemeClr val="tx1"/>
                  </a:solidFill>
                  <a:latin typeface="Gill Sans MT" panose="020B0502020104020203" pitchFamily="34" charset="0"/>
                  <a:ea typeface="Calibri" panose="020F0502020204030204" pitchFamily="34" charset="0"/>
                  <a:cs typeface="Arial" panose="020B0604020202020204" pitchFamily="34" charset="0"/>
                </a:rPr>
                <a:t>S</a:t>
              </a:r>
              <a:r>
                <a:rPr lang="en-US" sz="1800" dirty="0">
                  <a:solidFill>
                    <a:schemeClr val="tx1"/>
                  </a:solidFill>
                  <a:effectLst/>
                  <a:latin typeface="Gill Sans MT" panose="020B0502020104020203" pitchFamily="34" charset="0"/>
                  <a:ea typeface="Calibri" panose="020F0502020204030204" pitchFamily="34" charset="0"/>
                  <a:cs typeface="Arial" panose="020B0604020202020204" pitchFamily="34" charset="0"/>
                </a:rPr>
                <a:t>et up a one-man research team to stay updated on any changes and adapt the course materials accordingly</a:t>
              </a:r>
            </a:p>
            <a:p>
              <a:pPr marL="285750" indent="-285750" algn="ctr">
                <a:buFont typeface="Wingdings" panose="05000000000000000000" pitchFamily="2" charset="2"/>
                <a:buChar char="v"/>
              </a:pPr>
              <a:r>
                <a:rPr lang="en-US" sz="1800" dirty="0">
                  <a:solidFill>
                    <a:schemeClr val="tx1"/>
                  </a:solidFill>
                  <a:effectLst/>
                  <a:latin typeface="Gill Sans MT" panose="020B0502020104020203" pitchFamily="34" charset="0"/>
                  <a:ea typeface="Calibri" panose="020F0502020204030204" pitchFamily="34" charset="0"/>
                  <a:cs typeface="Arial" panose="020B0604020202020204" pitchFamily="34" charset="0"/>
                </a:rPr>
                <a:t>Leverage social media platforms</a:t>
              </a:r>
              <a:endParaRPr lang="en-US" dirty="0">
                <a:solidFill>
                  <a:schemeClr val="tx1"/>
                </a:solidFill>
                <a:latin typeface="Gill Sans MT" panose="020B0502020104020203" pitchFamily="34" charset="0"/>
              </a:endParaRPr>
            </a:p>
          </p:txBody>
        </p:sp>
      </p:grpSp>
      <p:sp>
        <p:nvSpPr>
          <p:cNvPr id="3" name="Rectangle 2">
            <a:extLst>
              <a:ext uri="{FF2B5EF4-FFF2-40B4-BE49-F238E27FC236}">
                <a16:creationId xmlns:a16="http://schemas.microsoft.com/office/drawing/2014/main" id="{7B9D1CDA-405C-2046-643E-B621CFE07BC2}"/>
              </a:ext>
            </a:extLst>
          </p:cNvPr>
          <p:cNvSpPr/>
          <p:nvPr/>
        </p:nvSpPr>
        <p:spPr>
          <a:xfrm>
            <a:off x="9813770" y="4437529"/>
            <a:ext cx="1497945" cy="1419681"/>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24893-801E-247A-3FBF-1EAF54DBF0E1}"/>
              </a:ext>
            </a:extLst>
          </p:cNvPr>
          <p:cNvSpPr/>
          <p:nvPr/>
        </p:nvSpPr>
        <p:spPr>
          <a:xfrm>
            <a:off x="9750038" y="1981199"/>
            <a:ext cx="1497945" cy="1419681"/>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68B7741-43D4-D32D-983B-0751D51C6D49}"/>
              </a:ext>
            </a:extLst>
          </p:cNvPr>
          <p:cNvSpPr/>
          <p:nvPr/>
        </p:nvSpPr>
        <p:spPr>
          <a:xfrm>
            <a:off x="838200" y="4437529"/>
            <a:ext cx="1497945" cy="1419681"/>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263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dirty="0"/>
              <a:t>Porter’s Value Chain</a:t>
            </a:r>
          </a:p>
        </p:txBody>
      </p:sp>
      <p:sp>
        <p:nvSpPr>
          <p:cNvPr id="4" name="Rectangle 3">
            <a:extLst>
              <a:ext uri="{FF2B5EF4-FFF2-40B4-BE49-F238E27FC236}">
                <a16:creationId xmlns:a16="http://schemas.microsoft.com/office/drawing/2014/main" id="{2F51491D-AC1F-0EDD-E4B6-1D4942E85566}"/>
              </a:ext>
            </a:extLst>
          </p:cNvPr>
          <p:cNvSpPr/>
          <p:nvPr/>
        </p:nvSpPr>
        <p:spPr>
          <a:xfrm>
            <a:off x="-587188" y="1778094"/>
            <a:ext cx="9005047" cy="35052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336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dirty="0"/>
              <a:t>Porter’s Value Chain</a:t>
            </a:r>
          </a:p>
        </p:txBody>
      </p:sp>
      <p:sp>
        <p:nvSpPr>
          <p:cNvPr id="3" name="Rectangle 2">
            <a:extLst>
              <a:ext uri="{FF2B5EF4-FFF2-40B4-BE49-F238E27FC236}">
                <a16:creationId xmlns:a16="http://schemas.microsoft.com/office/drawing/2014/main" id="{5ADF2679-6DA6-0EF5-B6CC-E6A56BE2E4D7}"/>
              </a:ext>
            </a:extLst>
          </p:cNvPr>
          <p:cNvSpPr/>
          <p:nvPr/>
        </p:nvSpPr>
        <p:spPr>
          <a:xfrm>
            <a:off x="838199" y="1690688"/>
            <a:ext cx="5772463" cy="4680132"/>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chemeClr val="tx1"/>
                </a:solidFill>
                <a:effectLst/>
                <a:latin typeface="Söhne"/>
              </a:rPr>
              <a:t>Medicals International is a company that specializes in the supply and distribution of medical and laboratory equipment, instruments, and supplies. They offer a wide range of products, including medical imaging equipment, surgical instruments, laboratory analyzers, and diagnostic tools, among others.</a:t>
            </a:r>
          </a:p>
          <a:p>
            <a:pPr algn="l"/>
            <a:r>
              <a:rPr lang="en-US" b="0" i="0" dirty="0">
                <a:solidFill>
                  <a:schemeClr val="tx1"/>
                </a:solidFill>
                <a:effectLst/>
                <a:latin typeface="Söhne"/>
              </a:rPr>
              <a:t>The company serves various healthcare providers, including hospitals, clinics, laboratories, and research institutions, and operates in multiple countries worldwide. Medicals International prides itself on providing quality products from reputable manufacturers and ensuring customer satisfaction through timely delivery and exceptional customer service. They aim to improve the quality of healthcare by providing reliable, innovative, and cost-effective solutions to their clients.</a:t>
            </a:r>
          </a:p>
        </p:txBody>
      </p:sp>
      <p:sp>
        <p:nvSpPr>
          <p:cNvPr id="6" name="Rectangle 5">
            <a:extLst>
              <a:ext uri="{FF2B5EF4-FFF2-40B4-BE49-F238E27FC236}">
                <a16:creationId xmlns:a16="http://schemas.microsoft.com/office/drawing/2014/main" id="{C14281CC-2BAC-5A03-E92B-533F6F884003}"/>
              </a:ext>
            </a:extLst>
          </p:cNvPr>
          <p:cNvSpPr/>
          <p:nvPr/>
        </p:nvSpPr>
        <p:spPr>
          <a:xfrm>
            <a:off x="10201834" y="6087035"/>
            <a:ext cx="1990165" cy="770964"/>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986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normAutofit/>
          </a:bodyPr>
          <a:lstStyle/>
          <a:p>
            <a:r>
              <a:rPr lang="en-US" sz="4200" dirty="0"/>
              <a:t>Porter’s Value Chain For Medicals International</a:t>
            </a:r>
          </a:p>
        </p:txBody>
      </p:sp>
      <p:sp>
        <p:nvSpPr>
          <p:cNvPr id="3" name="Rectangle 2">
            <a:extLst>
              <a:ext uri="{FF2B5EF4-FFF2-40B4-BE49-F238E27FC236}">
                <a16:creationId xmlns:a16="http://schemas.microsoft.com/office/drawing/2014/main" id="{9EF28E31-050D-0138-889A-55516868E8DA}"/>
              </a:ext>
            </a:extLst>
          </p:cNvPr>
          <p:cNvSpPr/>
          <p:nvPr/>
        </p:nvSpPr>
        <p:spPr>
          <a:xfrm>
            <a:off x="10201834" y="6087035"/>
            <a:ext cx="1990165" cy="770964"/>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23D1DE-FD4C-A313-8E27-926B8FED10C4}"/>
              </a:ext>
            </a:extLst>
          </p:cNvPr>
          <p:cNvSpPr/>
          <p:nvPr/>
        </p:nvSpPr>
        <p:spPr>
          <a:xfrm>
            <a:off x="971550" y="1828800"/>
            <a:ext cx="978694" cy="1325562"/>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0DFB8C4-EDCF-FF94-902C-55C5001B9920}"/>
              </a:ext>
            </a:extLst>
          </p:cNvPr>
          <p:cNvSpPr/>
          <p:nvPr/>
        </p:nvSpPr>
        <p:spPr>
          <a:xfrm>
            <a:off x="971550" y="4609863"/>
            <a:ext cx="978694" cy="1325561"/>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067FCC3-1153-EDB9-079B-A5E1D168CDA1}"/>
              </a:ext>
            </a:extLst>
          </p:cNvPr>
          <p:cNvSpPr/>
          <p:nvPr/>
        </p:nvSpPr>
        <p:spPr>
          <a:xfrm>
            <a:off x="971550" y="3219332"/>
            <a:ext cx="978694" cy="1325561"/>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22E0DCA-AC35-F333-A1BB-4C2C30B9CE08}"/>
              </a:ext>
            </a:extLst>
          </p:cNvPr>
          <p:cNvSpPr/>
          <p:nvPr/>
        </p:nvSpPr>
        <p:spPr>
          <a:xfrm>
            <a:off x="6096000" y="3217289"/>
            <a:ext cx="978694" cy="1325560"/>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EF8B0BD-F288-11A5-93D5-2D7690CB45B8}"/>
              </a:ext>
            </a:extLst>
          </p:cNvPr>
          <p:cNvSpPr/>
          <p:nvPr/>
        </p:nvSpPr>
        <p:spPr>
          <a:xfrm>
            <a:off x="6096000" y="1824714"/>
            <a:ext cx="978694" cy="1325561"/>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2EDC790-1323-B85E-4A57-20F7F4E1158D}"/>
              </a:ext>
            </a:extLst>
          </p:cNvPr>
          <p:cNvSpPr/>
          <p:nvPr/>
        </p:nvSpPr>
        <p:spPr>
          <a:xfrm>
            <a:off x="6096000" y="4609863"/>
            <a:ext cx="978694" cy="1325561"/>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AF39A0D-F475-E66D-FE50-D8D1232AFFBE}"/>
              </a:ext>
            </a:extLst>
          </p:cNvPr>
          <p:cNvSpPr/>
          <p:nvPr/>
        </p:nvSpPr>
        <p:spPr>
          <a:xfrm>
            <a:off x="2225610" y="1828800"/>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1600" dirty="0">
                <a:solidFill>
                  <a:schemeClr val="tx1"/>
                </a:solidFill>
                <a:latin typeface="Gill Sans MT" panose="020B0502020104020203" pitchFamily="34" charset="0"/>
                <a:ea typeface="Calibri" panose="020F0502020204030204" pitchFamily="34" charset="0"/>
                <a:cs typeface="Arial" panose="020B0604020202020204" pitchFamily="34" charset="0"/>
              </a:rPr>
              <a:t>Off-shore Staff: negotiate favorable terms with their suppliers to ensure they get quality products at a reasonable price</a:t>
            </a:r>
            <a:endParaRPr lang="en-US" sz="1600" dirty="0">
              <a:solidFill>
                <a:schemeClr val="tx1"/>
              </a:solidFill>
              <a:latin typeface="Gill Sans MT" panose="020B0502020104020203" pitchFamily="34" charset="0"/>
            </a:endParaRPr>
          </a:p>
        </p:txBody>
      </p:sp>
      <p:sp>
        <p:nvSpPr>
          <p:cNvPr id="32" name="Rectangle 31">
            <a:extLst>
              <a:ext uri="{FF2B5EF4-FFF2-40B4-BE49-F238E27FC236}">
                <a16:creationId xmlns:a16="http://schemas.microsoft.com/office/drawing/2014/main" id="{DCBAA83E-F196-393F-497F-6BBFAC343A61}"/>
              </a:ext>
            </a:extLst>
          </p:cNvPr>
          <p:cNvSpPr/>
          <p:nvPr/>
        </p:nvSpPr>
        <p:spPr>
          <a:xfrm>
            <a:off x="2225610" y="3219331"/>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dirty="0">
                <a:solidFill>
                  <a:schemeClr val="tx1"/>
                </a:solidFill>
                <a:latin typeface="Gill Sans MT" panose="020B0502020104020203" pitchFamily="34" charset="0"/>
                <a:ea typeface="Calibri" panose="020F0502020204030204" pitchFamily="34" charset="0"/>
                <a:cs typeface="Arial" panose="020B0604020202020204" pitchFamily="34" charset="0"/>
              </a:rPr>
              <a:t>Inventory Managers: effective inventory management</a:t>
            </a:r>
            <a:endParaRPr lang="en-US" dirty="0">
              <a:solidFill>
                <a:schemeClr val="tx1"/>
              </a:solidFill>
              <a:latin typeface="Gill Sans MT" panose="020B0502020104020203" pitchFamily="34" charset="0"/>
            </a:endParaRPr>
          </a:p>
        </p:txBody>
      </p:sp>
      <p:sp>
        <p:nvSpPr>
          <p:cNvPr id="33" name="Rectangle 32">
            <a:extLst>
              <a:ext uri="{FF2B5EF4-FFF2-40B4-BE49-F238E27FC236}">
                <a16:creationId xmlns:a16="http://schemas.microsoft.com/office/drawing/2014/main" id="{469BBFA6-35C5-0E73-504D-227099121906}"/>
              </a:ext>
            </a:extLst>
          </p:cNvPr>
          <p:cNvSpPr/>
          <p:nvPr/>
        </p:nvSpPr>
        <p:spPr>
          <a:xfrm>
            <a:off x="2225610" y="4609863"/>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dirty="0">
                <a:solidFill>
                  <a:schemeClr val="tx1"/>
                </a:solidFill>
                <a:latin typeface="Gill Sans MT" panose="020B0502020104020203" pitchFamily="34" charset="0"/>
                <a:ea typeface="Calibri" panose="020F0502020204030204" pitchFamily="34" charset="0"/>
                <a:cs typeface="Arial" panose="020B0604020202020204" pitchFamily="34" charset="0"/>
              </a:rPr>
              <a:t>Delivery officers: make sure that products are delivered to clients in a timely and efficient manner</a:t>
            </a:r>
            <a:endParaRPr lang="en-US" dirty="0">
              <a:solidFill>
                <a:schemeClr val="tx1"/>
              </a:solidFill>
              <a:latin typeface="Gill Sans MT" panose="020B0502020104020203" pitchFamily="34" charset="0"/>
            </a:endParaRPr>
          </a:p>
        </p:txBody>
      </p:sp>
      <p:sp>
        <p:nvSpPr>
          <p:cNvPr id="34" name="Rectangle 33">
            <a:extLst>
              <a:ext uri="{FF2B5EF4-FFF2-40B4-BE49-F238E27FC236}">
                <a16:creationId xmlns:a16="http://schemas.microsoft.com/office/drawing/2014/main" id="{0E4581A2-8DAC-4991-D9F3-B0B0BBF25A80}"/>
              </a:ext>
            </a:extLst>
          </p:cNvPr>
          <p:cNvSpPr/>
          <p:nvPr/>
        </p:nvSpPr>
        <p:spPr>
          <a:xfrm>
            <a:off x="7278623" y="1828800"/>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dirty="0">
                <a:solidFill>
                  <a:schemeClr val="tx1"/>
                </a:solidFill>
                <a:latin typeface="Gill Sans MT" panose="020B0502020104020203" pitchFamily="34" charset="0"/>
                <a:ea typeface="Calibri" panose="020F0502020204030204" pitchFamily="34" charset="0"/>
                <a:cs typeface="Arial" panose="020B0604020202020204" pitchFamily="34" charset="0"/>
              </a:rPr>
              <a:t>Sales team: visit potential and old clients</a:t>
            </a:r>
            <a:endParaRPr lang="en-US" dirty="0">
              <a:solidFill>
                <a:schemeClr val="tx1"/>
              </a:solidFill>
              <a:latin typeface="Gill Sans MT" panose="020B0502020104020203" pitchFamily="34" charset="0"/>
            </a:endParaRPr>
          </a:p>
        </p:txBody>
      </p:sp>
      <p:sp>
        <p:nvSpPr>
          <p:cNvPr id="35" name="Rectangle 34">
            <a:extLst>
              <a:ext uri="{FF2B5EF4-FFF2-40B4-BE49-F238E27FC236}">
                <a16:creationId xmlns:a16="http://schemas.microsoft.com/office/drawing/2014/main" id="{AB00B8CD-953E-7886-7586-D89D8CB4A2A7}"/>
              </a:ext>
            </a:extLst>
          </p:cNvPr>
          <p:cNvSpPr/>
          <p:nvPr/>
        </p:nvSpPr>
        <p:spPr>
          <a:xfrm>
            <a:off x="7278623" y="3226081"/>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dirty="0">
                <a:solidFill>
                  <a:schemeClr val="tx1"/>
                </a:solidFill>
                <a:latin typeface="Gill Sans MT" panose="020B0502020104020203" pitchFamily="34" charset="0"/>
                <a:ea typeface="Calibri" panose="020F0502020204030204" pitchFamily="34" charset="0"/>
                <a:cs typeface="Arial" panose="020B0604020202020204" pitchFamily="34" charset="0"/>
              </a:rPr>
              <a:t>Service Engineers: provide support and advice to clients</a:t>
            </a:r>
            <a:endParaRPr lang="en-US" dirty="0">
              <a:solidFill>
                <a:schemeClr val="tx1"/>
              </a:solidFill>
              <a:latin typeface="Gill Sans MT" panose="020B0502020104020203" pitchFamily="34" charset="0"/>
            </a:endParaRPr>
          </a:p>
        </p:txBody>
      </p:sp>
      <p:sp>
        <p:nvSpPr>
          <p:cNvPr id="36" name="Rectangle 35">
            <a:extLst>
              <a:ext uri="{FF2B5EF4-FFF2-40B4-BE49-F238E27FC236}">
                <a16:creationId xmlns:a16="http://schemas.microsoft.com/office/drawing/2014/main" id="{5BCBF9A1-01F9-FDE4-0E14-6C3D6C568059}"/>
              </a:ext>
            </a:extLst>
          </p:cNvPr>
          <p:cNvSpPr/>
          <p:nvPr/>
        </p:nvSpPr>
        <p:spPr>
          <a:xfrm>
            <a:off x="7278623" y="4609863"/>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1600" dirty="0">
                <a:solidFill>
                  <a:schemeClr val="tx1"/>
                </a:solidFill>
                <a:latin typeface="Gill Sans MT" panose="020B0502020104020203" pitchFamily="34" charset="0"/>
                <a:ea typeface="Calibri" panose="020F0502020204030204" pitchFamily="34" charset="0"/>
                <a:cs typeface="Arial" panose="020B0604020202020204" pitchFamily="34" charset="0"/>
              </a:rPr>
              <a:t>Account Managers: follow up on  orders and payments for clients. Be the link between the customer service, sales, collection officers and accounting. </a:t>
            </a:r>
            <a:endParaRPr lang="en-US" sz="16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1224659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2044</Words>
  <Application>Microsoft Office PowerPoint</Application>
  <PresentationFormat>Widescreen</PresentationFormat>
  <Paragraphs>169</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Rounded MT Bold</vt:lpstr>
      <vt:lpstr>Calibri</vt:lpstr>
      <vt:lpstr>Gill Sans MT</vt:lpstr>
      <vt:lpstr>Segoe UI</vt:lpstr>
      <vt:lpstr>Söhne</vt:lpstr>
      <vt:lpstr>Wingdings</vt:lpstr>
      <vt:lpstr>Office Theme</vt:lpstr>
      <vt:lpstr>Internal Business Analysis</vt:lpstr>
      <vt:lpstr>Content Table: </vt:lpstr>
      <vt:lpstr>SWOT Analysis</vt:lpstr>
      <vt:lpstr>SWOT analysis for Financial Education Crew</vt:lpstr>
      <vt:lpstr>SWOT analysis for Financial Education Crew</vt:lpstr>
      <vt:lpstr>SWOT analysis for Financial Education Crew</vt:lpstr>
      <vt:lpstr>Porter’s Value Chain</vt:lpstr>
      <vt:lpstr>Porter’s Value Chain</vt:lpstr>
      <vt:lpstr>Porter’s Value Chain For Medicals International</vt:lpstr>
      <vt:lpstr>Porter’s Value Chain For Medicals International</vt:lpstr>
      <vt:lpstr>BCG Analysis</vt:lpstr>
      <vt:lpstr>BCG Analysis For Dangote Group</vt:lpstr>
      <vt:lpstr>BCG analysis for Dangote Group</vt:lpstr>
      <vt:lpstr>Emma Cohen - Ikenna Daniel Nwankwo - Lamis Salloum Yared - Rohan Upadhaya - Vaishnavi Pritam Veer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Business Analysis</dc:title>
  <dc:creator>Lamis</dc:creator>
  <cp:lastModifiedBy>Lamis</cp:lastModifiedBy>
  <cp:revision>15</cp:revision>
  <dcterms:created xsi:type="dcterms:W3CDTF">2023-03-24T17:04:14Z</dcterms:created>
  <dcterms:modified xsi:type="dcterms:W3CDTF">2023-04-02T11:17:20Z</dcterms:modified>
</cp:coreProperties>
</file>