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1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14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158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70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9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8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79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383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24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9FB3-281E-FE4B-9038-CDEC87428BE8}" type="datetimeFigureOut">
              <a:rPr lang="es-ES_tradnl" smtClean="0"/>
              <a:t>13/9/16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7A02-6080-054B-97DC-CC1DE351A6D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3602" y="4793056"/>
            <a:ext cx="330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each bicycle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a </a:t>
            </a:r>
            <a:r>
              <a:rPr lang="en-AU" sz="1200" b="1" dirty="0" smtClean="0"/>
              <a:t>large context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Mechanic has a </a:t>
            </a:r>
            <a:r>
              <a:rPr lang="en-AU" sz="1200" b="1" dirty="0" smtClean="0"/>
              <a:t>big public interface</a:t>
            </a:r>
            <a:endParaRPr lang="en-AU" sz="1200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263602" y="100972"/>
            <a:ext cx="2884983" cy="4777696"/>
            <a:chOff x="241300" y="123274"/>
            <a:chExt cx="2884983" cy="477769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038" y="602428"/>
              <a:ext cx="2511507" cy="4298542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1300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DESIGNER</a:t>
              </a:r>
              <a:endParaRPr lang="es-ES_tradnl" sz="1600" b="1" dirty="0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641785" y="100972"/>
            <a:ext cx="2884983" cy="4141915"/>
            <a:chOff x="4496996" y="123274"/>
            <a:chExt cx="2884983" cy="4141915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506" y="602428"/>
              <a:ext cx="2811962" cy="3662761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4496996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INTERMEDIATE DESIGNER</a:t>
              </a:r>
              <a:endParaRPr lang="es-ES_tradnl" sz="1600" b="1" dirty="0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3908134" y="4160467"/>
            <a:ext cx="4511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tells Mechanic </a:t>
            </a:r>
            <a:r>
              <a:rPr lang="en-AU" sz="1200" b="1" dirty="0" smtClean="0"/>
              <a:t>what </a:t>
            </a:r>
            <a:r>
              <a:rPr lang="en-AU" sz="1200" dirty="0" smtClean="0"/>
              <a:t>to do, not how (sort of).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Mechanic have </a:t>
            </a:r>
            <a:r>
              <a:rPr lang="en-AU" sz="1200" b="1" dirty="0" smtClean="0"/>
              <a:t>small public interfaces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still knows what Mechanic does (dependency)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Telling </a:t>
            </a:r>
            <a:r>
              <a:rPr lang="en-AU" sz="1200" b="1" dirty="0" smtClean="0"/>
              <a:t>prepare_bicycles</a:t>
            </a:r>
            <a:r>
              <a:rPr lang="en-AU" sz="1200" dirty="0" smtClean="0"/>
              <a:t> is still telling </a:t>
            </a:r>
            <a:r>
              <a:rPr lang="en-AU" sz="1200" b="1" dirty="0" smtClean="0"/>
              <a:t>how </a:t>
            </a:r>
            <a:r>
              <a:rPr lang="en-AU" sz="1200" dirty="0" smtClean="0"/>
              <a:t>to prepare a trip (Mechanic could do more than only prepare_bicycles for a trip).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Trip’s context still needs </a:t>
            </a:r>
            <a:r>
              <a:rPr lang="en-AU" sz="1200" i="1" dirty="0" smtClean="0"/>
              <a:t>someone</a:t>
            </a:r>
            <a:r>
              <a:rPr lang="en-AU" sz="1200" dirty="0" smtClean="0"/>
              <a:t> to prepare bicycles </a:t>
            </a:r>
            <a:r>
              <a:rPr lang="en-AU" sz="1200" b="1" dirty="0" smtClean="0"/>
              <a:t>always</a:t>
            </a:r>
            <a:r>
              <a:rPr lang="en-AU" sz="1200" dirty="0" smtClean="0"/>
              <a:t>.</a:t>
            </a:r>
          </a:p>
          <a:p>
            <a:pPr marL="452438" lvl="1" indent="-166688">
              <a:buFont typeface="Arial" charset="0"/>
              <a:buChar char="•"/>
            </a:pPr>
            <a:r>
              <a:rPr lang="en-AU" sz="1200" dirty="0" smtClean="0"/>
              <a:t>If there was trip that didn’t need bicycle preparation it would be wrong.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Need to modify Trip if </a:t>
            </a:r>
            <a:r>
              <a:rPr lang="en-AU" sz="1200" b="1" dirty="0" smtClean="0"/>
              <a:t>other things need to get prepared</a:t>
            </a:r>
            <a:endParaRPr lang="en-AU" sz="1200" dirty="0" smtClean="0"/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grpSp>
        <p:nvGrpSpPr>
          <p:cNvPr id="15" name="Agrupar 14"/>
          <p:cNvGrpSpPr/>
          <p:nvPr/>
        </p:nvGrpSpPr>
        <p:grpSpPr>
          <a:xfrm>
            <a:off x="9031118" y="100972"/>
            <a:ext cx="2884983" cy="4071550"/>
            <a:chOff x="8774639" y="123274"/>
            <a:chExt cx="2884983" cy="4071550"/>
          </a:xfrm>
        </p:grpSpPr>
        <p:sp>
          <p:nvSpPr>
            <p:cNvPr id="11" name="CuadroTexto 10"/>
            <p:cNvSpPr txBox="1"/>
            <p:nvPr/>
          </p:nvSpPr>
          <p:spPr>
            <a:xfrm>
              <a:off x="8774639" y="123274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916" y="602428"/>
              <a:ext cx="2754429" cy="3592396"/>
            </a:xfrm>
            <a:prstGeom prst="rect">
              <a:avLst/>
            </a:prstGeom>
          </p:spPr>
        </p:pic>
      </p:grpSp>
      <p:sp>
        <p:nvSpPr>
          <p:cNvPr id="16" name="CuadroTexto 15"/>
          <p:cNvSpPr txBox="1"/>
          <p:nvPr/>
        </p:nvSpPr>
        <p:spPr>
          <a:xfrm>
            <a:off x="8564135" y="4160467"/>
            <a:ext cx="3431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is </a:t>
            </a:r>
            <a:r>
              <a:rPr lang="en-AU" sz="1200" b="1" dirty="0" smtClean="0"/>
              <a:t>not</a:t>
            </a:r>
            <a:r>
              <a:rPr lang="en-AU" sz="1200" dirty="0" smtClean="0"/>
              <a:t> telling Mechanic </a:t>
            </a:r>
            <a:r>
              <a:rPr lang="en-AU" sz="1200" b="1" dirty="0" smtClean="0"/>
              <a:t>how. </a:t>
            </a:r>
            <a:r>
              <a:rPr lang="en-AU" sz="1200" dirty="0" smtClean="0"/>
              <a:t>Trip </a:t>
            </a:r>
            <a:r>
              <a:rPr lang="en-AU" sz="1200" b="1" dirty="0" smtClean="0"/>
              <a:t>trusts </a:t>
            </a:r>
            <a:r>
              <a:rPr lang="en-AU" sz="1200" dirty="0" smtClean="0"/>
              <a:t>Mechanic to do its part.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Dependency injection</a:t>
            </a:r>
            <a:r>
              <a:rPr lang="en-AU" sz="1200" dirty="0" smtClean="0"/>
              <a:t> in </a:t>
            </a:r>
            <a:r>
              <a:rPr lang="en-AU" sz="1200" i="1" dirty="0" smtClean="0"/>
              <a:t>prepare_trip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could have an array of </a:t>
            </a:r>
            <a:r>
              <a:rPr lang="en-AU" sz="1200" i="1" dirty="0" smtClean="0"/>
              <a:t>preparers </a:t>
            </a:r>
            <a:r>
              <a:rPr lang="en-AU" sz="1200" dirty="0" smtClean="0"/>
              <a:t>and could call </a:t>
            </a:r>
            <a:r>
              <a:rPr lang="en-AU" sz="1200" i="1" dirty="0" smtClean="0"/>
              <a:t>prepare_trip</a:t>
            </a:r>
            <a:r>
              <a:rPr lang="en-AU" sz="1200" dirty="0" smtClean="0"/>
              <a:t> on each.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It is easy to extend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Extending Trip requires no modification of Trip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Trip trusts each </a:t>
            </a:r>
            <a:r>
              <a:rPr lang="en-AU" sz="1200" i="1" dirty="0" smtClean="0"/>
              <a:t>preparer</a:t>
            </a:r>
            <a:r>
              <a:rPr lang="en-AU" sz="1200" dirty="0" smtClean="0"/>
              <a:t> to do its part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66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631" y="3083665"/>
            <a:ext cx="330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has </a:t>
            </a:r>
            <a:r>
              <a:rPr lang="en-AU" sz="1200" b="1" dirty="0" smtClean="0"/>
              <a:t>too much responsibility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832553" y="3984873"/>
            <a:ext cx="4020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Trip and Bicycle have a </a:t>
            </a:r>
            <a:r>
              <a:rPr lang="en-AU" sz="1200" b="1" dirty="0" smtClean="0"/>
              <a:t>single responsibility.</a:t>
            </a:r>
          </a:p>
          <a:p>
            <a:endParaRPr lang="en-AU" sz="1200" dirty="0" smtClean="0"/>
          </a:p>
          <a:p>
            <a:r>
              <a:rPr lang="en-AU" sz="1200" b="1" dirty="0" smtClean="0"/>
              <a:t>Wrongs: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responsibility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Customer </a:t>
            </a:r>
            <a:r>
              <a:rPr lang="en-AU" sz="1200" b="1" dirty="0" smtClean="0"/>
              <a:t>knows too much</a:t>
            </a:r>
            <a:r>
              <a:rPr lang="en-AU" sz="1200" dirty="0" smtClean="0"/>
              <a:t> about what makes a trip suitable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Customer has </a:t>
            </a:r>
            <a:r>
              <a:rPr lang="en-AU" sz="1200" b="1" dirty="0" smtClean="0"/>
              <a:t>too much context </a:t>
            </a:r>
            <a:r>
              <a:rPr lang="en-AU" sz="1200" dirty="0" smtClean="0"/>
              <a:t>(needs both Trip and Bicycle to work).</a:t>
            </a:r>
          </a:p>
          <a:p>
            <a:pPr marL="171450" indent="-171450">
              <a:buFont typeface="Arial" charset="0"/>
              <a:buChar char="•"/>
            </a:pPr>
            <a:endParaRPr lang="en-AU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6786028" y="4839629"/>
            <a:ext cx="34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Discovered hidden class </a:t>
            </a:r>
            <a:r>
              <a:rPr lang="en-AU" sz="1200" i="1" dirty="0" smtClean="0"/>
              <a:t>TripFinder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All classes have single responsibility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Only </a:t>
            </a:r>
            <a:r>
              <a:rPr lang="en-AU" sz="1200" i="1" dirty="0" smtClean="0"/>
              <a:t>TripFinder</a:t>
            </a:r>
            <a:r>
              <a:rPr lang="en-AU" sz="1200" dirty="0" smtClean="0"/>
              <a:t> requires context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263602" y="100972"/>
            <a:ext cx="2884983" cy="2904637"/>
            <a:chOff x="263602" y="100972"/>
            <a:chExt cx="2884983" cy="2904637"/>
          </a:xfrm>
        </p:grpSpPr>
        <p:sp>
          <p:nvSpPr>
            <p:cNvPr id="6" name="CuadroTexto 5"/>
            <p:cNvSpPr txBox="1"/>
            <p:nvPr/>
          </p:nvSpPr>
          <p:spPr>
            <a:xfrm>
              <a:off x="263602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1</a:t>
              </a:r>
              <a:endParaRPr lang="es-ES_tradnl" sz="1600" b="1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132" y="517582"/>
              <a:ext cx="2011923" cy="2488027"/>
            </a:xfrm>
            <a:prstGeom prst="rect">
              <a:avLst/>
            </a:prstGeom>
          </p:spPr>
        </p:pic>
      </p:grpSp>
      <p:grpSp>
        <p:nvGrpSpPr>
          <p:cNvPr id="19" name="Agrupar 18"/>
          <p:cNvGrpSpPr/>
          <p:nvPr/>
        </p:nvGrpSpPr>
        <p:grpSpPr>
          <a:xfrm>
            <a:off x="3515344" y="100972"/>
            <a:ext cx="2884983" cy="3803387"/>
            <a:chOff x="4485501" y="100972"/>
            <a:chExt cx="2884983" cy="3803387"/>
          </a:xfrm>
        </p:grpSpPr>
        <p:sp>
          <p:nvSpPr>
            <p:cNvPr id="9" name="CuadroTexto 8"/>
            <p:cNvSpPr txBox="1"/>
            <p:nvPr/>
          </p:nvSpPr>
          <p:spPr>
            <a:xfrm>
              <a:off x="4485501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NOVICE APPROACH 2</a:t>
              </a:r>
              <a:endParaRPr lang="es-ES_tradnl" sz="1600" b="1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655" y="517582"/>
              <a:ext cx="2706674" cy="3386777"/>
            </a:xfrm>
            <a:prstGeom prst="rect">
              <a:avLst/>
            </a:prstGeom>
          </p:spPr>
        </p:pic>
      </p:grpSp>
      <p:grpSp>
        <p:nvGrpSpPr>
          <p:cNvPr id="18" name="Agrupar 17"/>
          <p:cNvGrpSpPr/>
          <p:nvPr/>
        </p:nvGrpSpPr>
        <p:grpSpPr>
          <a:xfrm>
            <a:off x="6786028" y="100972"/>
            <a:ext cx="3741049" cy="4738657"/>
            <a:chOff x="7823093" y="100972"/>
            <a:chExt cx="4042314" cy="5120259"/>
          </a:xfrm>
        </p:grpSpPr>
        <p:sp>
          <p:nvSpPr>
            <p:cNvPr id="11" name="CuadroTexto 10"/>
            <p:cNvSpPr txBox="1"/>
            <p:nvPr/>
          </p:nvSpPr>
          <p:spPr>
            <a:xfrm>
              <a:off x="8401759" y="100972"/>
              <a:ext cx="2884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b="1" dirty="0" smtClean="0"/>
                <a:t>EXPERIENCED DESIGNER</a:t>
              </a:r>
              <a:endParaRPr lang="es-ES_tradnl" sz="1600" b="1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093" y="517582"/>
              <a:ext cx="4042314" cy="4703649"/>
            </a:xfrm>
            <a:prstGeom prst="rect">
              <a:avLst/>
            </a:prstGeom>
          </p:spPr>
        </p:pic>
      </p:grpSp>
      <p:sp>
        <p:nvSpPr>
          <p:cNvPr id="14" name="CuadroTexto 13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77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6" y="437686"/>
            <a:ext cx="4745308" cy="3932576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Ch5</a:t>
            </a:r>
            <a:endParaRPr lang="es-ES_tradnl" dirty="0"/>
          </a:p>
        </p:txBody>
      </p:sp>
      <p:sp>
        <p:nvSpPr>
          <p:cNvPr id="4" name="Cerrar llave 3"/>
          <p:cNvSpPr/>
          <p:nvPr/>
        </p:nvSpPr>
        <p:spPr>
          <a:xfrm>
            <a:off x="4861933" y="504592"/>
            <a:ext cx="234175" cy="38109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5096108" y="2096431"/>
            <a:ext cx="1000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Preparer</a:t>
            </a:r>
          </a:p>
          <a:p>
            <a:r>
              <a:rPr lang="es-ES_tradnl" dirty="0" smtClean="0"/>
              <a:t>Duck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4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" y="82793"/>
            <a:ext cx="6110869" cy="674648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00078" y="182307"/>
            <a:ext cx="4020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Wrongs</a:t>
            </a:r>
            <a:r>
              <a:rPr lang="en-AU" sz="1200" b="1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b="1" dirty="0" smtClean="0"/>
              <a:t>Class checking anti-pattern</a:t>
            </a:r>
            <a:endParaRPr lang="en-AU" sz="1200" dirty="0" smtClean="0"/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Creates a highly dependent structure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the lead days does not belong to Schedule.</a:t>
            </a:r>
          </a:p>
          <a:p>
            <a:pPr marL="363538" lvl="1" indent="-165100">
              <a:buFont typeface="Arial" charset="0"/>
              <a:buChar char="•"/>
            </a:pPr>
            <a:r>
              <a:rPr lang="en-AU" sz="1200" dirty="0" smtClean="0"/>
              <a:t>The knowledge of lead days belong the classes that Schedule is checking.</a:t>
            </a:r>
            <a:endParaRPr lang="en-AU" sz="1200" dirty="0" smtClean="0"/>
          </a:p>
        </p:txBody>
      </p:sp>
    </p:spTree>
    <p:extLst>
      <p:ext uri="{BB962C8B-B14F-4D97-AF65-F5344CB8AC3E}">
        <p14:creationId xmlns:p14="http://schemas.microsoft.com/office/powerpoint/2010/main" val="10833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11430000" y="640080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Ch7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531255" y="171156"/>
            <a:ext cx="4020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Rights: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dirty="0" smtClean="0"/>
              <a:t>Class checking anti-pattern has been removed.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“schedulable” </a:t>
            </a:r>
            <a:r>
              <a:rPr lang="en-AU" sz="1200" dirty="0" smtClean="0"/>
              <a:t>duck type (role) has been discovered.</a:t>
            </a:r>
            <a:endParaRPr lang="en-AU" sz="1200" dirty="0"/>
          </a:p>
          <a:p>
            <a:endParaRPr lang="en-AU" sz="1200" b="1" dirty="0" smtClean="0"/>
          </a:p>
          <a:p>
            <a:r>
              <a:rPr lang="en-AU" sz="1200" b="1" dirty="0" smtClean="0"/>
              <a:t>Wrongs</a:t>
            </a:r>
            <a:r>
              <a:rPr lang="en-AU" sz="1200" b="1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en-AU" sz="1200" i="1" dirty="0" smtClean="0"/>
              <a:t>“schedulables” do not speak for themselves</a:t>
            </a:r>
            <a:r>
              <a:rPr lang="en-AU" sz="1200" dirty="0" smtClean="0"/>
              <a:t>.</a:t>
            </a:r>
            <a:endParaRPr lang="en-AU" sz="1200" dirty="0"/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The Schedule is required as a middle man to find out something about the </a:t>
            </a:r>
            <a:r>
              <a:rPr lang="en-AU" sz="1200" i="1" dirty="0" smtClean="0"/>
              <a:t>”schedulable”.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AU" sz="1200" dirty="0" smtClean="0"/>
              <a:t>This creates a dependency.</a:t>
            </a:r>
            <a:endParaRPr lang="en-AU" sz="12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5" y="0"/>
            <a:ext cx="7353300" cy="4305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42408" y="3193645"/>
            <a:ext cx="16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smtClean="0"/>
              <a:t>The discovered “</a:t>
            </a:r>
            <a:r>
              <a:rPr lang="en-AU" sz="1200" b="1" i="1" smtClean="0"/>
              <a:t>schedulable</a:t>
            </a:r>
            <a:r>
              <a:rPr lang="en-AU" sz="1200" b="1" i="1" dirty="0" smtClean="0"/>
              <a:t>” duck type (role)</a:t>
            </a:r>
            <a:endParaRPr lang="en-AU" sz="1200" b="1" dirty="0" smtClean="0"/>
          </a:p>
        </p:txBody>
      </p:sp>
      <p:cxnSp>
        <p:nvCxnSpPr>
          <p:cNvPr id="5" name="Conector recto de flecha 4"/>
          <p:cNvCxnSpPr>
            <a:endCxn id="6" idx="1"/>
          </p:cNvCxnSpPr>
          <p:nvPr/>
        </p:nvCxnSpPr>
        <p:spPr>
          <a:xfrm>
            <a:off x="7259446" y="3516810"/>
            <a:ext cx="282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6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350</Words>
  <Application>Microsoft Macintosh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Esteban Rodriguez Torres</dc:creator>
  <cp:lastModifiedBy>Sergio Esteban Rodriguez Torres</cp:lastModifiedBy>
  <cp:revision>20</cp:revision>
  <dcterms:created xsi:type="dcterms:W3CDTF">2016-07-03T23:46:06Z</dcterms:created>
  <dcterms:modified xsi:type="dcterms:W3CDTF">2016-09-14T02:33:39Z</dcterms:modified>
</cp:coreProperties>
</file>